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4660"/>
  </p:normalViewPr>
  <p:slideViewPr>
    <p:cSldViewPr snapToGrid="0">
      <p:cViewPr>
        <p:scale>
          <a:sx n="90" d="100"/>
          <a:sy n="90" d="100"/>
        </p:scale>
        <p:origin x="216"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193445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347799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A0CCE-2015-4813-AA83-F7DBBCD6500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768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288397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A0CCE-2015-4813-AA83-F7DBBCD6500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0141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90576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814886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1746221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264875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95DB19-FE6B-4E17-803E-15A18010C936}" type="datetimeFigureOut">
              <a:rPr lang="en-IN" smtClean="0"/>
              <a:t>03-12-2020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3516405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379766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95DB19-FE6B-4E17-803E-15A18010C936}" type="datetimeFigureOut">
              <a:rPr lang="en-IN" smtClean="0"/>
              <a:t>03-12-2020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200522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95DB19-FE6B-4E17-803E-15A18010C936}" type="datetimeFigureOut">
              <a:rPr lang="en-IN" smtClean="0"/>
              <a:t>03-12-2020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39466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5DB19-FE6B-4E17-803E-15A18010C936}" type="datetimeFigureOut">
              <a:rPr lang="en-IN" smtClean="0"/>
              <a:t>03-12-2020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40318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378129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95DB19-FE6B-4E17-803E-15A18010C936}" type="datetimeFigureOut">
              <a:rPr lang="en-IN" smtClean="0"/>
              <a:t>03-12-2020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6A0CCE-2015-4813-AA83-F7DBBCD6500A}" type="slidenum">
              <a:rPr lang="en-IN" smtClean="0"/>
              <a:t>‹#›</a:t>
            </a:fld>
            <a:endParaRPr lang="en-IN"/>
          </a:p>
        </p:txBody>
      </p:sp>
    </p:spTree>
    <p:extLst>
      <p:ext uri="{BB962C8B-B14F-4D97-AF65-F5344CB8AC3E}">
        <p14:creationId xmlns:p14="http://schemas.microsoft.com/office/powerpoint/2010/main" val="263346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F95DB19-FE6B-4E17-803E-15A18010C936}" type="datetimeFigureOut">
              <a:rPr lang="en-IN" smtClean="0"/>
              <a:t>03-12-2020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6A0CCE-2015-4813-AA83-F7DBBCD6500A}" type="slidenum">
              <a:rPr lang="en-IN" smtClean="0"/>
              <a:t>‹#›</a:t>
            </a:fld>
            <a:endParaRPr lang="en-IN"/>
          </a:p>
        </p:txBody>
      </p:sp>
    </p:spTree>
    <p:extLst>
      <p:ext uri="{BB962C8B-B14F-4D97-AF65-F5344CB8AC3E}">
        <p14:creationId xmlns:p14="http://schemas.microsoft.com/office/powerpoint/2010/main" val="2689684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0093" y="247829"/>
            <a:ext cx="8684500" cy="1196693"/>
          </a:xfrm>
        </p:spPr>
        <p:txBody>
          <a:bodyPr/>
          <a:lstStyle/>
          <a:p>
            <a:r>
              <a:rPr lang="en-US" dirty="0" smtClean="0"/>
              <a:t>Digital Image Processing</a:t>
            </a:r>
            <a:endParaRPr lang="en-IN" dirty="0"/>
          </a:p>
        </p:txBody>
      </p:sp>
      <p:sp>
        <p:nvSpPr>
          <p:cNvPr id="3" name="Subtitle 2"/>
          <p:cNvSpPr>
            <a:spLocks noGrp="1"/>
          </p:cNvSpPr>
          <p:nvPr>
            <p:ph type="subTitle" idx="1"/>
          </p:nvPr>
        </p:nvSpPr>
        <p:spPr>
          <a:xfrm>
            <a:off x="2491018" y="1999996"/>
            <a:ext cx="8915399" cy="4315346"/>
          </a:xfrm>
        </p:spPr>
        <p:txBody>
          <a:bodyPr>
            <a:normAutofit/>
          </a:bodyPr>
          <a:lstStyle/>
          <a:p>
            <a:r>
              <a:rPr lang="en-US" sz="2000" b="1" dirty="0"/>
              <a:t>Color Image Enhancement Using </a:t>
            </a:r>
            <a:r>
              <a:rPr lang="en-US" sz="2000" b="1" dirty="0" err="1"/>
              <a:t>Multiscale</a:t>
            </a:r>
            <a:r>
              <a:rPr lang="en-US" sz="2000" b="1" dirty="0"/>
              <a:t> </a:t>
            </a:r>
            <a:r>
              <a:rPr lang="en-US" sz="2000" b="1" dirty="0" err="1"/>
              <a:t>Retinex</a:t>
            </a:r>
            <a:r>
              <a:rPr lang="en-US" sz="2000" b="1" dirty="0"/>
              <a:t> with Modified Color Restoration Technique </a:t>
            </a:r>
            <a:endParaRPr lang="en-US" sz="2000" b="1" dirty="0" smtClean="0"/>
          </a:p>
          <a:p>
            <a:endParaRPr lang="en-US" sz="2000" b="1" dirty="0"/>
          </a:p>
          <a:p>
            <a:r>
              <a:rPr lang="en-US" sz="2000" b="1" dirty="0" smtClean="0"/>
              <a:t>Under the Guidance of: Dr. </a:t>
            </a:r>
            <a:r>
              <a:rPr lang="en-US" sz="2000" b="1" dirty="0" err="1" smtClean="0"/>
              <a:t>Rajib</a:t>
            </a:r>
            <a:r>
              <a:rPr lang="en-US" sz="2000" b="1" dirty="0" smtClean="0"/>
              <a:t> Kumar </a:t>
            </a:r>
            <a:r>
              <a:rPr lang="en-US" sz="2000" b="1" dirty="0" err="1" smtClean="0"/>
              <a:t>Jha</a:t>
            </a:r>
            <a:endParaRPr lang="en-US" sz="2000" b="1" dirty="0" smtClean="0"/>
          </a:p>
          <a:p>
            <a:endParaRPr lang="en-US" sz="2000" b="1" dirty="0"/>
          </a:p>
          <a:p>
            <a:r>
              <a:rPr lang="en-US" sz="2000" b="1" dirty="0" err="1" smtClean="0"/>
              <a:t>Submited</a:t>
            </a:r>
            <a:r>
              <a:rPr lang="en-US" sz="2000" b="1" dirty="0" smtClean="0"/>
              <a:t> by:</a:t>
            </a:r>
          </a:p>
          <a:p>
            <a:r>
              <a:rPr lang="en-US" sz="2000" b="1" dirty="0" smtClean="0"/>
              <a:t>     Name:-  1.  Santan suman (2011MT17)</a:t>
            </a:r>
          </a:p>
          <a:p>
            <a:r>
              <a:rPr lang="en-US" sz="2000" b="1" dirty="0"/>
              <a:t> </a:t>
            </a:r>
            <a:r>
              <a:rPr lang="en-US" sz="2000" b="1" dirty="0" smtClean="0"/>
              <a:t>                   2.  </a:t>
            </a:r>
            <a:r>
              <a:rPr lang="en-US" sz="2000" b="1" dirty="0" err="1" smtClean="0"/>
              <a:t>Shubham</a:t>
            </a:r>
            <a:r>
              <a:rPr lang="en-US" sz="2000" b="1" dirty="0" smtClean="0"/>
              <a:t> </a:t>
            </a:r>
            <a:r>
              <a:rPr lang="en-US" sz="2000" b="1" dirty="0" err="1" smtClean="0"/>
              <a:t>Wasnik</a:t>
            </a:r>
            <a:r>
              <a:rPr lang="en-US" sz="2000" b="1" dirty="0" smtClean="0"/>
              <a:t> (2011MT18)</a:t>
            </a:r>
          </a:p>
          <a:p>
            <a:endParaRPr lang="en-US" sz="2000" b="1" dirty="0"/>
          </a:p>
          <a:p>
            <a:r>
              <a:rPr lang="en-US" sz="2000" b="1" dirty="0" smtClean="0"/>
              <a:t> </a:t>
            </a:r>
            <a:endParaRPr lang="en-IN" sz="2000" b="1" dirty="0"/>
          </a:p>
        </p:txBody>
      </p:sp>
    </p:spTree>
    <p:extLst>
      <p:ext uri="{BB962C8B-B14F-4D97-AF65-F5344CB8AC3E}">
        <p14:creationId xmlns:p14="http://schemas.microsoft.com/office/powerpoint/2010/main" val="416896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741" y="333552"/>
            <a:ext cx="8911687" cy="1280890"/>
          </a:xfrm>
        </p:spPr>
        <p:txBody>
          <a:bodyPr/>
          <a:lstStyle/>
          <a:p>
            <a:r>
              <a:rPr lang="en-US" dirty="0" smtClean="0"/>
              <a:t>Introduction</a:t>
            </a:r>
            <a:endParaRPr lang="en-IN" dirty="0"/>
          </a:p>
        </p:txBody>
      </p:sp>
      <p:sp>
        <p:nvSpPr>
          <p:cNvPr id="3" name="Content Placeholder 2"/>
          <p:cNvSpPr>
            <a:spLocks noGrp="1"/>
          </p:cNvSpPr>
          <p:nvPr>
            <p:ph idx="1"/>
          </p:nvPr>
        </p:nvSpPr>
        <p:spPr>
          <a:xfrm>
            <a:off x="2555028" y="1777302"/>
            <a:ext cx="8915400" cy="4515029"/>
          </a:xfrm>
        </p:spPr>
        <p:txBody>
          <a:bodyPr>
            <a:normAutofit lnSpcReduction="10000"/>
          </a:bodyPr>
          <a:lstStyle/>
          <a:p>
            <a:r>
              <a:rPr lang="en-US" dirty="0"/>
              <a:t>Color image enhancement plays an important role in Digital Image </a:t>
            </a:r>
            <a:r>
              <a:rPr lang="en-US" dirty="0" smtClean="0"/>
              <a:t>Processing. </a:t>
            </a:r>
          </a:p>
          <a:p>
            <a:r>
              <a:rPr lang="en-US" dirty="0" smtClean="0"/>
              <a:t>The </a:t>
            </a:r>
            <a:r>
              <a:rPr lang="en-US" dirty="0"/>
              <a:t>purpose of image enhancement is to get finer details of an image and highlight the useful information. If a person acquires an image by using a digital camera or mobile, the illumination such as fluorescent lamp in a room or sunlight in an open air is apt to be uneven and uncontrolled. As a result, the image degrades leaving excessively dark or brighter regions in an image</a:t>
            </a:r>
            <a:r>
              <a:rPr lang="en-US" dirty="0" smtClean="0"/>
              <a:t>.</a:t>
            </a:r>
          </a:p>
          <a:p>
            <a:r>
              <a:rPr lang="en-US" dirty="0" smtClean="0"/>
              <a:t>Many </a:t>
            </a:r>
            <a:r>
              <a:rPr lang="en-US" dirty="0"/>
              <a:t>image enhancement methods were proposed to enhance images degraded by irregular illumination: intensity transformation, histogram modeling, </a:t>
            </a:r>
            <a:r>
              <a:rPr lang="en-US" dirty="0" err="1"/>
              <a:t>homomorphic</a:t>
            </a:r>
            <a:r>
              <a:rPr lang="en-US" dirty="0"/>
              <a:t> filtering and </a:t>
            </a:r>
            <a:r>
              <a:rPr lang="en-US" dirty="0" err="1"/>
              <a:t>Retinex</a:t>
            </a:r>
            <a:r>
              <a:rPr lang="en-US" dirty="0"/>
              <a:t> </a:t>
            </a:r>
            <a:r>
              <a:rPr lang="en-US" dirty="0" smtClean="0"/>
              <a:t>. </a:t>
            </a:r>
            <a:r>
              <a:rPr lang="en-US" dirty="0"/>
              <a:t>Human vision system is able to adapt to the changes of lighting conditions but machine vision cannot adapt itself to the color changes. Therefore, discrepancies often exist between direct observation of scenes and recorded color images</a:t>
            </a:r>
            <a:r>
              <a:rPr lang="en-US" dirty="0" smtClean="0"/>
              <a:t>.</a:t>
            </a:r>
          </a:p>
          <a:p>
            <a:r>
              <a:rPr lang="en-US" dirty="0" err="1" smtClean="0"/>
              <a:t>Multiscale</a:t>
            </a:r>
            <a:r>
              <a:rPr lang="en-US" dirty="0" smtClean="0"/>
              <a:t> </a:t>
            </a:r>
            <a:r>
              <a:rPr lang="en-US" dirty="0" err="1" smtClean="0"/>
              <a:t>Retinex</a:t>
            </a:r>
            <a:r>
              <a:rPr lang="en-US" dirty="0" smtClean="0"/>
              <a:t> with color restoration effectively enhances the images which is degraded by </a:t>
            </a:r>
            <a:r>
              <a:rPr lang="en-US" dirty="0"/>
              <a:t>irregular </a:t>
            </a:r>
            <a:r>
              <a:rPr lang="en-US" dirty="0" smtClean="0"/>
              <a:t>illumination. </a:t>
            </a:r>
          </a:p>
        </p:txBody>
      </p:sp>
    </p:spTree>
    <p:extLst>
      <p:ext uri="{BB962C8B-B14F-4D97-AF65-F5344CB8AC3E}">
        <p14:creationId xmlns:p14="http://schemas.microsoft.com/office/powerpoint/2010/main" val="158024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569" y="167226"/>
            <a:ext cx="8439696" cy="837221"/>
          </a:xfrm>
        </p:spPr>
        <p:txBody>
          <a:bodyPr/>
          <a:lstStyle/>
          <a:p>
            <a:r>
              <a:rPr lang="en-US" dirty="0" smtClean="0"/>
              <a:t>Steps Followed:-</a:t>
            </a:r>
            <a:endParaRPr lang="en-IN" dirty="0"/>
          </a:p>
        </p:txBody>
      </p:sp>
      <p:pic>
        <p:nvPicPr>
          <p:cNvPr id="4" name="Content Placeholder 3"/>
          <p:cNvPicPr>
            <a:picLocks noGrp="1" noChangeAspect="1"/>
          </p:cNvPicPr>
          <p:nvPr>
            <p:ph idx="1"/>
          </p:nvPr>
        </p:nvPicPr>
        <p:blipFill>
          <a:blip r:embed="rId2"/>
          <a:stretch>
            <a:fillRect/>
          </a:stretch>
        </p:blipFill>
        <p:spPr>
          <a:xfrm>
            <a:off x="3554396" y="1495514"/>
            <a:ext cx="5081604" cy="4515819"/>
          </a:xfrm>
          <a:prstGeom prst="rect">
            <a:avLst/>
          </a:prstGeom>
        </p:spPr>
      </p:pic>
    </p:spTree>
    <p:extLst>
      <p:ext uri="{BB962C8B-B14F-4D97-AF65-F5344CB8AC3E}">
        <p14:creationId xmlns:p14="http://schemas.microsoft.com/office/powerpoint/2010/main" val="149775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915" y="111362"/>
            <a:ext cx="8431150" cy="683397"/>
          </a:xfrm>
        </p:spPr>
        <p:txBody>
          <a:bodyPr/>
          <a:lstStyle/>
          <a:p>
            <a:r>
              <a:rPr lang="en-US" dirty="0" smtClean="0"/>
              <a:t>Formula Used:-</a:t>
            </a:r>
            <a:endParaRPr lang="en-IN" dirty="0"/>
          </a:p>
        </p:txBody>
      </p:sp>
      <p:sp>
        <p:nvSpPr>
          <p:cNvPr id="7" name="Content Placeholder 6"/>
          <p:cNvSpPr>
            <a:spLocks noGrp="1"/>
          </p:cNvSpPr>
          <p:nvPr>
            <p:ph idx="1"/>
          </p:nvPr>
        </p:nvSpPr>
        <p:spPr>
          <a:xfrm>
            <a:off x="2310915" y="1132835"/>
            <a:ext cx="8915400" cy="5300621"/>
          </a:xfrm>
        </p:spPr>
        <p:txBody>
          <a:bodyPr>
            <a:normAutofit/>
          </a:bodyPr>
          <a:lstStyle/>
          <a:p>
            <a:r>
              <a:rPr lang="en-US" dirty="0" smtClean="0"/>
              <a:t>Gaussian </a:t>
            </a:r>
            <a:r>
              <a:rPr lang="en-IN" dirty="0"/>
              <a:t>Surround Function F(x, </a:t>
            </a:r>
            <a:r>
              <a:rPr lang="en-IN" dirty="0" smtClean="0"/>
              <a:t>y):</a:t>
            </a:r>
            <a:endParaRPr lang="en-US" dirty="0"/>
          </a:p>
          <a:p>
            <a:endParaRPr lang="en-US" dirty="0" smtClean="0"/>
          </a:p>
          <a:p>
            <a:r>
              <a:rPr lang="en-US" dirty="0" smtClean="0"/>
              <a:t>Single Scale </a:t>
            </a:r>
            <a:r>
              <a:rPr lang="en-US" dirty="0" err="1" smtClean="0"/>
              <a:t>Retinex</a:t>
            </a:r>
            <a:r>
              <a:rPr lang="en-US" dirty="0" smtClean="0"/>
              <a:t>  :</a:t>
            </a:r>
          </a:p>
          <a:p>
            <a:endParaRPr lang="en-US" dirty="0" smtClean="0"/>
          </a:p>
          <a:p>
            <a:r>
              <a:rPr lang="en-US" dirty="0" smtClean="0"/>
              <a:t>Multi Scale </a:t>
            </a:r>
            <a:r>
              <a:rPr lang="en-US" dirty="0" err="1" smtClean="0"/>
              <a:t>Retinex</a:t>
            </a:r>
            <a:r>
              <a:rPr lang="en-US" dirty="0" smtClean="0"/>
              <a:t>    :                                     ;    </a:t>
            </a:r>
            <a:r>
              <a:rPr lang="en-US" sz="1600" dirty="0" err="1"/>
              <a:t>W</a:t>
            </a:r>
            <a:r>
              <a:rPr lang="en-US" sz="1400" dirty="0" err="1"/>
              <a:t>n</a:t>
            </a:r>
            <a:r>
              <a:rPr lang="en-US" sz="1400" dirty="0"/>
              <a:t> </a:t>
            </a:r>
            <a:r>
              <a:rPr lang="en-US" sz="1600" dirty="0" smtClean="0"/>
              <a:t>=1/3</a:t>
            </a:r>
          </a:p>
          <a:p>
            <a:endParaRPr lang="en-IN" sz="1600" dirty="0" smtClean="0"/>
          </a:p>
          <a:p>
            <a:r>
              <a:rPr lang="en-IN" sz="1600" dirty="0" err="1" smtClean="0"/>
              <a:t>color</a:t>
            </a:r>
            <a:r>
              <a:rPr lang="en-IN" sz="1600" dirty="0" smtClean="0"/>
              <a:t> </a:t>
            </a:r>
            <a:r>
              <a:rPr lang="en-IN" sz="1600" dirty="0"/>
              <a:t>restoration</a:t>
            </a:r>
            <a:r>
              <a:rPr lang="en-US" sz="1600" dirty="0" smtClean="0"/>
              <a:t>  </a:t>
            </a:r>
            <a:r>
              <a:rPr lang="en-US" sz="1600" dirty="0" err="1" smtClean="0"/>
              <a:t>techique</a:t>
            </a:r>
            <a:r>
              <a:rPr lang="en-US" sz="1600" dirty="0" smtClean="0"/>
              <a:t> :                            </a:t>
            </a:r>
          </a:p>
          <a:p>
            <a:pPr marL="0" indent="0">
              <a:buNone/>
            </a:pPr>
            <a:r>
              <a:rPr lang="en-US" sz="1600" dirty="0"/>
              <a:t> </a:t>
            </a:r>
            <a:r>
              <a:rPr lang="en-US" sz="1600" dirty="0" smtClean="0"/>
              <a:t>                                                                                                                   ; </a:t>
            </a:r>
            <a:r>
              <a:rPr lang="en-US" sz="1600" dirty="0"/>
              <a:t>C=125</a:t>
            </a:r>
          </a:p>
          <a:p>
            <a:pPr marL="0" indent="0">
              <a:buNone/>
            </a:pPr>
            <a:endParaRPr lang="en-US" sz="1600" dirty="0" smtClean="0"/>
          </a:p>
          <a:p>
            <a:pPr marL="0" indent="0">
              <a:buNone/>
            </a:pPr>
            <a:endParaRPr lang="en-US" sz="1600" dirty="0"/>
          </a:p>
          <a:p>
            <a:pPr marL="0" indent="0">
              <a:buNone/>
            </a:pPr>
            <a:endParaRPr lang="en-US" sz="1600" dirty="0"/>
          </a:p>
          <a:p>
            <a:pPr marL="0" indent="0">
              <a:buNone/>
            </a:pPr>
            <a:r>
              <a:rPr lang="en-US" sz="1600" dirty="0" smtClean="0"/>
              <a:t>                                                                                                                    ; </a:t>
            </a:r>
            <a:r>
              <a:rPr lang="en-US" sz="1400" dirty="0" smtClean="0"/>
              <a:t>G=2.25, b=-30</a:t>
            </a:r>
            <a:endParaRPr lang="en-IN" sz="1400" dirty="0"/>
          </a:p>
        </p:txBody>
      </p:sp>
      <p:pic>
        <p:nvPicPr>
          <p:cNvPr id="8" name="Picture 7"/>
          <p:cNvPicPr>
            <a:picLocks noChangeAspect="1"/>
          </p:cNvPicPr>
          <p:nvPr/>
        </p:nvPicPr>
        <p:blipFill>
          <a:blip r:embed="rId2"/>
          <a:stretch>
            <a:fillRect/>
          </a:stretch>
        </p:blipFill>
        <p:spPr>
          <a:xfrm>
            <a:off x="6768615" y="1190378"/>
            <a:ext cx="1971675" cy="714375"/>
          </a:xfrm>
          <a:prstGeom prst="rect">
            <a:avLst/>
          </a:prstGeom>
        </p:spPr>
      </p:pic>
      <p:pic>
        <p:nvPicPr>
          <p:cNvPr id="9" name="Picture 8"/>
          <p:cNvPicPr>
            <a:picLocks noChangeAspect="1"/>
          </p:cNvPicPr>
          <p:nvPr/>
        </p:nvPicPr>
        <p:blipFill>
          <a:blip r:embed="rId3"/>
          <a:stretch>
            <a:fillRect/>
          </a:stretch>
        </p:blipFill>
        <p:spPr>
          <a:xfrm>
            <a:off x="8679921" y="1361270"/>
            <a:ext cx="1513392" cy="543483"/>
          </a:xfrm>
          <a:prstGeom prst="rect">
            <a:avLst/>
          </a:prstGeom>
        </p:spPr>
      </p:pic>
      <p:pic>
        <p:nvPicPr>
          <p:cNvPr id="10" name="Picture 9"/>
          <p:cNvPicPr>
            <a:picLocks noChangeAspect="1"/>
          </p:cNvPicPr>
          <p:nvPr/>
        </p:nvPicPr>
        <p:blipFill>
          <a:blip r:embed="rId4"/>
          <a:stretch>
            <a:fillRect/>
          </a:stretch>
        </p:blipFill>
        <p:spPr>
          <a:xfrm>
            <a:off x="5247630" y="2019662"/>
            <a:ext cx="3552825" cy="371475"/>
          </a:xfrm>
          <a:prstGeom prst="rect">
            <a:avLst/>
          </a:prstGeom>
        </p:spPr>
      </p:pic>
      <p:pic>
        <p:nvPicPr>
          <p:cNvPr id="11" name="Picture 10"/>
          <p:cNvPicPr>
            <a:picLocks noChangeAspect="1"/>
          </p:cNvPicPr>
          <p:nvPr/>
        </p:nvPicPr>
        <p:blipFill>
          <a:blip r:embed="rId5"/>
          <a:stretch>
            <a:fillRect/>
          </a:stretch>
        </p:blipFill>
        <p:spPr>
          <a:xfrm>
            <a:off x="5247630" y="2655058"/>
            <a:ext cx="2337587" cy="469193"/>
          </a:xfrm>
          <a:prstGeom prst="rect">
            <a:avLst/>
          </a:prstGeom>
        </p:spPr>
      </p:pic>
      <p:pic>
        <p:nvPicPr>
          <p:cNvPr id="12" name="Picture 11"/>
          <p:cNvPicPr>
            <a:picLocks noChangeAspect="1"/>
          </p:cNvPicPr>
          <p:nvPr/>
        </p:nvPicPr>
        <p:blipFill>
          <a:blip r:embed="rId6"/>
          <a:stretch>
            <a:fillRect/>
          </a:stretch>
        </p:blipFill>
        <p:spPr>
          <a:xfrm>
            <a:off x="5681178" y="3388173"/>
            <a:ext cx="2943225" cy="1419225"/>
          </a:xfrm>
          <a:prstGeom prst="rect">
            <a:avLst/>
          </a:prstGeom>
        </p:spPr>
      </p:pic>
      <p:pic>
        <p:nvPicPr>
          <p:cNvPr id="13" name="Picture 12"/>
          <p:cNvPicPr>
            <a:picLocks noChangeAspect="1"/>
          </p:cNvPicPr>
          <p:nvPr/>
        </p:nvPicPr>
        <p:blipFill>
          <a:blip r:embed="rId7"/>
          <a:stretch>
            <a:fillRect/>
          </a:stretch>
        </p:blipFill>
        <p:spPr>
          <a:xfrm>
            <a:off x="5842583" y="4976436"/>
            <a:ext cx="2837338" cy="1009650"/>
          </a:xfrm>
          <a:prstGeom prst="rect">
            <a:avLst/>
          </a:prstGeom>
        </p:spPr>
      </p:pic>
    </p:spTree>
    <p:extLst>
      <p:ext uri="{BB962C8B-B14F-4D97-AF65-F5344CB8AC3E}">
        <p14:creationId xmlns:p14="http://schemas.microsoft.com/office/powerpoint/2010/main" val="1275340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422604" cy="743217"/>
          </a:xfrm>
        </p:spPr>
        <p:txBody>
          <a:bodyPr/>
          <a:lstStyle/>
          <a:p>
            <a:r>
              <a:rPr lang="en-US" dirty="0" smtClean="0"/>
              <a:t>Outputs:</a:t>
            </a:r>
            <a:endParaRPr lang="en-IN" dirty="0"/>
          </a:p>
        </p:txBody>
      </p:sp>
      <p:sp>
        <p:nvSpPr>
          <p:cNvPr id="3" name="Content Placeholder 2"/>
          <p:cNvSpPr>
            <a:spLocks noGrp="1"/>
          </p:cNvSpPr>
          <p:nvPr>
            <p:ph idx="1"/>
          </p:nvPr>
        </p:nvSpPr>
        <p:spPr>
          <a:xfrm>
            <a:off x="786213" y="1367327"/>
            <a:ext cx="10722113" cy="4586624"/>
          </a:xfrm>
        </p:spPr>
        <p:txBody>
          <a:bodyPr/>
          <a:lstStyle/>
          <a:p>
            <a:pPr marL="0" indent="0">
              <a:buNone/>
            </a:pPr>
            <a:r>
              <a:rPr lang="en-US" dirty="0" smtClean="0"/>
              <a:t>                           Original:                                                               Single Scale </a:t>
            </a:r>
            <a:r>
              <a:rPr lang="en-US" dirty="0" err="1" smtClean="0"/>
              <a:t>Retinex</a:t>
            </a:r>
            <a:r>
              <a:rPr lang="en-US" dirty="0" smtClean="0"/>
              <a:t>:</a:t>
            </a:r>
          </a:p>
          <a:p>
            <a:pPr marL="0" indent="0">
              <a:buNone/>
            </a:pPr>
            <a:endParaRPr lang="en-IN" dirty="0"/>
          </a:p>
        </p:txBody>
      </p:sp>
      <p:pic>
        <p:nvPicPr>
          <p:cNvPr id="4" name="Picture 3"/>
          <p:cNvPicPr>
            <a:picLocks noChangeAspect="1"/>
          </p:cNvPicPr>
          <p:nvPr/>
        </p:nvPicPr>
        <p:blipFill>
          <a:blip r:embed="rId2"/>
          <a:stretch>
            <a:fillRect/>
          </a:stretch>
        </p:blipFill>
        <p:spPr>
          <a:xfrm>
            <a:off x="1422722" y="2269765"/>
            <a:ext cx="4627700" cy="2781745"/>
          </a:xfrm>
          <a:prstGeom prst="rect">
            <a:avLst/>
          </a:prstGeom>
        </p:spPr>
      </p:pic>
      <p:pic>
        <p:nvPicPr>
          <p:cNvPr id="5" name="Picture 4"/>
          <p:cNvPicPr>
            <a:picLocks noChangeAspect="1"/>
          </p:cNvPicPr>
          <p:nvPr/>
        </p:nvPicPr>
        <p:blipFill>
          <a:blip r:embed="rId3"/>
          <a:stretch>
            <a:fillRect/>
          </a:stretch>
        </p:blipFill>
        <p:spPr>
          <a:xfrm>
            <a:off x="6434983" y="2269766"/>
            <a:ext cx="4580547" cy="2781745"/>
          </a:xfrm>
          <a:prstGeom prst="rect">
            <a:avLst/>
          </a:prstGeom>
        </p:spPr>
      </p:pic>
    </p:spTree>
    <p:extLst>
      <p:ext uri="{BB962C8B-B14F-4D97-AF65-F5344CB8AC3E}">
        <p14:creationId xmlns:p14="http://schemas.microsoft.com/office/powerpoint/2010/main" val="353878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591" y="948583"/>
            <a:ext cx="10368021" cy="4962639"/>
          </a:xfrm>
        </p:spPr>
        <p:txBody>
          <a:bodyPr/>
          <a:lstStyle/>
          <a:p>
            <a:pPr marL="0" indent="0">
              <a:buNone/>
            </a:pPr>
            <a:r>
              <a:rPr lang="en-US" dirty="0" smtClean="0"/>
              <a:t>              </a:t>
            </a:r>
          </a:p>
          <a:p>
            <a:pPr marL="0" indent="0">
              <a:buNone/>
            </a:pPr>
            <a:r>
              <a:rPr lang="en-US" dirty="0"/>
              <a:t> </a:t>
            </a:r>
            <a:r>
              <a:rPr lang="en-US" dirty="0" smtClean="0"/>
              <a:t>                </a:t>
            </a:r>
            <a:r>
              <a:rPr lang="en-US" dirty="0" err="1" smtClean="0"/>
              <a:t>Multiscale</a:t>
            </a:r>
            <a:r>
              <a:rPr lang="en-US" dirty="0" smtClean="0"/>
              <a:t> </a:t>
            </a:r>
            <a:r>
              <a:rPr lang="en-US" dirty="0" err="1" smtClean="0"/>
              <a:t>Retinex</a:t>
            </a:r>
            <a:r>
              <a:rPr lang="en-US" dirty="0"/>
              <a:t>: </a:t>
            </a:r>
            <a:r>
              <a:rPr lang="en-US" dirty="0" smtClean="0"/>
              <a:t>                                   </a:t>
            </a:r>
            <a:r>
              <a:rPr lang="en-US" dirty="0" err="1" smtClean="0"/>
              <a:t>Multiscale</a:t>
            </a:r>
            <a:r>
              <a:rPr lang="en-US" dirty="0" smtClean="0"/>
              <a:t> </a:t>
            </a:r>
            <a:r>
              <a:rPr lang="en-US" dirty="0" err="1"/>
              <a:t>retinex</a:t>
            </a:r>
            <a:r>
              <a:rPr lang="en-US" dirty="0"/>
              <a:t> with color </a:t>
            </a:r>
            <a:r>
              <a:rPr lang="en-US" dirty="0" smtClean="0"/>
              <a:t>restoration:</a:t>
            </a:r>
            <a:endParaRPr lang="en-IN" dirty="0"/>
          </a:p>
        </p:txBody>
      </p:sp>
      <p:pic>
        <p:nvPicPr>
          <p:cNvPr id="4" name="Picture 3"/>
          <p:cNvPicPr>
            <a:picLocks noChangeAspect="1"/>
          </p:cNvPicPr>
          <p:nvPr/>
        </p:nvPicPr>
        <p:blipFill>
          <a:blip r:embed="rId2"/>
          <a:stretch>
            <a:fillRect/>
          </a:stretch>
        </p:blipFill>
        <p:spPr>
          <a:xfrm>
            <a:off x="1136591" y="2329619"/>
            <a:ext cx="4716967" cy="2883316"/>
          </a:xfrm>
          <a:prstGeom prst="rect">
            <a:avLst/>
          </a:prstGeom>
        </p:spPr>
      </p:pic>
      <p:pic>
        <p:nvPicPr>
          <p:cNvPr id="5" name="Picture 4"/>
          <p:cNvPicPr>
            <a:picLocks noChangeAspect="1"/>
          </p:cNvPicPr>
          <p:nvPr/>
        </p:nvPicPr>
        <p:blipFill>
          <a:blip r:embed="rId3"/>
          <a:stretch>
            <a:fillRect/>
          </a:stretch>
        </p:blipFill>
        <p:spPr>
          <a:xfrm>
            <a:off x="6522006" y="2329619"/>
            <a:ext cx="4673392" cy="2899161"/>
          </a:xfrm>
          <a:prstGeom prst="rect">
            <a:avLst/>
          </a:prstGeom>
        </p:spPr>
      </p:pic>
    </p:spTree>
    <p:extLst>
      <p:ext uri="{BB962C8B-B14F-4D97-AF65-F5344CB8AC3E}">
        <p14:creationId xmlns:p14="http://schemas.microsoft.com/office/powerpoint/2010/main" val="19617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119" y="530107"/>
            <a:ext cx="8911687" cy="768854"/>
          </a:xfrm>
        </p:spPr>
        <p:txBody>
          <a:bodyPr/>
          <a:lstStyle/>
          <a:p>
            <a:r>
              <a:rPr lang="en-US" dirty="0" smtClean="0"/>
              <a:t>Histogram:</a:t>
            </a:r>
            <a:endParaRPr lang="en-IN" dirty="0"/>
          </a:p>
        </p:txBody>
      </p:sp>
      <p:sp>
        <p:nvSpPr>
          <p:cNvPr id="3" name="Content Placeholder 2"/>
          <p:cNvSpPr>
            <a:spLocks noGrp="1"/>
          </p:cNvSpPr>
          <p:nvPr>
            <p:ph idx="1"/>
          </p:nvPr>
        </p:nvSpPr>
        <p:spPr>
          <a:xfrm>
            <a:off x="254001" y="1298960"/>
            <a:ext cx="11870266" cy="5178039"/>
          </a:xfrm>
        </p:spPr>
        <p:txBody>
          <a:bodyPr/>
          <a:lstStyle/>
          <a:p>
            <a:r>
              <a:rPr lang="en-US" dirty="0" smtClean="0"/>
              <a:t>Original                                                                             </a:t>
            </a:r>
            <a:r>
              <a:rPr lang="en-US" dirty="0" err="1"/>
              <a:t>Multiscale</a:t>
            </a:r>
            <a:r>
              <a:rPr lang="en-US" dirty="0"/>
              <a:t> </a:t>
            </a:r>
            <a:r>
              <a:rPr lang="en-US" dirty="0" err="1"/>
              <a:t>retinex</a:t>
            </a:r>
            <a:r>
              <a:rPr lang="en-US" dirty="0"/>
              <a:t> with color restoration:</a:t>
            </a:r>
            <a:endParaRPr lang="en-IN" dirty="0"/>
          </a:p>
          <a:p>
            <a:pPr marL="0" indent="0">
              <a:buNone/>
            </a:pPr>
            <a:r>
              <a:rPr lang="en-US" dirty="0" smtClean="0"/>
              <a:t>            </a:t>
            </a:r>
            <a:endParaRPr lang="en-IN" dirty="0"/>
          </a:p>
        </p:txBody>
      </p:sp>
      <p:pic>
        <p:nvPicPr>
          <p:cNvPr id="5" name="Picture 4"/>
          <p:cNvPicPr>
            <a:picLocks noChangeAspect="1"/>
          </p:cNvPicPr>
          <p:nvPr/>
        </p:nvPicPr>
        <p:blipFill>
          <a:blip r:embed="rId2"/>
          <a:stretch>
            <a:fillRect/>
          </a:stretch>
        </p:blipFill>
        <p:spPr>
          <a:xfrm>
            <a:off x="6303963" y="1939395"/>
            <a:ext cx="5608638" cy="3755471"/>
          </a:xfrm>
          <a:prstGeom prst="rect">
            <a:avLst/>
          </a:prstGeom>
        </p:spPr>
      </p:pic>
      <p:pic>
        <p:nvPicPr>
          <p:cNvPr id="6" name="Picture 5"/>
          <p:cNvPicPr>
            <a:picLocks noChangeAspect="1"/>
          </p:cNvPicPr>
          <p:nvPr/>
        </p:nvPicPr>
        <p:blipFill>
          <a:blip r:embed="rId3"/>
          <a:stretch>
            <a:fillRect/>
          </a:stretch>
        </p:blipFill>
        <p:spPr>
          <a:xfrm>
            <a:off x="376767" y="1937236"/>
            <a:ext cx="5397500" cy="3845799"/>
          </a:xfrm>
          <a:prstGeom prst="rect">
            <a:avLst/>
          </a:prstGeom>
        </p:spPr>
      </p:pic>
    </p:spTree>
    <p:extLst>
      <p:ext uri="{BB962C8B-B14F-4D97-AF65-F5344CB8AC3E}">
        <p14:creationId xmlns:p14="http://schemas.microsoft.com/office/powerpoint/2010/main" val="15036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25" y="717243"/>
            <a:ext cx="8911687" cy="1280890"/>
          </a:xfrm>
        </p:spPr>
        <p:txBody>
          <a:bodyPr>
            <a:normAutofit/>
          </a:bodyPr>
          <a:lstStyle/>
          <a:p>
            <a:r>
              <a:rPr lang="en-IN" sz="3000" dirty="0" smtClean="0"/>
              <a:t>Conclusion :</a:t>
            </a:r>
            <a:endParaRPr lang="en-IN" sz="3000" dirty="0"/>
          </a:p>
        </p:txBody>
      </p:sp>
      <p:sp>
        <p:nvSpPr>
          <p:cNvPr id="3" name="Content Placeholder 2"/>
          <p:cNvSpPr>
            <a:spLocks noGrp="1"/>
          </p:cNvSpPr>
          <p:nvPr>
            <p:ph idx="1"/>
          </p:nvPr>
        </p:nvSpPr>
        <p:spPr>
          <a:xfrm>
            <a:off x="1734079" y="1481666"/>
            <a:ext cx="8915400" cy="4758267"/>
          </a:xfrm>
        </p:spPr>
        <p:txBody>
          <a:bodyPr/>
          <a:lstStyle/>
          <a:p>
            <a:r>
              <a:rPr lang="en-US" dirty="0"/>
              <a:t>A novel method for color image enhancement using </a:t>
            </a:r>
            <a:r>
              <a:rPr lang="en-US" dirty="0" err="1"/>
              <a:t>multiscale</a:t>
            </a:r>
            <a:r>
              <a:rPr lang="en-US" dirty="0"/>
              <a:t> </a:t>
            </a:r>
            <a:r>
              <a:rPr lang="en-US" dirty="0" err="1"/>
              <a:t>retinex</a:t>
            </a:r>
            <a:r>
              <a:rPr lang="en-US" dirty="0"/>
              <a:t> with modified color restoration technique in RGB color space was presented. In this method, operation steps are organized in a systematic way so that their effects can be seen clearly. In addition, it adds true color constancy for an image. The proposed image enhancement method constitutes a successful enhancement of color images since the method improves the luminance of an image without sacrificing the contrast of an image. </a:t>
            </a:r>
            <a:endParaRPr lang="en-US" dirty="0" smtClean="0"/>
          </a:p>
          <a:p>
            <a:r>
              <a:rPr lang="en-US" dirty="0" smtClean="0"/>
              <a:t>The </a:t>
            </a:r>
            <a:r>
              <a:rPr lang="en-US" dirty="0"/>
              <a:t>image quality obtained using this approach was far better compared to standard existing methods. Currently, work is under progress for amending the algorithm for aerial images, medical images etc. </a:t>
            </a:r>
            <a:endParaRPr lang="en-IN" dirty="0"/>
          </a:p>
        </p:txBody>
      </p:sp>
    </p:spTree>
    <p:extLst>
      <p:ext uri="{BB962C8B-B14F-4D97-AF65-F5344CB8AC3E}">
        <p14:creationId xmlns:p14="http://schemas.microsoft.com/office/powerpoint/2010/main" val="38411720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TotalTime>
  <Words>401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Digital Image Processing</vt:lpstr>
      <vt:lpstr>Introduction</vt:lpstr>
      <vt:lpstr>Steps Followed:-</vt:lpstr>
      <vt:lpstr>Formula Used:-</vt:lpstr>
      <vt:lpstr>Outputs:</vt:lpstr>
      <vt:lpstr>PowerPoint Presentation</vt:lpstr>
      <vt:lpstr>Histogram:</vt:lpstr>
      <vt:lpstr>Conclusion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creator>Microsoft account</dc:creator>
  <cp:lastModifiedBy>Microsoft account</cp:lastModifiedBy>
  <cp:revision>10</cp:revision>
  <dcterms:created xsi:type="dcterms:W3CDTF">2020-12-03T13:07:42Z</dcterms:created>
  <dcterms:modified xsi:type="dcterms:W3CDTF">2020-12-03T14:35:18Z</dcterms:modified>
</cp:coreProperties>
</file>