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F2C6E7-B569-4FC4-8195-4D3307A979E4}" type="datetimeFigureOut">
              <a:rPr lang="en-IN" smtClean="0"/>
              <a:t>01-05-2024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581006A5-94ED-4A44-9DD5-A9A4869143C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798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2C6E7-B569-4FC4-8195-4D3307A979E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006A5-94ED-4A44-9DD5-A9A4869143C5}"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361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2C6E7-B569-4FC4-8195-4D3307A979E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006A5-94ED-4A44-9DD5-A9A4869143C5}"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6959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DEF2C6E7-B569-4FC4-8195-4D3307A979E4}" type="datetimeFigureOut">
              <a:rPr lang="en-IN" smtClean="0"/>
              <a:t>01-05-2024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581006A5-94ED-4A44-9DD5-A9A4869143C5}"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3851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EF2C6E7-B569-4FC4-8195-4D3307A979E4}"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006A5-94ED-4A44-9DD5-A9A4869143C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377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2C6E7-B569-4FC4-8195-4D3307A979E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006A5-94ED-4A44-9DD5-A9A4869143C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5633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2C6E7-B569-4FC4-8195-4D3307A979E4}"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006A5-94ED-4A44-9DD5-A9A4869143C5}"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1410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2C6E7-B569-4FC4-8195-4D3307A979E4}"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006A5-94ED-4A44-9DD5-A9A4869143C5}"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4660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2C6E7-B569-4FC4-8195-4D3307A979E4}"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006A5-94ED-4A44-9DD5-A9A4869143C5}" type="slidenum">
              <a:rPr lang="en-IN" smtClean="0"/>
              <a:t>‹#›</a:t>
            </a:fld>
            <a:endParaRPr lang="en-IN"/>
          </a:p>
        </p:txBody>
      </p:sp>
    </p:spTree>
    <p:extLst>
      <p:ext uri="{BB962C8B-B14F-4D97-AF65-F5344CB8AC3E}">
        <p14:creationId xmlns:p14="http://schemas.microsoft.com/office/powerpoint/2010/main" val="298738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F2C6E7-B569-4FC4-8195-4D3307A979E4}"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006A5-94ED-4A44-9DD5-A9A4869143C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7236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DEF2C6E7-B569-4FC4-8195-4D3307A979E4}" type="datetimeFigureOut">
              <a:rPr lang="en-IN" smtClean="0"/>
              <a:t>01-05-2024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581006A5-94ED-4A44-9DD5-A9A4869143C5}"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8349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F2C6E7-B569-4FC4-8195-4D3307A979E4}" type="datetimeFigureOut">
              <a:rPr lang="en-IN" smtClean="0"/>
              <a:t>01-05-2024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81006A5-94ED-4A44-9DD5-A9A4869143C5}" type="slidenum">
              <a:rPr lang="en-IN" smtClean="0"/>
              <a:t>‹#›</a:t>
            </a:fld>
            <a:endParaRPr lang="en-IN"/>
          </a:p>
        </p:txBody>
      </p:sp>
    </p:spTree>
    <p:extLst>
      <p:ext uri="{BB962C8B-B14F-4D97-AF65-F5344CB8AC3E}">
        <p14:creationId xmlns:p14="http://schemas.microsoft.com/office/powerpoint/2010/main" val="26526639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sicomments.com/desi/thank-you/"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C895BB-2BAA-23B6-4E1F-1195D53C29AC}"/>
              </a:ext>
            </a:extLst>
          </p:cNvPr>
          <p:cNvSpPr>
            <a:spLocks noGrp="1"/>
          </p:cNvSpPr>
          <p:nvPr>
            <p:ph type="ctrTitle"/>
          </p:nvPr>
        </p:nvSpPr>
        <p:spPr>
          <a:xfrm>
            <a:off x="1411942" y="1411941"/>
            <a:ext cx="9601198" cy="3657741"/>
          </a:xfrm>
          <a:custGeom>
            <a:avLst/>
            <a:gdLst>
              <a:gd name="connsiteX0" fmla="*/ 0 w 9601198"/>
              <a:gd name="connsiteY0" fmla="*/ 0 h 3657741"/>
              <a:gd name="connsiteX1" fmla="*/ 9601198 w 9601198"/>
              <a:gd name="connsiteY1" fmla="*/ 0 h 3657741"/>
              <a:gd name="connsiteX2" fmla="*/ 9601198 w 9601198"/>
              <a:gd name="connsiteY2" fmla="*/ 3657741 h 3657741"/>
              <a:gd name="connsiteX3" fmla="*/ 0 w 9601198"/>
              <a:gd name="connsiteY3" fmla="*/ 3657741 h 3657741"/>
            </a:gdLst>
            <a:ahLst/>
            <a:cxnLst>
              <a:cxn ang="0">
                <a:pos x="connsiteX0" y="connsiteY0"/>
              </a:cxn>
              <a:cxn ang="0">
                <a:pos x="connsiteX1" y="connsiteY1"/>
              </a:cxn>
              <a:cxn ang="0">
                <a:pos x="connsiteX2" y="connsiteY2"/>
              </a:cxn>
              <a:cxn ang="0">
                <a:pos x="connsiteX3" y="connsiteY3"/>
              </a:cxn>
            </a:cxnLst>
            <a:rect l="l" t="t" r="r" b="b"/>
            <a:pathLst>
              <a:path w="9601198" h="3657741">
                <a:moveTo>
                  <a:pt x="0" y="0"/>
                </a:moveTo>
                <a:lnTo>
                  <a:pt x="9601198" y="0"/>
                </a:lnTo>
                <a:lnTo>
                  <a:pt x="9601198" y="3657741"/>
                </a:lnTo>
                <a:lnTo>
                  <a:pt x="0" y="3657741"/>
                </a:lnTo>
                <a:close/>
              </a:path>
            </a:pathLst>
          </a:custGeom>
        </p:spPr>
        <p:txBody>
          <a:bodyPr wrap="square">
            <a:noAutofit/>
          </a:bodyPr>
          <a:lstStyle/>
          <a:p>
            <a:pPr algn="ctr"/>
            <a:r>
              <a:rPr lang="en-IN" sz="8000" dirty="0">
                <a:latin typeface="Arial Black" panose="020B0A04020102020204" pitchFamily="34" charset="0"/>
              </a:rPr>
              <a:t>PUBLIC SAFETY NOTIFICATION SYSTEM</a:t>
            </a:r>
          </a:p>
        </p:txBody>
      </p:sp>
    </p:spTree>
    <p:extLst>
      <p:ext uri="{BB962C8B-B14F-4D97-AF65-F5344CB8AC3E}">
        <p14:creationId xmlns:p14="http://schemas.microsoft.com/office/powerpoint/2010/main" val="57531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2A4FB0-1730-A759-0BE9-85EC298120B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8260" y="414103"/>
            <a:ext cx="11833412" cy="548915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7420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4177F-F7B1-55AB-21BD-8D8A33E458DD}"/>
              </a:ext>
            </a:extLst>
          </p:cNvPr>
          <p:cNvSpPr txBox="1"/>
          <p:nvPr/>
        </p:nvSpPr>
        <p:spPr>
          <a:xfrm>
            <a:off x="981635" y="1638745"/>
            <a:ext cx="10448365"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A public safety notification system is a communication infrastructure designed to disseminate critical information to the public during emergencies or other significant events that could affect their safety. These systems are typically operated by government agencies, law enforcement, or emergency management organizations and utilize various channels to reach as many people as possible.</a:t>
            </a:r>
          </a:p>
          <a:p>
            <a:endParaRPr lang="en-US" sz="2400" dirty="0"/>
          </a:p>
        </p:txBody>
      </p:sp>
      <p:sp>
        <p:nvSpPr>
          <p:cNvPr id="2" name="TextBox 1">
            <a:extLst>
              <a:ext uri="{FF2B5EF4-FFF2-40B4-BE49-F238E27FC236}">
                <a16:creationId xmlns:a16="http://schemas.microsoft.com/office/drawing/2014/main" id="{826A1772-3F1D-0B08-2087-EA22B62F2A17}"/>
              </a:ext>
            </a:extLst>
          </p:cNvPr>
          <p:cNvSpPr txBox="1"/>
          <p:nvPr/>
        </p:nvSpPr>
        <p:spPr>
          <a:xfrm>
            <a:off x="981635" y="1177080"/>
            <a:ext cx="3859306" cy="461665"/>
          </a:xfrm>
          <a:prstGeom prst="rect">
            <a:avLst/>
          </a:prstGeom>
          <a:noFill/>
        </p:spPr>
        <p:txBody>
          <a:bodyPr wrap="square" rtlCol="0">
            <a:spAutoFit/>
          </a:bodyPr>
          <a:lstStyle/>
          <a:p>
            <a:r>
              <a:rPr lang="en-IN" sz="2400" dirty="0">
                <a:latin typeface="Arial Rounded MT Bold" panose="020F0704030504030204" pitchFamily="34" charset="0"/>
              </a:rPr>
              <a:t>Introduction:-</a:t>
            </a:r>
          </a:p>
        </p:txBody>
      </p:sp>
    </p:spTree>
    <p:extLst>
      <p:ext uri="{BB962C8B-B14F-4D97-AF65-F5344CB8AC3E}">
        <p14:creationId xmlns:p14="http://schemas.microsoft.com/office/powerpoint/2010/main" val="201931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020-8FDA-95BF-AC9B-E803B0756F1D}"/>
              </a:ext>
            </a:extLst>
          </p:cNvPr>
          <p:cNvSpPr>
            <a:spLocks noGrp="1"/>
          </p:cNvSpPr>
          <p:nvPr>
            <p:ph type="title"/>
          </p:nvPr>
        </p:nvSpPr>
        <p:spPr>
          <a:xfrm>
            <a:off x="1183341" y="953324"/>
            <a:ext cx="9550204" cy="3336288"/>
          </a:xfrm>
        </p:spPr>
        <p:txBody>
          <a:bodyPr>
            <a:normAutofit/>
          </a:bodyPr>
          <a:lstStyle/>
          <a:p>
            <a:r>
              <a:rPr lang="en-US" b="1" dirty="0"/>
              <a:t>PROBLEM STATEMENT:</a:t>
            </a:r>
            <a:br>
              <a:rPr lang="en-US" dirty="0"/>
            </a:br>
            <a:r>
              <a:rPr lang="en-US" dirty="0"/>
              <a:t>Public Safety Notification System POC:</a:t>
            </a:r>
            <a:br>
              <a:rPr lang="en-US" dirty="0"/>
            </a:br>
            <a:r>
              <a:rPr lang="en-US" dirty="0"/>
              <a:t>• CRUD: Notification records.</a:t>
            </a:r>
            <a:br>
              <a:rPr lang="en-US" dirty="0"/>
            </a:br>
            <a:r>
              <a:rPr lang="en-US" dirty="0"/>
              <a:t>• </a:t>
            </a:r>
            <a:r>
              <a:rPr lang="en-US" dirty="0" err="1"/>
              <a:t>send_public_alerts</a:t>
            </a:r>
            <a:r>
              <a:rPr lang="en-US" dirty="0"/>
              <a:t>(</a:t>
            </a:r>
            <a:r>
              <a:rPr lang="en-US" dirty="0" err="1"/>
              <a:t>alert_id</a:t>
            </a:r>
            <a:r>
              <a:rPr lang="en-US" dirty="0"/>
              <a:t>): Send public safety alerts to a simulated list of subscribers.  </a:t>
            </a:r>
            <a:br>
              <a:rPr lang="en-US" dirty="0"/>
            </a:br>
            <a:r>
              <a:rPr lang="en-US" dirty="0"/>
              <a:t>• </a:t>
            </a:r>
            <a:r>
              <a:rPr lang="en-US" dirty="0" err="1"/>
              <a:t>manage_subscriber_list</a:t>
            </a:r>
            <a:r>
              <a:rPr lang="en-US" dirty="0"/>
              <a:t>(</a:t>
            </a:r>
            <a:r>
              <a:rPr lang="en-US" dirty="0" err="1"/>
              <a:t>list_id</a:t>
            </a:r>
            <a:r>
              <a:rPr lang="en-US" dirty="0"/>
              <a:t>): Manage the list of subscribers receiving alerts.</a:t>
            </a:r>
            <a:endParaRPr lang="en-IN" dirty="0"/>
          </a:p>
        </p:txBody>
      </p:sp>
    </p:spTree>
    <p:extLst>
      <p:ext uri="{BB962C8B-B14F-4D97-AF65-F5344CB8AC3E}">
        <p14:creationId xmlns:p14="http://schemas.microsoft.com/office/powerpoint/2010/main" val="254349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0632F-5C1B-2300-3EA9-07FD0EBFB63A}"/>
              </a:ext>
            </a:extLst>
          </p:cNvPr>
          <p:cNvSpPr>
            <a:spLocks noGrp="1"/>
          </p:cNvSpPr>
          <p:nvPr>
            <p:ph idx="1"/>
          </p:nvPr>
        </p:nvSpPr>
        <p:spPr>
          <a:xfrm>
            <a:off x="1076482" y="941295"/>
            <a:ext cx="9603275" cy="4632627"/>
          </a:xfrm>
        </p:spPr>
        <p:txBody>
          <a:bodyPr/>
          <a:lstStyle/>
          <a:p>
            <a:pPr marL="0" indent="0" algn="just">
              <a:buNone/>
            </a:pPr>
            <a:r>
              <a:rPr lang="en-IN" sz="2800" b="1" dirty="0"/>
              <a:t>OUTPUT MENU:</a:t>
            </a:r>
          </a:p>
          <a:p>
            <a:pPr marL="0" indent="0" algn="just">
              <a:buNone/>
            </a:pPr>
            <a:r>
              <a:rPr lang="en-IN" dirty="0"/>
              <a:t>1. Create Notification Record</a:t>
            </a:r>
          </a:p>
          <a:p>
            <a:pPr marL="0" indent="0" algn="just">
              <a:buNone/>
            </a:pPr>
            <a:r>
              <a:rPr lang="en-IN" dirty="0"/>
              <a:t>2. Read Notification Record</a:t>
            </a:r>
          </a:p>
          <a:p>
            <a:pPr marL="0" indent="0" algn="just">
              <a:buNone/>
            </a:pPr>
            <a:r>
              <a:rPr lang="en-IN" dirty="0"/>
              <a:t>3. Update Notification Record</a:t>
            </a:r>
          </a:p>
          <a:p>
            <a:pPr marL="0" indent="0" algn="just">
              <a:buNone/>
            </a:pPr>
            <a:r>
              <a:rPr lang="en-IN" dirty="0"/>
              <a:t>4. Delete Notification Record</a:t>
            </a:r>
          </a:p>
          <a:p>
            <a:pPr marL="0" indent="0" algn="just">
              <a:buNone/>
            </a:pPr>
            <a:r>
              <a:rPr lang="en-IN" dirty="0"/>
              <a:t>5. Send Public Alerts</a:t>
            </a:r>
          </a:p>
          <a:p>
            <a:pPr marL="0" indent="0" algn="just">
              <a:buNone/>
            </a:pPr>
            <a:r>
              <a:rPr lang="en-IN" dirty="0"/>
              <a:t>6. Manage Subscriber List</a:t>
            </a:r>
          </a:p>
          <a:p>
            <a:pPr marL="0" indent="0" algn="just">
              <a:buNone/>
            </a:pPr>
            <a:r>
              <a:rPr lang="en-IN" dirty="0"/>
              <a:t>7. Exit</a:t>
            </a:r>
          </a:p>
        </p:txBody>
      </p:sp>
    </p:spTree>
    <p:extLst>
      <p:ext uri="{BB962C8B-B14F-4D97-AF65-F5344CB8AC3E}">
        <p14:creationId xmlns:p14="http://schemas.microsoft.com/office/powerpoint/2010/main" val="340109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49D0-8A1C-8B95-C134-334E6C32A601}"/>
              </a:ext>
            </a:extLst>
          </p:cNvPr>
          <p:cNvSpPr>
            <a:spLocks noGrp="1"/>
          </p:cNvSpPr>
          <p:nvPr>
            <p:ph type="title"/>
          </p:nvPr>
        </p:nvSpPr>
        <p:spPr>
          <a:xfrm>
            <a:off x="1130270" y="-2528047"/>
            <a:ext cx="9603275" cy="2528048"/>
          </a:xfrm>
        </p:spPr>
        <p:txBody>
          <a:bodyPr/>
          <a:lstStyle/>
          <a:p>
            <a:endParaRPr lang="en-IN" dirty="0"/>
          </a:p>
        </p:txBody>
      </p:sp>
      <p:sp>
        <p:nvSpPr>
          <p:cNvPr id="4" name="Rectangle 1">
            <a:extLst>
              <a:ext uri="{FF2B5EF4-FFF2-40B4-BE49-F238E27FC236}">
                <a16:creationId xmlns:a16="http://schemas.microsoft.com/office/drawing/2014/main" id="{99BD496D-FC2B-5E7B-CEF0-4D4BF71A9D5E}"/>
              </a:ext>
            </a:extLst>
          </p:cNvPr>
          <p:cNvSpPr>
            <a:spLocks noGrp="1" noChangeArrowheads="1"/>
          </p:cNvSpPr>
          <p:nvPr>
            <p:ph idx="1"/>
          </p:nvPr>
        </p:nvSpPr>
        <p:spPr bwMode="auto">
          <a:xfrm>
            <a:off x="1" y="6833"/>
            <a:ext cx="12192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1.Creating a Notification Record:-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notification_id</a:t>
            </a:r>
            <a:r>
              <a:rPr kumimoji="0" lang="en-US" altLang="en-US" sz="2400" b="0" i="0" u="none" strike="noStrike" cap="none" normalizeH="0" baseline="0" dirty="0">
                <a:ln>
                  <a:noFill/>
                </a:ln>
                <a:solidFill>
                  <a:schemeClr val="tx1"/>
                </a:solidFill>
                <a:effectLst/>
                <a:latin typeface="Arial Unicode MS"/>
              </a:rPr>
              <a:t>} created.</a:t>
            </a:r>
            <a:r>
              <a:rPr kumimoji="0" lang="en-US" altLang="en-US" sz="2400" b="0" i="0" u="none" strike="noStrike" cap="none" normalizeH="0" baseline="0" dirty="0">
                <a:ln>
                  <a:noFill/>
                </a:ln>
                <a:solidFill>
                  <a:schemeClr val="tx1"/>
                </a:solidFill>
                <a:effectLst/>
              </a:rPr>
              <a:t> (e.g., </a:t>
            </a: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important_update</a:t>
            </a:r>
            <a:r>
              <a:rPr kumimoji="0" lang="en-US" altLang="en-US" sz="2400" b="0" i="0" u="none" strike="noStrike" cap="none" normalizeH="0" baseline="0" dirty="0">
                <a:ln>
                  <a:noFill/>
                </a:ln>
                <a:solidFill>
                  <a:schemeClr val="tx1"/>
                </a:solidFill>
                <a:effectLst/>
                <a:latin typeface="Arial Unicode MS"/>
              </a:rPr>
              <a:t> created.</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2.Reading a Notification Record:</a:t>
            </a:r>
            <a:r>
              <a:rPr lang="en-US" altLang="en-US" sz="2400" b="1" dirty="0">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message associated with the notification ID, if it exists. (e.g., </a:t>
            </a:r>
            <a:r>
              <a:rPr kumimoji="0" lang="en-US" altLang="en-US" sz="2400" b="0" i="0" u="none" strike="noStrike" cap="none" normalizeH="0" baseline="0" dirty="0">
                <a:ln>
                  <a:noFill/>
                </a:ln>
                <a:solidFill>
                  <a:schemeClr val="tx1"/>
                </a:solidFill>
                <a:effectLst/>
                <a:latin typeface="Arial Unicode MS"/>
              </a:rPr>
              <a:t>There is an important update for the system. Please check your email for details.</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not found."</a:t>
            </a:r>
            <a:r>
              <a:rPr kumimoji="0" lang="en-US" altLang="en-US" sz="2400" b="0" i="0" u="none" strike="noStrike" cap="none" normalizeH="0" baseline="0" dirty="0">
                <a:ln>
                  <a:noFill/>
                </a:ln>
                <a:solidFill>
                  <a:schemeClr val="tx1"/>
                </a:solidFill>
                <a:effectLst/>
              </a:rPr>
              <a:t> if the ID doesn't exist.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3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4E982A4-2DB7-B1AA-EF48-7BA6987901A4}"/>
              </a:ext>
            </a:extLst>
          </p:cNvPr>
          <p:cNvSpPr>
            <a:spLocks noGrp="1" noChangeArrowheads="1"/>
          </p:cNvSpPr>
          <p:nvPr>
            <p:ph idx="1"/>
          </p:nvPr>
        </p:nvSpPr>
        <p:spPr bwMode="auto">
          <a:xfrm>
            <a:off x="255178" y="440189"/>
            <a:ext cx="1168164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3.Updating a Notification Record:-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notification_id</a:t>
            </a:r>
            <a:r>
              <a:rPr kumimoji="0" lang="en-US" altLang="en-US" sz="2400" b="0" i="0" u="none" strike="noStrike" cap="none" normalizeH="0" baseline="0" dirty="0">
                <a:ln>
                  <a:noFill/>
                </a:ln>
                <a:solidFill>
                  <a:schemeClr val="tx1"/>
                </a:solidFill>
                <a:effectLst/>
                <a:latin typeface="Arial Unicode MS"/>
              </a:rPr>
              <a:t>} updated.</a:t>
            </a:r>
            <a:r>
              <a:rPr kumimoji="0" lang="en-US" altLang="en-US" sz="2400" b="0" i="0" u="none" strike="noStrike" cap="none" normalizeH="0" baseline="0" dirty="0">
                <a:ln>
                  <a:noFill/>
                </a:ln>
                <a:solidFill>
                  <a:schemeClr val="tx1"/>
                </a:solidFill>
                <a:effectLst/>
              </a:rPr>
              <a:t> (e.g., </a:t>
            </a: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important_update</a:t>
            </a:r>
            <a:r>
              <a:rPr kumimoji="0" lang="en-US" altLang="en-US" sz="2400" b="0" i="0" u="none" strike="noStrike" cap="none" normalizeH="0" baseline="0" dirty="0">
                <a:ln>
                  <a:noFill/>
                </a:ln>
                <a:solidFill>
                  <a:schemeClr val="tx1"/>
                </a:solidFill>
                <a:effectLst/>
                <a:latin typeface="Arial Unicode MS"/>
              </a:rPr>
              <a:t> updated.</a:t>
            </a:r>
            <a:r>
              <a:rPr kumimoji="0" lang="en-US" altLang="en-US" sz="2400" b="0" i="0" u="none" strike="noStrike" cap="none" normalizeH="0" baseline="0" dirty="0">
                <a:ln>
                  <a:noFill/>
                </a:ln>
                <a:solidFill>
                  <a:schemeClr val="tx1"/>
                </a:solidFill>
                <a:effectLst/>
              </a:rPr>
              <a:t>) after successful update.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not found."</a:t>
            </a:r>
            <a:r>
              <a:rPr kumimoji="0" lang="en-US" altLang="en-US" sz="2400" b="0" i="0" u="none" strike="noStrike" cap="none" normalizeH="0" baseline="0" dirty="0">
                <a:ln>
                  <a:noFill/>
                </a:ln>
                <a:solidFill>
                  <a:schemeClr val="tx1"/>
                </a:solidFill>
                <a:effectLst/>
              </a:rPr>
              <a:t> if the record doesn't exist.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4.Deleting a Notification Record:-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notification_id</a:t>
            </a:r>
            <a:r>
              <a:rPr kumimoji="0" lang="en-US" altLang="en-US" sz="2400" b="0" i="0" u="none" strike="noStrike" cap="none" normalizeH="0" baseline="0" dirty="0">
                <a:ln>
                  <a:noFill/>
                </a:ln>
                <a:solidFill>
                  <a:schemeClr val="tx1"/>
                </a:solidFill>
                <a:effectLst/>
                <a:latin typeface="Arial Unicode MS"/>
              </a:rPr>
              <a:t>} deleted.</a:t>
            </a:r>
            <a:r>
              <a:rPr kumimoji="0" lang="en-US" altLang="en-US" sz="2400" b="0" i="0" u="none" strike="noStrike" cap="none" normalizeH="0" baseline="0" dirty="0">
                <a:ln>
                  <a:noFill/>
                </a:ln>
                <a:solidFill>
                  <a:schemeClr val="tx1"/>
                </a:solidFill>
                <a:effectLst/>
              </a:rPr>
              <a:t> (e.g., </a:t>
            </a:r>
            <a:r>
              <a:rPr kumimoji="0" lang="en-US" altLang="en-US" sz="2400" b="0" i="0" u="none" strike="noStrike" cap="none" normalizeH="0" baseline="0" dirty="0">
                <a:ln>
                  <a:noFill/>
                </a:ln>
                <a:solidFill>
                  <a:schemeClr val="tx1"/>
                </a:solidFill>
                <a:effectLst/>
                <a:latin typeface="Arial Unicode MS"/>
              </a:rPr>
              <a:t>Notification record </a:t>
            </a:r>
            <a:r>
              <a:rPr kumimoji="0" lang="en-US" altLang="en-US" sz="2400" b="0" i="0" u="none" strike="noStrike" cap="none" normalizeH="0" baseline="0" dirty="0" err="1">
                <a:ln>
                  <a:noFill/>
                </a:ln>
                <a:solidFill>
                  <a:schemeClr val="tx1"/>
                </a:solidFill>
                <a:effectLst/>
                <a:latin typeface="Arial Unicode MS"/>
              </a:rPr>
              <a:t>important_update</a:t>
            </a:r>
            <a:r>
              <a:rPr kumimoji="0" lang="en-US" altLang="en-US" sz="2400" b="0" i="0" u="none" strike="noStrike" cap="none" normalizeH="0" baseline="0" dirty="0">
                <a:ln>
                  <a:noFill/>
                </a:ln>
                <a:solidFill>
                  <a:schemeClr val="tx1"/>
                </a:solidFill>
                <a:effectLst/>
                <a:latin typeface="Arial Unicode MS"/>
              </a:rPr>
              <a:t> deleted.</a:t>
            </a:r>
            <a:r>
              <a:rPr kumimoji="0" lang="en-US" altLang="en-US" sz="2400" b="0" i="0" u="none" strike="noStrike" cap="none" normalizeH="0" baseline="0" dirty="0">
                <a:ln>
                  <a:noFill/>
                </a:ln>
                <a:solidFill>
                  <a:schemeClr val="tx1"/>
                </a:solidFill>
                <a:effectLst/>
              </a:rPr>
              <a:t>) after successful deletion.</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"Notification record not found."</a:t>
            </a:r>
            <a:r>
              <a:rPr kumimoji="0" lang="en-US" altLang="en-US" sz="2400" b="0" i="0" u="none" strike="noStrike" cap="none" normalizeH="0" baseline="0" dirty="0">
                <a:ln>
                  <a:noFill/>
                </a:ln>
                <a:solidFill>
                  <a:schemeClr val="tx1"/>
                </a:solidFill>
                <a:effectLst/>
              </a:rPr>
              <a:t> if the record doesn't exist.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64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9ACBDB-8AAF-E0B3-90B1-72AC8D02D584}"/>
              </a:ext>
            </a:extLst>
          </p:cNvPr>
          <p:cNvSpPr>
            <a:spLocks noGrp="1" noChangeArrowheads="1"/>
          </p:cNvSpPr>
          <p:nvPr>
            <p:ph idx="1"/>
          </p:nvPr>
        </p:nvSpPr>
        <p:spPr bwMode="auto">
          <a:xfrm>
            <a:off x="668298" y="755900"/>
            <a:ext cx="1085540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5.Sending Public Alerts (Simulated):-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Sending public alert with ID {</a:t>
            </a:r>
            <a:r>
              <a:rPr kumimoji="0" lang="en-US" altLang="en-US" sz="2400" b="0" i="0" u="none" strike="noStrike" cap="none" normalizeH="0" baseline="0" dirty="0" err="1">
                <a:ln>
                  <a:noFill/>
                </a:ln>
                <a:solidFill>
                  <a:schemeClr val="tx1"/>
                </a:solidFill>
                <a:effectLst/>
                <a:latin typeface="Arial Unicode MS"/>
              </a:rPr>
              <a:t>alert_id</a:t>
            </a:r>
            <a:r>
              <a:rPr kumimoji="0" lang="en-US" altLang="en-US" sz="2400" b="0" i="0" u="none" strike="noStrike" cap="none" normalizeH="0" baseline="0" dirty="0">
                <a:ln>
                  <a:noFill/>
                </a:ln>
                <a:solidFill>
                  <a:schemeClr val="tx1"/>
                </a:solidFill>
                <a:effectLst/>
                <a:latin typeface="Arial Unicode MS"/>
              </a:rPr>
              <a:t>} to subscribers.</a:t>
            </a:r>
            <a:r>
              <a:rPr kumimoji="0" lang="en-US" altLang="en-US" sz="2400" b="0" i="0" u="none" strike="noStrike" cap="none" normalizeH="0" baseline="0" dirty="0">
                <a:ln>
                  <a:noFill/>
                </a:ln>
                <a:solidFill>
                  <a:schemeClr val="tx1"/>
                </a:solidFill>
                <a:effectLst/>
              </a:rPr>
              <a:t> (e.g., </a:t>
            </a:r>
            <a:r>
              <a:rPr kumimoji="0" lang="en-US" altLang="en-US" sz="2400" b="0" i="0" u="none" strike="noStrike" cap="none" normalizeH="0" baseline="0" dirty="0">
                <a:ln>
                  <a:noFill/>
                </a:ln>
                <a:solidFill>
                  <a:schemeClr val="tx1"/>
                </a:solidFill>
                <a:effectLst/>
                <a:latin typeface="Arial Unicode MS"/>
              </a:rPr>
              <a:t>Sending public alert with ID 123 to subscribers.</a:t>
            </a:r>
            <a:r>
              <a:rPr kumimoji="0" lang="en-US" altLang="en-US" sz="2400" b="0" i="0" u="none" strike="noStrike" cap="none" normalizeH="0" baseline="0" dirty="0">
                <a:ln>
                  <a:noFill/>
                </a:ln>
                <a:solidFill>
                  <a:schemeClr val="tx1"/>
                </a:solidFill>
                <a:effectLst/>
              </a:rPr>
              <a:t>) (Currently a simulated message)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6.Managing Subscriber List (Simulated):-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Managing subscriber list with ID {</a:t>
            </a:r>
            <a:r>
              <a:rPr kumimoji="0" lang="en-US" altLang="en-US" sz="2400" b="0" i="0" u="none" strike="noStrike" cap="none" normalizeH="0" baseline="0" dirty="0" err="1">
                <a:ln>
                  <a:noFill/>
                </a:ln>
                <a:solidFill>
                  <a:schemeClr val="tx1"/>
                </a:solidFill>
                <a:effectLst/>
                <a:latin typeface="Arial Unicode MS"/>
              </a:rPr>
              <a:t>list_id</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(e.g., </a:t>
            </a:r>
            <a:r>
              <a:rPr kumimoji="0" lang="en-US" altLang="en-US" sz="2400" b="0" i="0" u="none" strike="noStrike" cap="none" normalizeH="0" baseline="0" dirty="0">
                <a:ln>
                  <a:noFill/>
                </a:ln>
                <a:solidFill>
                  <a:schemeClr val="tx1"/>
                </a:solidFill>
                <a:effectLst/>
                <a:latin typeface="Arial Unicode MS"/>
              </a:rPr>
              <a:t>Managing subscriber list with ID 456.</a:t>
            </a:r>
            <a:r>
              <a:rPr kumimoji="0" lang="en-US" altLang="en-US" sz="2400" b="0" i="0" u="none" strike="noStrike" cap="none" normalizeH="0" baseline="0" dirty="0">
                <a:ln>
                  <a:noFill/>
                </a:ln>
                <a:solidFill>
                  <a:schemeClr val="tx1"/>
                </a:solidFill>
                <a:effectLst/>
              </a:rPr>
              <a:t>) (Currently a simulated message)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168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12BE982-323E-C5A6-D79E-C2BF1D5BF45E}"/>
              </a:ext>
            </a:extLst>
          </p:cNvPr>
          <p:cNvSpPr>
            <a:spLocks noGrp="1" noChangeArrowheads="1"/>
          </p:cNvSpPr>
          <p:nvPr>
            <p:ph idx="1"/>
          </p:nvPr>
        </p:nvSpPr>
        <p:spPr bwMode="auto">
          <a:xfrm>
            <a:off x="983130" y="1081138"/>
            <a:ext cx="103930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7.Exiting:-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Exiting...</a:t>
            </a:r>
            <a:r>
              <a:rPr kumimoji="0" lang="en-US" altLang="en-US" sz="2400" b="0" i="0" u="none" strike="noStrike" cap="none" normalizeH="0" baseline="0" dirty="0">
                <a:ln>
                  <a:noFill/>
                </a:ln>
                <a:solidFill>
                  <a:schemeClr val="tx1"/>
                </a:solidFill>
                <a:effectLst/>
              </a:rPr>
              <a:t> when the user chooses option 7 (Exit).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 hope this explanation clarifies the output of the program!</a:t>
            </a:r>
          </a:p>
        </p:txBody>
      </p:sp>
    </p:spTree>
    <p:extLst>
      <p:ext uri="{BB962C8B-B14F-4D97-AF65-F5344CB8AC3E}">
        <p14:creationId xmlns:p14="http://schemas.microsoft.com/office/powerpoint/2010/main" val="268419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EC72-325D-DE77-F445-8A399F0F4445}"/>
              </a:ext>
            </a:extLst>
          </p:cNvPr>
          <p:cNvSpPr>
            <a:spLocks noGrp="1"/>
          </p:cNvSpPr>
          <p:nvPr>
            <p:ph type="title"/>
          </p:nvPr>
        </p:nvSpPr>
        <p:spPr>
          <a:xfrm>
            <a:off x="94129" y="975375"/>
            <a:ext cx="9603275" cy="624825"/>
          </a:xfrm>
        </p:spPr>
        <p:txBody>
          <a:bodyPr/>
          <a:lstStyle/>
          <a:p>
            <a:r>
              <a:rPr lang="en-US" dirty="0"/>
              <a:t>Conclusion:-</a:t>
            </a:r>
            <a:endParaRPr lang="en-IN" dirty="0"/>
          </a:p>
        </p:txBody>
      </p:sp>
      <p:sp>
        <p:nvSpPr>
          <p:cNvPr id="6" name="Rectangle 2">
            <a:extLst>
              <a:ext uri="{FF2B5EF4-FFF2-40B4-BE49-F238E27FC236}">
                <a16:creationId xmlns:a16="http://schemas.microsoft.com/office/drawing/2014/main" id="{CB9F23C9-020B-8233-D3E3-8F07961952D2}"/>
              </a:ext>
            </a:extLst>
          </p:cNvPr>
          <p:cNvSpPr>
            <a:spLocks noGrp="1" noChangeArrowheads="1"/>
          </p:cNvSpPr>
          <p:nvPr>
            <p:ph idx="1"/>
          </p:nvPr>
        </p:nvSpPr>
        <p:spPr bwMode="auto">
          <a:xfrm>
            <a:off x="94129" y="1499993"/>
            <a:ext cx="112148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a:ln>
                  <a:noFill/>
                </a:ln>
                <a:solidFill>
                  <a:schemeClr val="tx1"/>
                </a:solidFill>
                <a:effectLst/>
                <a:latin typeface="Arial Unicode MS"/>
              </a:rPr>
              <a:t>main</a:t>
            </a:r>
            <a:r>
              <a:rPr kumimoji="0" lang="en-US" altLang="en-US" sz="2400" b="0" i="0" u="none" strike="noStrike" cap="none" normalizeH="0" baseline="0" dirty="0">
                <a:ln>
                  <a:noFill/>
                </a:ln>
                <a:solidFill>
                  <a:schemeClr val="tx1"/>
                </a:solidFill>
                <a:effectLst/>
              </a:rPr>
              <a:t> function provides a clear menu-driven interface for users to interact with the system.</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Error handling:</a:t>
            </a:r>
            <a:r>
              <a:rPr kumimoji="0" lang="en-US" altLang="en-US" sz="2400" b="0" i="0" u="none" strike="noStrike" cap="none" normalizeH="0" baseline="0" dirty="0">
                <a:ln>
                  <a:noFill/>
                </a:ln>
                <a:solidFill>
                  <a:schemeClr val="tx1"/>
                </a:solidFill>
                <a:effectLst/>
                <a:latin typeface="Arial" panose="020B0604020202020204" pitchFamily="34" charset="0"/>
              </a:rPr>
              <a:t> The code includes basic error handling for invalid user choices and attempts to access non-existent notification records.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Manages notification records:</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a:rPr>
              <a:t>NotificationSystem</a:t>
            </a:r>
            <a:r>
              <a:rPr kumimoji="0" lang="en-US" altLang="en-US" sz="2400" b="0" i="0" u="none" strike="noStrike" cap="none" normalizeH="0" baseline="0" dirty="0">
                <a:ln>
                  <a:noFill/>
                </a:ln>
                <a:solidFill>
                  <a:schemeClr val="tx1"/>
                </a:solidFill>
                <a:effectLst/>
              </a:rPr>
              <a:t> class effectively stores and manipulates notification records using dictionaries.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Room for expansion:</a:t>
            </a:r>
            <a:r>
              <a:rPr kumimoji="0" lang="en-US" altLang="en-US" sz="2400" b="0" i="0" u="none" strike="noStrike" cap="none" normalizeH="0" baseline="0" dirty="0">
                <a:ln>
                  <a:noFill/>
                </a:ln>
                <a:solidFill>
                  <a:schemeClr val="tx1"/>
                </a:solidFill>
                <a:effectLst/>
                <a:latin typeface="Arial" panose="020B0604020202020204" pitchFamily="34" charset="0"/>
              </a:rPr>
              <a:t> The stubs for sending public alerts and managing subscriber lists can be further developed to implement actual notification delivery and subscriber management mechanisms. </a:t>
            </a:r>
          </a:p>
        </p:txBody>
      </p:sp>
    </p:spTree>
    <p:extLst>
      <p:ext uri="{BB962C8B-B14F-4D97-AF65-F5344CB8AC3E}">
        <p14:creationId xmlns:p14="http://schemas.microsoft.com/office/powerpoint/2010/main" val="11686973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58</TotalTime>
  <Words>516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Arial Unicode MS</vt:lpstr>
      <vt:lpstr>Century Gothic</vt:lpstr>
      <vt:lpstr>Gallery</vt:lpstr>
      <vt:lpstr>PUBLIC SAFETY NOTIFICATION SYSTEM</vt:lpstr>
      <vt:lpstr>PowerPoint Presentation</vt:lpstr>
      <vt:lpstr>PROBLEM STATEMENT: Public Safety Notification System POC: • CRUD: Notification records. • send_public_alerts(alert_id): Send public safety alerts to a simulated list of subscribers.   • manage_subscriber_list(list_id): Manage the list of subscribers receiving alerts.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SAFETY NOTIFICATION SYSTEM</dc:title>
  <dc:creator>Shubham Yadav</dc:creator>
  <cp:lastModifiedBy>Shubham Yadav</cp:lastModifiedBy>
  <cp:revision>8</cp:revision>
  <dcterms:created xsi:type="dcterms:W3CDTF">2024-04-30T10:33:16Z</dcterms:created>
  <dcterms:modified xsi:type="dcterms:W3CDTF">2024-05-01T13:17:15Z</dcterms:modified>
</cp:coreProperties>
</file>