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75" r:id="rId5"/>
    <p:sldId id="259" r:id="rId6"/>
    <p:sldId id="260" r:id="rId7"/>
    <p:sldId id="261" r:id="rId8"/>
    <p:sldId id="262" r:id="rId9"/>
    <p:sldId id="263" r:id="rId10"/>
    <p:sldId id="274" r:id="rId11"/>
    <p:sldId id="264" r:id="rId12"/>
    <p:sldId id="265" r:id="rId13"/>
    <p:sldId id="266" r:id="rId14"/>
    <p:sldId id="267" r:id="rId15"/>
    <p:sldId id="268" r:id="rId16"/>
    <p:sldId id="269" r:id="rId17"/>
    <p:sldId id="270" r:id="rId18"/>
    <p:sldId id="271" r:id="rId19"/>
    <p:sldId id="272"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07:18:22.009"/>
    </inkml:context>
    <inkml:brush xml:id="br0">
      <inkml:brushProperty name="width" value="0.1" units="cm"/>
      <inkml:brushProperty name="height" value="0.1"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11644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28004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7935D7-2D42-477D-9EF9-5A1CDCED9C1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186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354580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7935D7-2D42-477D-9EF9-5A1CDCED9C1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2060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362053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311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241558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189330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F601C-7379-44C7-894A-74484A6C15CD}"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263458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1322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8F601C-7379-44C7-894A-74484A6C15CD}"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258926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8F601C-7379-44C7-894A-74484A6C15CD}"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348023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F601C-7379-44C7-894A-74484A6C15CD}"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837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309151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F601C-7379-44C7-894A-74484A6C15CD}"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7935D7-2D42-477D-9EF9-5A1CDCED9C1A}" type="slidenum">
              <a:rPr lang="en-US" smtClean="0"/>
              <a:t>‹#›</a:t>
            </a:fld>
            <a:endParaRPr lang="en-US"/>
          </a:p>
        </p:txBody>
      </p:sp>
    </p:spTree>
    <p:extLst>
      <p:ext uri="{BB962C8B-B14F-4D97-AF65-F5344CB8AC3E}">
        <p14:creationId xmlns:p14="http://schemas.microsoft.com/office/powerpoint/2010/main" val="73126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8F601C-7379-44C7-894A-74484A6C15CD}" type="datetimeFigureOut">
              <a:rPr lang="en-US" smtClean="0"/>
              <a:t>3/30/2022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7935D7-2D42-477D-9EF9-5A1CDCED9C1A}" type="slidenum">
              <a:rPr lang="en-US" smtClean="0"/>
              <a:t>‹#›</a:t>
            </a:fld>
            <a:endParaRPr lang="en-US"/>
          </a:p>
        </p:txBody>
      </p:sp>
    </p:spTree>
    <p:extLst>
      <p:ext uri="{BB962C8B-B14F-4D97-AF65-F5344CB8AC3E}">
        <p14:creationId xmlns:p14="http://schemas.microsoft.com/office/powerpoint/2010/main" val="3535607590"/>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www.cisecurity.org/" TargetMode="External"/><Relationship Id="rId3" Type="http://schemas.openxmlformats.org/officeDocument/2006/relationships/hyperlink" Target="https://www.imperva.com/" TargetMode="External"/><Relationship Id="rId7" Type="http://schemas.openxmlformats.org/officeDocument/2006/relationships/hyperlink" Target="https://support.microsoft.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10.xml"/><Relationship Id="rId6" Type="http://schemas.openxmlformats.org/officeDocument/2006/relationships/hyperlink" Target="https://www.upguard.com/" TargetMode="External"/><Relationship Id="rId5" Type="http://schemas.openxmlformats.org/officeDocument/2006/relationships/hyperlink" Target="https://www.comptia.org/" TargetMode="External"/><Relationship Id="rId4" Type="http://schemas.openxmlformats.org/officeDocument/2006/relationships/hyperlink" Target="https://www.javatpoin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2F8F-0213-48B7-A040-38C2E23CE843}"/>
              </a:ext>
            </a:extLst>
          </p:cNvPr>
          <p:cNvSpPr>
            <a:spLocks noGrp="1"/>
          </p:cNvSpPr>
          <p:nvPr>
            <p:ph type="ctrTitle"/>
          </p:nvPr>
        </p:nvSpPr>
        <p:spPr>
          <a:xfrm>
            <a:off x="1436273" y="26685"/>
            <a:ext cx="8915399" cy="1338289"/>
          </a:xfrm>
        </p:spPr>
        <p:txBody>
          <a:bodyPr/>
          <a:lstStyle/>
          <a:p>
            <a:pPr algn="ctr"/>
            <a:r>
              <a:rPr lang="en-US" b="1" u="sng" dirty="0">
                <a:solidFill>
                  <a:schemeClr val="accent1">
                    <a:lumMod val="75000"/>
                  </a:schemeClr>
                </a:solidFill>
              </a:rPr>
              <a:t>CYBER SECURITY</a:t>
            </a:r>
          </a:p>
        </p:txBody>
      </p:sp>
      <p:sp>
        <p:nvSpPr>
          <p:cNvPr id="3" name="Subtitle 2">
            <a:extLst>
              <a:ext uri="{FF2B5EF4-FFF2-40B4-BE49-F238E27FC236}">
                <a16:creationId xmlns:a16="http://schemas.microsoft.com/office/drawing/2014/main" id="{0EF6633C-11F3-40D0-99C0-CC15B9093ED3}"/>
              </a:ext>
            </a:extLst>
          </p:cNvPr>
          <p:cNvSpPr>
            <a:spLocks noGrp="1"/>
          </p:cNvSpPr>
          <p:nvPr>
            <p:ph type="subTitle" idx="1"/>
          </p:nvPr>
        </p:nvSpPr>
        <p:spPr>
          <a:xfrm>
            <a:off x="1767579" y="2156883"/>
            <a:ext cx="8915399" cy="3001436"/>
          </a:xfrm>
        </p:spPr>
        <p:txBody>
          <a:bodyPr>
            <a:normAutofit/>
          </a:bodyPr>
          <a:lstStyle/>
          <a:p>
            <a:pPr algn="ctr"/>
            <a:r>
              <a:rPr lang="en-US" sz="3600" dirty="0">
                <a:solidFill>
                  <a:schemeClr val="accent1">
                    <a:lumMod val="75000"/>
                  </a:schemeClr>
                </a:solidFill>
                <a:latin typeface="Arial Black" panose="020B0A04020102020204" pitchFamily="34" charset="0"/>
              </a:rPr>
              <a:t>THREATS, METHODS, TOOLS.</a:t>
            </a:r>
          </a:p>
          <a:p>
            <a:r>
              <a:rPr lang="en-IN" sz="3600" dirty="0"/>
              <a:t>Presented By:  Shubhamkumar Yadav</a:t>
            </a:r>
          </a:p>
          <a:p>
            <a:r>
              <a:rPr lang="en-IN" sz="3600" dirty="0"/>
              <a:t>Roll No: 25</a:t>
            </a:r>
          </a:p>
          <a:p>
            <a:pPr algn="r"/>
            <a:endParaRPr lang="en-US" sz="3600" dirty="0">
              <a:solidFill>
                <a:schemeClr val="accent1">
                  <a:lumMod val="7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7F7C87DC-810B-48BE-B100-5DBDA6E35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039" y="3657601"/>
            <a:ext cx="4904961" cy="3200400"/>
          </a:xfrm>
          <a:prstGeom prst="rect">
            <a:avLst/>
          </a:prstGeom>
        </p:spPr>
      </p:pic>
    </p:spTree>
    <p:extLst>
      <p:ext uri="{BB962C8B-B14F-4D97-AF65-F5344CB8AC3E}">
        <p14:creationId xmlns:p14="http://schemas.microsoft.com/office/powerpoint/2010/main" val="8671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FFF84-FB69-4E8A-A347-73F76C6913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010729" y="1447800"/>
            <a:ext cx="7060924" cy="3962400"/>
          </a:xfrm>
          <a:prstGeom prst="rect">
            <a:avLst/>
          </a:prstGeom>
          <a:ln w="2286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8317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23A0-9CFD-49A3-ACD8-BADD61EF5809}"/>
              </a:ext>
            </a:extLst>
          </p:cNvPr>
          <p:cNvSpPr>
            <a:spLocks noGrp="1"/>
          </p:cNvSpPr>
          <p:nvPr>
            <p:ph type="title"/>
          </p:nvPr>
        </p:nvSpPr>
        <p:spPr>
          <a:xfrm>
            <a:off x="2589211" y="408697"/>
            <a:ext cx="8915399" cy="1555864"/>
          </a:xfrm>
        </p:spPr>
        <p:txBody>
          <a:bodyPr/>
          <a:lstStyle/>
          <a:p>
            <a:pPr algn="ctr"/>
            <a:r>
              <a:rPr lang="en-US" b="1" i="0" dirty="0">
                <a:solidFill>
                  <a:schemeClr val="accent1">
                    <a:lumMod val="75000"/>
                  </a:schemeClr>
                </a:solidFill>
                <a:effectLst/>
                <a:latin typeface="Arial Black" panose="020B0A04020102020204" pitchFamily="34" charset="0"/>
              </a:rPr>
              <a:t>Phishing</a:t>
            </a:r>
            <a:br>
              <a:rPr lang="en-US" b="0" i="0" dirty="0">
                <a:solidFill>
                  <a:srgbClr val="000000"/>
                </a:solidFill>
                <a:effectLst/>
                <a:latin typeface="Oswald" panose="00000500000000000000" pitchFamily="2" charset="0"/>
              </a:rPr>
            </a:br>
            <a:endParaRPr lang="en-US" dirty="0"/>
          </a:p>
        </p:txBody>
      </p:sp>
      <p:sp>
        <p:nvSpPr>
          <p:cNvPr id="3" name="Text Placeholder 2">
            <a:extLst>
              <a:ext uri="{FF2B5EF4-FFF2-40B4-BE49-F238E27FC236}">
                <a16:creationId xmlns:a16="http://schemas.microsoft.com/office/drawing/2014/main" id="{EF44A5BD-2265-489A-BD95-15C5C3A8D417}"/>
              </a:ext>
            </a:extLst>
          </p:cNvPr>
          <p:cNvSpPr>
            <a:spLocks noGrp="1"/>
          </p:cNvSpPr>
          <p:nvPr>
            <p:ph type="body" idx="1"/>
          </p:nvPr>
        </p:nvSpPr>
        <p:spPr>
          <a:xfrm>
            <a:off x="2589212" y="2266123"/>
            <a:ext cx="8915399" cy="3643788"/>
          </a:xfrm>
        </p:spPr>
        <p:txBody>
          <a:bodyPr>
            <a:normAutofit/>
          </a:bodyPr>
          <a:lstStyle/>
          <a:p>
            <a:pPr algn="just"/>
            <a:r>
              <a:rPr lang="en-US" sz="2400" b="1" i="0" dirty="0">
                <a:solidFill>
                  <a:schemeClr val="tx1"/>
                </a:solidFill>
                <a:effectLst/>
                <a:latin typeface="Arial Black" panose="020B0A04020102020204" pitchFamily="34" charset="0"/>
              </a:rPr>
              <a:t>Phishing attacks use fake communication, such as an email, to trick the receiver into opening it and carrying out the instructions inside, such as providing a credit card number. “The goal is to steal sensitive data like credit card and login information or to install malware on the victim’s machine,”</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34034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BC86-2A72-4527-834F-72B6FBD7F29E}"/>
              </a:ext>
            </a:extLst>
          </p:cNvPr>
          <p:cNvSpPr>
            <a:spLocks noGrp="1"/>
          </p:cNvSpPr>
          <p:nvPr>
            <p:ph type="title"/>
          </p:nvPr>
        </p:nvSpPr>
        <p:spPr>
          <a:xfrm>
            <a:off x="2589212" y="53568"/>
            <a:ext cx="8915399" cy="1789043"/>
          </a:xfrm>
        </p:spPr>
        <p:txBody>
          <a:bodyPr/>
          <a:lstStyle/>
          <a:p>
            <a:pPr algn="ctr"/>
            <a:r>
              <a:rPr lang="en-US" b="1" i="0" dirty="0">
                <a:solidFill>
                  <a:schemeClr val="accent1">
                    <a:lumMod val="75000"/>
                  </a:schemeClr>
                </a:solidFill>
                <a:effectLst/>
                <a:latin typeface="Arial Black" panose="020B0A04020102020204" pitchFamily="34" charset="0"/>
              </a:rPr>
              <a:t>SQL Injection</a:t>
            </a:r>
            <a:br>
              <a:rPr lang="en-US" b="0" i="0" dirty="0">
                <a:solidFill>
                  <a:srgbClr val="000000"/>
                </a:solidFill>
                <a:effectLst/>
                <a:latin typeface="Oswald" panose="00000500000000000000" pitchFamily="2" charset="0"/>
              </a:rPr>
            </a:br>
            <a:endParaRPr lang="en-US" dirty="0"/>
          </a:p>
        </p:txBody>
      </p:sp>
      <p:sp>
        <p:nvSpPr>
          <p:cNvPr id="3" name="Text Placeholder 2">
            <a:extLst>
              <a:ext uri="{FF2B5EF4-FFF2-40B4-BE49-F238E27FC236}">
                <a16:creationId xmlns:a16="http://schemas.microsoft.com/office/drawing/2014/main" id="{778562A7-C144-4C24-93B7-29E1CD11AFE1}"/>
              </a:ext>
            </a:extLst>
          </p:cNvPr>
          <p:cNvSpPr>
            <a:spLocks noGrp="1"/>
          </p:cNvSpPr>
          <p:nvPr>
            <p:ph type="body" idx="1"/>
          </p:nvPr>
        </p:nvSpPr>
        <p:spPr>
          <a:xfrm>
            <a:off x="2589212" y="2411896"/>
            <a:ext cx="8915399" cy="3498014"/>
          </a:xfrm>
        </p:spPr>
        <p:txBody>
          <a:bodyPr>
            <a:normAutofit/>
          </a:bodyPr>
          <a:lstStyle/>
          <a:p>
            <a:pPr algn="just"/>
            <a:r>
              <a:rPr lang="en-US" sz="2400" b="1" i="0" dirty="0">
                <a:solidFill>
                  <a:schemeClr val="tx1"/>
                </a:solidFill>
                <a:effectLst/>
                <a:latin typeface="Arial Black" panose="020B0A04020102020204" pitchFamily="34" charset="0"/>
              </a:rPr>
              <a:t>A Structured Query Language (SQL) injection is a type of cyber attack that results from inserting malicious code into a server that uses SQL. When infected, the server releases information. Submitting the malicious code can be as simple as entering it into a vulnerable website search box</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42941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98EC-B47C-431E-9A80-CBE1388BCC37}"/>
              </a:ext>
            </a:extLst>
          </p:cNvPr>
          <p:cNvSpPr>
            <a:spLocks noGrp="1"/>
          </p:cNvSpPr>
          <p:nvPr>
            <p:ph type="title"/>
          </p:nvPr>
        </p:nvSpPr>
        <p:spPr>
          <a:xfrm>
            <a:off x="2589212" y="225288"/>
            <a:ext cx="8915399" cy="1736034"/>
          </a:xfrm>
        </p:spPr>
        <p:txBody>
          <a:bodyPr/>
          <a:lstStyle/>
          <a:p>
            <a:pPr algn="ctr"/>
            <a:r>
              <a:rPr lang="en-US" b="1" i="0" dirty="0">
                <a:solidFill>
                  <a:schemeClr val="accent1">
                    <a:lumMod val="75000"/>
                  </a:schemeClr>
                </a:solidFill>
                <a:effectLst/>
                <a:latin typeface="Arial Black" panose="020B0A04020102020204" pitchFamily="34" charset="0"/>
              </a:rPr>
              <a:t>Password Attacks</a:t>
            </a:r>
            <a:br>
              <a:rPr lang="en-US" b="0" i="0" dirty="0">
                <a:solidFill>
                  <a:srgbClr val="000000"/>
                </a:solidFill>
                <a:effectLst/>
                <a:latin typeface="Oswald" panose="00000500000000000000" pitchFamily="2" charset="0"/>
              </a:rPr>
            </a:br>
            <a:endParaRPr lang="en-US" dirty="0"/>
          </a:p>
        </p:txBody>
      </p:sp>
      <p:sp>
        <p:nvSpPr>
          <p:cNvPr id="3" name="Text Placeholder 2">
            <a:extLst>
              <a:ext uri="{FF2B5EF4-FFF2-40B4-BE49-F238E27FC236}">
                <a16:creationId xmlns:a16="http://schemas.microsoft.com/office/drawing/2014/main" id="{29C8F07A-7333-4541-8B8D-494881114BAA}"/>
              </a:ext>
            </a:extLst>
          </p:cNvPr>
          <p:cNvSpPr>
            <a:spLocks noGrp="1"/>
          </p:cNvSpPr>
          <p:nvPr>
            <p:ph type="body" idx="1"/>
          </p:nvPr>
        </p:nvSpPr>
        <p:spPr>
          <a:xfrm>
            <a:off x="2589212" y="1961321"/>
            <a:ext cx="8915399" cy="4055165"/>
          </a:xfrm>
        </p:spPr>
        <p:txBody>
          <a:bodyPr>
            <a:normAutofit/>
          </a:bodyPr>
          <a:lstStyle/>
          <a:p>
            <a:pPr algn="just"/>
            <a:r>
              <a:rPr lang="en-US" sz="2400" b="1" i="0" dirty="0">
                <a:solidFill>
                  <a:schemeClr val="tx1"/>
                </a:solidFill>
                <a:effectLst/>
                <a:latin typeface="Arial Black" panose="020B0A04020102020204" pitchFamily="34" charset="0"/>
              </a:rPr>
              <a:t>A password attack refers to any of the various methods used to maliciously authenticate into password-protected accounts. These attacks are typically facilitated through the use of software that expedites cracking or guessing passwords.</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4087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A5CE-5C2A-41F3-8134-BC38C414E8F3}"/>
              </a:ext>
            </a:extLst>
          </p:cNvPr>
          <p:cNvSpPr>
            <a:spLocks noGrp="1"/>
          </p:cNvSpPr>
          <p:nvPr>
            <p:ph type="title"/>
          </p:nvPr>
        </p:nvSpPr>
        <p:spPr>
          <a:xfrm>
            <a:off x="2589212" y="166919"/>
            <a:ext cx="8915399" cy="1555864"/>
          </a:xfrm>
        </p:spPr>
        <p:txBody>
          <a:bodyPr/>
          <a:lstStyle/>
          <a:p>
            <a:pPr algn="ctr"/>
            <a:r>
              <a:rPr lang="en-US" b="1" i="0" dirty="0">
                <a:solidFill>
                  <a:schemeClr val="accent1">
                    <a:lumMod val="75000"/>
                  </a:schemeClr>
                </a:solidFill>
                <a:effectLst/>
                <a:latin typeface="Arial Black" panose="020B0A04020102020204" pitchFamily="34" charset="0"/>
              </a:rPr>
              <a:t>Cyber Security Tools</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ADF23EA0-B8BE-4EEE-BA66-86575C757DE4}"/>
              </a:ext>
            </a:extLst>
          </p:cNvPr>
          <p:cNvSpPr>
            <a:spLocks noGrp="1"/>
          </p:cNvSpPr>
          <p:nvPr>
            <p:ph type="body" idx="1"/>
          </p:nvPr>
        </p:nvSpPr>
        <p:spPr>
          <a:xfrm>
            <a:off x="2032621" y="1245706"/>
            <a:ext cx="8915399" cy="1721828"/>
          </a:xfrm>
        </p:spPr>
        <p:txBody>
          <a:bodyPr>
            <a:normAutofit/>
          </a:bodyPr>
          <a:lstStyle/>
          <a:p>
            <a:pPr algn="just"/>
            <a:r>
              <a:rPr lang="en-US" b="1" i="0" dirty="0">
                <a:solidFill>
                  <a:schemeClr val="tx1"/>
                </a:solidFill>
                <a:effectLst/>
                <a:latin typeface="Arial Black" panose="020B0A04020102020204" pitchFamily="34" charset="0"/>
              </a:rPr>
              <a:t>There are many different aspects of the cyber defence may need to be considered. Here are six essential tools and services that every organization needs to consider to ensure their cybersecurity is as strong as possible.</a:t>
            </a:r>
            <a:endParaRPr lang="en-US" b="1" dirty="0">
              <a:solidFill>
                <a:schemeClr val="tx1"/>
              </a:solidFill>
              <a:latin typeface="Arial Black" panose="020B0A04020102020204" pitchFamily="34" charset="0"/>
            </a:endParaRPr>
          </a:p>
        </p:txBody>
      </p:sp>
      <p:pic>
        <p:nvPicPr>
          <p:cNvPr id="5" name="Picture 4">
            <a:extLst>
              <a:ext uri="{FF2B5EF4-FFF2-40B4-BE49-F238E27FC236}">
                <a16:creationId xmlns:a16="http://schemas.microsoft.com/office/drawing/2014/main" id="{338CEC2F-BB89-4520-B2AE-7F000CAAC369}"/>
              </a:ext>
            </a:extLst>
          </p:cNvPr>
          <p:cNvPicPr>
            <a:picLocks noChangeAspect="1"/>
          </p:cNvPicPr>
          <p:nvPr/>
        </p:nvPicPr>
        <p:blipFill rotWithShape="1">
          <a:blip r:embed="rId2">
            <a:extLst>
              <a:ext uri="{28A0092B-C50C-407E-A947-70E740481C1C}">
                <a14:useLocalDpi xmlns:a14="http://schemas.microsoft.com/office/drawing/2010/main" val="0"/>
              </a:ext>
            </a:extLst>
          </a:blip>
          <a:srcRect t="983" r="3505" b="9612"/>
          <a:stretch/>
        </p:blipFill>
        <p:spPr>
          <a:xfrm>
            <a:off x="3485322" y="3134452"/>
            <a:ext cx="6215269" cy="3556629"/>
          </a:xfrm>
          <a:prstGeom prst="rect">
            <a:avLst/>
          </a:prstGeom>
        </p:spPr>
      </p:pic>
    </p:spTree>
    <p:extLst>
      <p:ext uri="{BB962C8B-B14F-4D97-AF65-F5344CB8AC3E}">
        <p14:creationId xmlns:p14="http://schemas.microsoft.com/office/powerpoint/2010/main" val="42709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39F5-216C-491D-9CF6-E5E65964B1CD}"/>
              </a:ext>
            </a:extLst>
          </p:cNvPr>
          <p:cNvSpPr>
            <a:spLocks noGrp="1"/>
          </p:cNvSpPr>
          <p:nvPr>
            <p:ph type="title"/>
          </p:nvPr>
        </p:nvSpPr>
        <p:spPr>
          <a:xfrm>
            <a:off x="2337420" y="775253"/>
            <a:ext cx="8915399" cy="1603122"/>
          </a:xfrm>
        </p:spPr>
        <p:txBody>
          <a:bodyPr/>
          <a:lstStyle/>
          <a:p>
            <a:pPr algn="ctr"/>
            <a:r>
              <a:rPr lang="en-US" b="1" i="0" dirty="0">
                <a:solidFill>
                  <a:schemeClr val="accent1">
                    <a:lumMod val="75000"/>
                  </a:schemeClr>
                </a:solidFill>
                <a:effectLst/>
                <a:latin typeface="Arial Black" panose="020B0A04020102020204" pitchFamily="34" charset="0"/>
              </a:rPr>
              <a:t>Firewalls</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9504F43D-C19C-4B52-A01F-FED5784A4A18}"/>
              </a:ext>
            </a:extLst>
          </p:cNvPr>
          <p:cNvSpPr>
            <a:spLocks noGrp="1"/>
          </p:cNvSpPr>
          <p:nvPr>
            <p:ph type="body" idx="1"/>
          </p:nvPr>
        </p:nvSpPr>
        <p:spPr>
          <a:xfrm>
            <a:off x="2337420" y="2729948"/>
            <a:ext cx="8915399" cy="3525078"/>
          </a:xfrm>
        </p:spPr>
        <p:txBody>
          <a:bodyPr>
            <a:normAutofit/>
          </a:bodyPr>
          <a:lstStyle/>
          <a:p>
            <a:pPr algn="just"/>
            <a:r>
              <a:rPr lang="en-US" sz="2400" b="1" i="0" dirty="0">
                <a:solidFill>
                  <a:schemeClr val="tx1"/>
                </a:solidFill>
                <a:effectLst/>
                <a:latin typeface="Arial Black" panose="020B0A04020102020204" pitchFamily="34" charset="0"/>
              </a:rPr>
              <a:t>A Firewall is a network security device that monitors and filters incoming and outgoing network traffic based on an organization's previously established security policies. At its most basic, a firewall is essentially the barrier that sits between a private internal network and the public Internet.</a:t>
            </a:r>
            <a:endParaRPr lang="en-US" sz="2400" b="1" dirty="0">
              <a:solidFill>
                <a:schemeClr val="tx1"/>
              </a:solidFill>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57F9B15-1D6A-4C94-9CB2-9EEBAC5F9551}"/>
                  </a:ext>
                </a:extLst>
              </p14:cNvPr>
              <p14:cNvContentPartPr/>
              <p14:nvPr/>
            </p14:nvContentPartPr>
            <p14:xfrm>
              <a:off x="4624461" y="2212722"/>
              <a:ext cx="360" cy="360"/>
            </p14:xfrm>
          </p:contentPart>
        </mc:Choice>
        <mc:Fallback xmlns="">
          <p:pic>
            <p:nvPicPr>
              <p:cNvPr id="4" name="Ink 3">
                <a:extLst>
                  <a:ext uri="{FF2B5EF4-FFF2-40B4-BE49-F238E27FC236}">
                    <a16:creationId xmlns:a16="http://schemas.microsoft.com/office/drawing/2014/main" id="{857F9B15-1D6A-4C94-9CB2-9EEBAC5F9551}"/>
                  </a:ext>
                </a:extLst>
              </p:cNvPr>
              <p:cNvPicPr/>
              <p:nvPr/>
            </p:nvPicPr>
            <p:blipFill>
              <a:blip r:embed="rId3"/>
              <a:stretch>
                <a:fillRect/>
              </a:stretch>
            </p:blipFill>
            <p:spPr>
              <a:xfrm>
                <a:off x="4606821" y="2194722"/>
                <a:ext cx="36000" cy="36000"/>
              </a:xfrm>
              <a:prstGeom prst="rect">
                <a:avLst/>
              </a:prstGeom>
            </p:spPr>
          </p:pic>
        </mc:Fallback>
      </mc:AlternateContent>
    </p:spTree>
    <p:extLst>
      <p:ext uri="{BB962C8B-B14F-4D97-AF65-F5344CB8AC3E}">
        <p14:creationId xmlns:p14="http://schemas.microsoft.com/office/powerpoint/2010/main" val="44436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4D4D-256F-44AB-AAB9-AA9089F1E9E0}"/>
              </a:ext>
            </a:extLst>
          </p:cNvPr>
          <p:cNvSpPr>
            <a:spLocks noGrp="1"/>
          </p:cNvSpPr>
          <p:nvPr>
            <p:ph type="title"/>
          </p:nvPr>
        </p:nvSpPr>
        <p:spPr>
          <a:xfrm>
            <a:off x="2589212" y="445215"/>
            <a:ext cx="8915399" cy="1391478"/>
          </a:xfrm>
        </p:spPr>
        <p:txBody>
          <a:bodyPr>
            <a:normAutofit fontScale="90000"/>
          </a:bodyPr>
          <a:lstStyle/>
          <a:p>
            <a:pPr algn="ctr"/>
            <a:r>
              <a:rPr lang="en-US" b="1" i="0" dirty="0">
                <a:solidFill>
                  <a:schemeClr val="accent1">
                    <a:lumMod val="75000"/>
                  </a:schemeClr>
                </a:solidFill>
                <a:effectLst/>
                <a:latin typeface="Arial Black" panose="020B0A04020102020204" pitchFamily="34" charset="0"/>
              </a:rPr>
              <a:t>Antivirus Software</a:t>
            </a:r>
            <a:br>
              <a:rPr lang="en-US" b="1" i="0" dirty="0">
                <a:solidFill>
                  <a:schemeClr val="accent1">
                    <a:lumMod val="75000"/>
                  </a:schemeClr>
                </a:solidFill>
                <a:effectLst/>
                <a:latin typeface="Arial Black" panose="020B0A04020102020204" pitchFamily="34" charset="0"/>
              </a:rPr>
            </a:br>
            <a:endParaRPr lang="en-US" b="1" dirty="0">
              <a:solidFill>
                <a:schemeClr val="accent1">
                  <a:lumMod val="75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645D2ABF-6AB0-4A0E-A817-393D461A206B}"/>
              </a:ext>
            </a:extLst>
          </p:cNvPr>
          <p:cNvSpPr>
            <a:spLocks noGrp="1"/>
          </p:cNvSpPr>
          <p:nvPr>
            <p:ph type="body" idx="1"/>
          </p:nvPr>
        </p:nvSpPr>
        <p:spPr>
          <a:xfrm>
            <a:off x="2589212" y="2478157"/>
            <a:ext cx="8915399" cy="3431753"/>
          </a:xfrm>
        </p:spPr>
        <p:txBody>
          <a:bodyPr>
            <a:normAutofit/>
          </a:bodyPr>
          <a:lstStyle/>
          <a:p>
            <a:pPr algn="just"/>
            <a:r>
              <a:rPr lang="en-US" sz="2400" b="1" i="0" dirty="0">
                <a:solidFill>
                  <a:schemeClr val="tx1"/>
                </a:solidFill>
                <a:effectLst/>
                <a:latin typeface="Arial Black" panose="020B0A04020102020204" pitchFamily="34" charset="0"/>
              </a:rPr>
              <a:t>Antivirus is a kind of software used to prevent, scan, detect and delete viruses from a computer. Once installed, most antivirus software runs automatically in the background to provide real-time protection against virus attacks.</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14497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A9EE-7C3E-42CC-9A38-46F755F9DC0C}"/>
              </a:ext>
            </a:extLst>
          </p:cNvPr>
          <p:cNvSpPr>
            <a:spLocks noGrp="1"/>
          </p:cNvSpPr>
          <p:nvPr>
            <p:ph type="title"/>
          </p:nvPr>
        </p:nvSpPr>
        <p:spPr>
          <a:xfrm>
            <a:off x="2589212" y="254758"/>
            <a:ext cx="8915399" cy="1710519"/>
          </a:xfrm>
        </p:spPr>
        <p:txBody>
          <a:bodyPr/>
          <a:lstStyle/>
          <a:p>
            <a:pPr algn="ctr"/>
            <a:r>
              <a:rPr lang="en-US" b="1" i="0" dirty="0">
                <a:solidFill>
                  <a:schemeClr val="accent1">
                    <a:lumMod val="75000"/>
                  </a:schemeClr>
                </a:solidFill>
                <a:effectLst/>
                <a:latin typeface="Arial Black" panose="020B0A04020102020204" pitchFamily="34" charset="0"/>
              </a:rPr>
              <a:t>PKI Services</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CBFE55B9-4517-4492-B589-E29B2E1C2C99}"/>
              </a:ext>
            </a:extLst>
          </p:cNvPr>
          <p:cNvSpPr>
            <a:spLocks noGrp="1"/>
          </p:cNvSpPr>
          <p:nvPr>
            <p:ph type="body" idx="1"/>
          </p:nvPr>
        </p:nvSpPr>
        <p:spPr>
          <a:xfrm>
            <a:off x="2589212" y="2292824"/>
            <a:ext cx="8915399" cy="4135272"/>
          </a:xfrm>
        </p:spPr>
        <p:txBody>
          <a:bodyPr>
            <a:normAutofit/>
          </a:bodyPr>
          <a:lstStyle/>
          <a:p>
            <a:pPr algn="just"/>
            <a:r>
              <a:rPr lang="en-US" sz="2400" b="1" i="0" dirty="0">
                <a:solidFill>
                  <a:schemeClr val="tx1"/>
                </a:solidFill>
                <a:effectLst/>
                <a:latin typeface="Arial Black" panose="020B0A04020102020204" pitchFamily="34" charset="0"/>
              </a:rPr>
              <a:t>PKI stands for Public Key Infrastructure. This tool supports the distribution and identification of public encryption keys. It enables users and computer systems to securely exchange data over the internet and verify the identity of the other party. People associate PKI with SSL or TLS. It is the technology which encrypts the server communication and is responsible for HTTPS and padlock that we can see in our browser address bar</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61443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758A-2D7A-47E3-A02E-F839AC296A50}"/>
              </a:ext>
            </a:extLst>
          </p:cNvPr>
          <p:cNvSpPr>
            <a:spLocks noGrp="1"/>
          </p:cNvSpPr>
          <p:nvPr>
            <p:ph type="title"/>
          </p:nvPr>
        </p:nvSpPr>
        <p:spPr>
          <a:xfrm>
            <a:off x="2589212" y="664191"/>
            <a:ext cx="8915399" cy="1423916"/>
          </a:xfrm>
        </p:spPr>
        <p:txBody>
          <a:bodyPr>
            <a:noAutofit/>
          </a:bodyPr>
          <a:lstStyle/>
          <a:p>
            <a:pPr algn="ctr"/>
            <a:r>
              <a:rPr lang="en-US" sz="3600" b="1" dirty="0">
                <a:solidFill>
                  <a:schemeClr val="accent1">
                    <a:lumMod val="75000"/>
                  </a:schemeClr>
                </a:solidFill>
                <a:effectLst/>
                <a:latin typeface="Arial Black" panose="020B0A04020102020204" pitchFamily="34" charset="0"/>
                <a:ea typeface="Times New Roman" panose="02020603050405020304" pitchFamily="18" charset="0"/>
              </a:rPr>
              <a:t>Managed Detection and Response Service (MDR)</a:t>
            </a:r>
            <a:br>
              <a:rPr lang="en-US" sz="3600" b="1" dirty="0">
                <a:solidFill>
                  <a:schemeClr val="accent1">
                    <a:lumMod val="75000"/>
                  </a:schemeClr>
                </a:solidFill>
                <a:effectLst/>
                <a:latin typeface="Arial Black" panose="020B0A04020102020204" pitchFamily="34" charset="0"/>
                <a:ea typeface="Times New Roman" panose="02020603050405020304" pitchFamily="18" charset="0"/>
              </a:rPr>
            </a:br>
            <a:endParaRPr lang="en-US" sz="3600" b="1" dirty="0">
              <a:solidFill>
                <a:schemeClr val="accent1">
                  <a:lumMod val="75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736E34C8-16D3-43DA-A7FE-2AB94A11C019}"/>
              </a:ext>
            </a:extLst>
          </p:cNvPr>
          <p:cNvSpPr>
            <a:spLocks noGrp="1"/>
          </p:cNvSpPr>
          <p:nvPr>
            <p:ph type="body" idx="1"/>
          </p:nvPr>
        </p:nvSpPr>
        <p:spPr>
          <a:xfrm>
            <a:off x="2589212" y="2579426"/>
            <a:ext cx="8915399" cy="4053385"/>
          </a:xfrm>
        </p:spPr>
        <p:txBody>
          <a:bodyPr>
            <a:noAutofit/>
          </a:bodyPr>
          <a:lstStyle/>
          <a:p>
            <a:pPr algn="just"/>
            <a:r>
              <a:rPr lang="en-US" sz="2000" b="1" i="0" dirty="0">
                <a:solidFill>
                  <a:schemeClr val="tx1"/>
                </a:solidFill>
                <a:effectLst/>
                <a:latin typeface="Arial Black" panose="020B0A04020102020204" pitchFamily="34" charset="0"/>
              </a:rPr>
              <a:t>MDR is an advanced security service that provides threat hunting, threat intelligence, security monitoring, incident analysis, and incident response. It is a service that arises from the need for organizations (who has a lack of resources) to be more aware of risks and improve their ability to detect and respond to threats. MDR also uses Artificial Intelligence and machine learning to investigate, auto detect threats, and orchestrate response for faster result.</a:t>
            </a:r>
            <a:endParaRPr lang="en-US" sz="2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68394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B69-1728-4239-B131-2B859656B60D}"/>
              </a:ext>
            </a:extLst>
          </p:cNvPr>
          <p:cNvSpPr>
            <a:spLocks noGrp="1"/>
          </p:cNvSpPr>
          <p:nvPr>
            <p:ph type="title"/>
          </p:nvPr>
        </p:nvSpPr>
        <p:spPr>
          <a:xfrm>
            <a:off x="2589212" y="609600"/>
            <a:ext cx="8915399" cy="1555864"/>
          </a:xfrm>
        </p:spPr>
        <p:txBody>
          <a:bodyPr/>
          <a:lstStyle/>
          <a:p>
            <a:pPr algn="ctr"/>
            <a:r>
              <a:rPr lang="en-US" b="1" i="0" dirty="0">
                <a:solidFill>
                  <a:schemeClr val="accent1">
                    <a:lumMod val="75000"/>
                  </a:schemeClr>
                </a:solidFill>
                <a:effectLst/>
                <a:latin typeface="Arial Black" panose="020B0A04020102020204" pitchFamily="34" charset="0"/>
              </a:rPr>
              <a:t>Penetration Testing</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785F22A4-2856-448B-BF84-0FDC9CAF7609}"/>
              </a:ext>
            </a:extLst>
          </p:cNvPr>
          <p:cNvSpPr>
            <a:spLocks noGrp="1"/>
          </p:cNvSpPr>
          <p:nvPr>
            <p:ph type="body" idx="1"/>
          </p:nvPr>
        </p:nvSpPr>
        <p:spPr>
          <a:xfrm>
            <a:off x="2589212" y="2797791"/>
            <a:ext cx="8915399" cy="3112119"/>
          </a:xfrm>
        </p:spPr>
        <p:txBody>
          <a:bodyPr>
            <a:normAutofit/>
          </a:bodyPr>
          <a:lstStyle/>
          <a:p>
            <a:pPr algn="just"/>
            <a:r>
              <a:rPr lang="en-US" sz="2400" b="1" i="0" dirty="0">
                <a:solidFill>
                  <a:schemeClr val="tx1"/>
                </a:solidFill>
                <a:effectLst/>
                <a:latin typeface="Arial Black" panose="020B0A04020102020204" pitchFamily="34" charset="0"/>
              </a:rPr>
              <a:t>Penetration testing is also known as pen testing or ethical hacking. It describes the intentional launching of simulated cyberattacks that seek out exploitable vulnerabilities in computer systems, networks, websites, and applications.</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41986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80D2-EAFA-4FA5-AA81-CEBE4BC8C8AC}"/>
              </a:ext>
            </a:extLst>
          </p:cNvPr>
          <p:cNvSpPr>
            <a:spLocks noGrp="1"/>
          </p:cNvSpPr>
          <p:nvPr>
            <p:ph type="title"/>
          </p:nvPr>
        </p:nvSpPr>
        <p:spPr>
          <a:xfrm>
            <a:off x="260542" y="650615"/>
            <a:ext cx="8911687" cy="1280890"/>
          </a:xfrm>
        </p:spPr>
        <p:txBody>
          <a:bodyPr>
            <a:normAutofit/>
          </a:bodyPr>
          <a:lstStyle/>
          <a:p>
            <a:pPr algn="ctr"/>
            <a:r>
              <a:rPr lang="en-US" sz="4400" b="1" dirty="0">
                <a:solidFill>
                  <a:schemeClr val="accent1">
                    <a:lumMod val="75000"/>
                  </a:schemeClr>
                </a:solidFill>
              </a:rPr>
              <a:t>What is Cyber Security</a:t>
            </a:r>
          </a:p>
        </p:txBody>
      </p:sp>
      <p:sp>
        <p:nvSpPr>
          <p:cNvPr id="3" name="Content Placeholder 2">
            <a:extLst>
              <a:ext uri="{FF2B5EF4-FFF2-40B4-BE49-F238E27FC236}">
                <a16:creationId xmlns:a16="http://schemas.microsoft.com/office/drawing/2014/main" id="{87AEFA25-C4E7-43DC-AD85-FCE734A81A34}"/>
              </a:ext>
            </a:extLst>
          </p:cNvPr>
          <p:cNvSpPr>
            <a:spLocks noGrp="1"/>
          </p:cNvSpPr>
          <p:nvPr>
            <p:ph idx="1"/>
          </p:nvPr>
        </p:nvSpPr>
        <p:spPr>
          <a:xfrm>
            <a:off x="2165143" y="3494142"/>
            <a:ext cx="8915400" cy="2969239"/>
          </a:xfrm>
        </p:spPr>
        <p:txBody>
          <a:bodyPr>
            <a:normAutofit/>
          </a:bodyPr>
          <a:lstStyle/>
          <a:p>
            <a:pPr marL="0" indent="0" algn="just">
              <a:buNone/>
            </a:pPr>
            <a:r>
              <a:rPr lang="en-US" sz="2800" b="1" i="0" dirty="0">
                <a:solidFill>
                  <a:schemeClr val="tx1"/>
                </a:solidFill>
                <a:effectLst/>
                <a:latin typeface="arial" panose="020B0604020202020204" pitchFamily="34" charset="0"/>
              </a:rPr>
              <a:t>Cyber security is the application of technologies, processes and controls to protect systems, networks, programs, devices and data from cyber attacks. </a:t>
            </a:r>
            <a:endParaRPr lang="en-US" sz="2800" b="1" dirty="0">
              <a:solidFill>
                <a:schemeClr val="tx1"/>
              </a:solidFill>
            </a:endParaRPr>
          </a:p>
        </p:txBody>
      </p:sp>
      <p:pic>
        <p:nvPicPr>
          <p:cNvPr id="6" name="Picture 5">
            <a:extLst>
              <a:ext uri="{FF2B5EF4-FFF2-40B4-BE49-F238E27FC236}">
                <a16:creationId xmlns:a16="http://schemas.microsoft.com/office/drawing/2014/main" id="{58BE8CE3-B415-48F7-9855-73221AE5C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728" y="394619"/>
            <a:ext cx="4228272" cy="2594957"/>
          </a:xfrm>
          <a:prstGeom prst="rect">
            <a:avLst/>
          </a:prstGeom>
        </p:spPr>
      </p:pic>
    </p:spTree>
    <p:extLst>
      <p:ext uri="{BB962C8B-B14F-4D97-AF65-F5344CB8AC3E}">
        <p14:creationId xmlns:p14="http://schemas.microsoft.com/office/powerpoint/2010/main" val="2560039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A907-20F7-49D1-8DBF-09758BF6A6E9}"/>
              </a:ext>
            </a:extLst>
          </p:cNvPr>
          <p:cNvSpPr>
            <a:spLocks noGrp="1"/>
          </p:cNvSpPr>
          <p:nvPr>
            <p:ph type="title"/>
          </p:nvPr>
        </p:nvSpPr>
        <p:spPr>
          <a:xfrm>
            <a:off x="2589212" y="609600"/>
            <a:ext cx="8915399" cy="1655928"/>
          </a:xfrm>
        </p:spPr>
        <p:txBody>
          <a:bodyPr/>
          <a:lstStyle/>
          <a:p>
            <a:pPr algn="ctr"/>
            <a:r>
              <a:rPr lang="en-US" b="1" i="0" dirty="0">
                <a:solidFill>
                  <a:schemeClr val="accent1">
                    <a:lumMod val="75000"/>
                  </a:schemeClr>
                </a:solidFill>
                <a:effectLst/>
                <a:latin typeface="Arial Black" panose="020B0A04020102020204" pitchFamily="34" charset="0"/>
              </a:rPr>
              <a:t>Staff Training</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DFC0D621-121D-4C5D-BFA8-D541077B5F42}"/>
              </a:ext>
            </a:extLst>
          </p:cNvPr>
          <p:cNvSpPr>
            <a:spLocks noGrp="1"/>
          </p:cNvSpPr>
          <p:nvPr>
            <p:ph type="body" idx="1"/>
          </p:nvPr>
        </p:nvSpPr>
        <p:spPr>
          <a:xfrm>
            <a:off x="2681978" y="2544417"/>
            <a:ext cx="8171552" cy="3703983"/>
          </a:xfrm>
        </p:spPr>
        <p:txBody>
          <a:bodyPr>
            <a:noAutofit/>
          </a:bodyPr>
          <a:lstStyle/>
          <a:p>
            <a:pPr algn="just"/>
            <a:r>
              <a:rPr lang="en-US" sz="2000" b="1" i="0" dirty="0">
                <a:solidFill>
                  <a:schemeClr val="tx1"/>
                </a:solidFill>
                <a:effectLst/>
                <a:latin typeface="Arial Black" panose="020B0A04020102020204" pitchFamily="34" charset="0"/>
              </a:rPr>
              <a:t>Staff training is not a 'cybersecurity tool' but ultimately, having knowledgeable employees who understand the cybersecurity which is one of the strongest forms of defence against cyber-attacks. Every business can organize these training tools to educate their employee who can understand their role in cyber security.</a:t>
            </a:r>
            <a:br>
              <a:rPr lang="en-US" sz="2400" b="1" i="0" dirty="0">
                <a:solidFill>
                  <a:schemeClr val="tx1"/>
                </a:solidFill>
                <a:effectLst/>
                <a:latin typeface="Arial Black" panose="020B0A04020102020204" pitchFamily="34" charset="0"/>
              </a:rPr>
            </a:b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07201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8AB3-BE74-4519-B94D-773861767207}"/>
              </a:ext>
            </a:extLst>
          </p:cNvPr>
          <p:cNvSpPr>
            <a:spLocks noGrp="1"/>
          </p:cNvSpPr>
          <p:nvPr>
            <p:ph type="title"/>
          </p:nvPr>
        </p:nvSpPr>
        <p:spPr>
          <a:xfrm>
            <a:off x="2589212" y="609600"/>
            <a:ext cx="8915399" cy="702365"/>
          </a:xfrm>
        </p:spPr>
        <p:txBody>
          <a:bodyPr>
            <a:normAutofit fontScale="90000"/>
          </a:bodyPr>
          <a:lstStyle/>
          <a:p>
            <a:r>
              <a:rPr lang="en-US" b="1" dirty="0">
                <a:latin typeface="Arial Black" panose="020B0A04020102020204" pitchFamily="34" charset="0"/>
              </a:rPr>
              <a:t>References:-</a:t>
            </a:r>
          </a:p>
        </p:txBody>
      </p:sp>
      <p:sp>
        <p:nvSpPr>
          <p:cNvPr id="3" name="Text Placeholder 2">
            <a:extLst>
              <a:ext uri="{FF2B5EF4-FFF2-40B4-BE49-F238E27FC236}">
                <a16:creationId xmlns:a16="http://schemas.microsoft.com/office/drawing/2014/main" id="{11BE3960-7041-4045-B9AD-B79EED27C1B7}"/>
              </a:ext>
            </a:extLst>
          </p:cNvPr>
          <p:cNvSpPr>
            <a:spLocks noGrp="1"/>
          </p:cNvSpPr>
          <p:nvPr>
            <p:ph type="body" idx="1"/>
          </p:nvPr>
        </p:nvSpPr>
        <p:spPr>
          <a:xfrm>
            <a:off x="2589212" y="2491409"/>
            <a:ext cx="8915399" cy="4055165"/>
          </a:xfrm>
        </p:spPr>
        <p:txBody>
          <a:bodyPr/>
          <a:lstStyle/>
          <a:p>
            <a:r>
              <a:rPr lang="en-US" b="1" dirty="0">
                <a:solidFill>
                  <a:schemeClr val="accent1">
                    <a:lumMod val="75000"/>
                  </a:schemeClr>
                </a:solidFill>
                <a:latin typeface="Roboto" panose="02000000000000000000" pitchFamily="2" charset="0"/>
                <a:hlinkClick r:id="rId2"/>
              </a:rPr>
              <a:t>https://</a:t>
            </a:r>
            <a:r>
              <a:rPr lang="en-US" b="1" i="0" dirty="0">
                <a:solidFill>
                  <a:schemeClr val="accent1">
                    <a:lumMod val="75000"/>
                  </a:schemeClr>
                </a:solidFill>
                <a:effectLst/>
                <a:latin typeface="Roboto" panose="02000000000000000000" pitchFamily="2" charset="0"/>
                <a:hlinkClick r:id="rId2"/>
              </a:rPr>
              <a:t>www.google.com/</a:t>
            </a:r>
            <a:endParaRPr lang="en-US" b="1" i="0" dirty="0">
              <a:solidFill>
                <a:schemeClr val="accent1">
                  <a:lumMod val="75000"/>
                </a:schemeClr>
              </a:solidFill>
              <a:effectLst/>
              <a:latin typeface="Roboto" panose="02000000000000000000" pitchFamily="2" charset="0"/>
            </a:endParaRPr>
          </a:p>
          <a:p>
            <a:r>
              <a:rPr lang="en-US" dirty="0">
                <a:solidFill>
                  <a:srgbClr val="F55CF9"/>
                </a:solidFill>
                <a:hlinkClick r:id="rId3">
                  <a:extLst>
                    <a:ext uri="{A12FA001-AC4F-418D-AE19-62706E023703}">
                      <ahyp:hlinkClr xmlns:ahyp="http://schemas.microsoft.com/office/drawing/2018/hyperlinkcolor" val="tx"/>
                    </a:ext>
                  </a:extLst>
                </a:hlinkClick>
              </a:rPr>
              <a:t>https://www.imperva.com/</a:t>
            </a:r>
            <a:endParaRPr lang="en-US" dirty="0"/>
          </a:p>
          <a:p>
            <a:r>
              <a:rPr lang="en-US" dirty="0">
                <a:hlinkClick r:id="rId4"/>
              </a:rPr>
              <a:t>https://www.javatpoint.com/</a:t>
            </a:r>
            <a:endParaRPr lang="en-US" dirty="0"/>
          </a:p>
          <a:p>
            <a:r>
              <a:rPr lang="en-US" dirty="0">
                <a:hlinkClick r:id="rId5"/>
              </a:rPr>
              <a:t>https://www.comptia.org/</a:t>
            </a:r>
            <a:endParaRPr lang="en-US" dirty="0"/>
          </a:p>
          <a:p>
            <a:r>
              <a:rPr lang="en-US" dirty="0">
                <a:hlinkClick r:id="rId6"/>
              </a:rPr>
              <a:t>https://www.upguard.com/</a:t>
            </a:r>
            <a:endParaRPr lang="en-US" dirty="0"/>
          </a:p>
          <a:p>
            <a:r>
              <a:rPr lang="en-US" dirty="0">
                <a:hlinkClick r:id="rId7"/>
              </a:rPr>
              <a:t>https://support.microsoft.com/</a:t>
            </a:r>
            <a:endParaRPr lang="en-US" dirty="0"/>
          </a:p>
          <a:p>
            <a:r>
              <a:rPr lang="en-US" dirty="0">
                <a:hlinkClick r:id="rId8"/>
              </a:rPr>
              <a:t>https://www.cisecurity.org/</a:t>
            </a:r>
            <a:endParaRPr lang="en-US" dirty="0"/>
          </a:p>
          <a:p>
            <a:endParaRPr lang="en-US" dirty="0"/>
          </a:p>
        </p:txBody>
      </p:sp>
    </p:spTree>
    <p:extLst>
      <p:ext uri="{BB962C8B-B14F-4D97-AF65-F5344CB8AC3E}">
        <p14:creationId xmlns:p14="http://schemas.microsoft.com/office/powerpoint/2010/main" val="310820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8DEB-E309-4937-8145-68EF354A76C6}"/>
              </a:ext>
            </a:extLst>
          </p:cNvPr>
          <p:cNvSpPr>
            <a:spLocks noGrp="1"/>
          </p:cNvSpPr>
          <p:nvPr>
            <p:ph type="title"/>
          </p:nvPr>
        </p:nvSpPr>
        <p:spPr>
          <a:xfrm>
            <a:off x="2168855" y="1313222"/>
            <a:ext cx="8911687" cy="3762361"/>
          </a:xfrm>
        </p:spPr>
        <p:txBody>
          <a:bodyPr>
            <a:normAutofit/>
          </a:bodyPr>
          <a:lstStyle/>
          <a:p>
            <a:pPr algn="ctr"/>
            <a:br>
              <a:rPr lang="en-US" sz="7200" b="1" dirty="0">
                <a:solidFill>
                  <a:schemeClr val="accent1">
                    <a:lumMod val="75000"/>
                  </a:schemeClr>
                </a:solidFill>
                <a:latin typeface="Arial Black" panose="020B0A04020102020204" pitchFamily="34" charset="0"/>
              </a:rPr>
            </a:br>
            <a:r>
              <a:rPr lang="en-US" sz="7200" b="1" dirty="0">
                <a:solidFill>
                  <a:schemeClr val="accent1">
                    <a:lumMod val="75000"/>
                  </a:schemeClr>
                </a:solidFill>
                <a:latin typeface="Arial Black" panose="020B0A04020102020204" pitchFamily="34" charset="0"/>
              </a:rPr>
              <a:t>Thank You</a:t>
            </a:r>
          </a:p>
        </p:txBody>
      </p:sp>
    </p:spTree>
    <p:extLst>
      <p:ext uri="{BB962C8B-B14F-4D97-AF65-F5344CB8AC3E}">
        <p14:creationId xmlns:p14="http://schemas.microsoft.com/office/powerpoint/2010/main" val="20749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6EC0-2468-435E-847D-A944644ED601}"/>
              </a:ext>
            </a:extLst>
          </p:cNvPr>
          <p:cNvSpPr>
            <a:spLocks noGrp="1"/>
          </p:cNvSpPr>
          <p:nvPr>
            <p:ph type="title"/>
          </p:nvPr>
        </p:nvSpPr>
        <p:spPr>
          <a:xfrm>
            <a:off x="2589211" y="198782"/>
            <a:ext cx="8915399" cy="1894354"/>
          </a:xfrm>
        </p:spPr>
        <p:txBody>
          <a:bodyPr/>
          <a:lstStyle/>
          <a:p>
            <a:pPr algn="ctr"/>
            <a:r>
              <a:rPr lang="en-US" b="1" dirty="0">
                <a:solidFill>
                  <a:schemeClr val="accent1">
                    <a:lumMod val="75000"/>
                  </a:schemeClr>
                </a:solidFill>
                <a:latin typeface="Arial Black" panose="020B0A04020102020204" pitchFamily="34" charset="0"/>
              </a:rPr>
              <a:t>Cyber Threat</a:t>
            </a:r>
          </a:p>
        </p:txBody>
      </p:sp>
      <p:sp>
        <p:nvSpPr>
          <p:cNvPr id="3" name="Text Placeholder 2">
            <a:extLst>
              <a:ext uri="{FF2B5EF4-FFF2-40B4-BE49-F238E27FC236}">
                <a16:creationId xmlns:a16="http://schemas.microsoft.com/office/drawing/2014/main" id="{AC5E843F-4859-4675-B31E-20ACAE033A07}"/>
              </a:ext>
            </a:extLst>
          </p:cNvPr>
          <p:cNvSpPr>
            <a:spLocks noGrp="1"/>
          </p:cNvSpPr>
          <p:nvPr>
            <p:ph type="body" idx="1"/>
          </p:nvPr>
        </p:nvSpPr>
        <p:spPr>
          <a:xfrm>
            <a:off x="2589212" y="2862469"/>
            <a:ext cx="9138962" cy="3537771"/>
          </a:xfrm>
        </p:spPr>
        <p:txBody>
          <a:bodyPr>
            <a:noAutofit/>
          </a:bodyPr>
          <a:lstStyle/>
          <a:p>
            <a:pPr algn="just"/>
            <a:r>
              <a:rPr lang="en-US" sz="2400" b="1" i="0" dirty="0">
                <a:solidFill>
                  <a:schemeClr val="tx1"/>
                </a:solidFill>
                <a:effectLst/>
                <a:latin typeface="Arial Black" panose="020B0A04020102020204" pitchFamily="34" charset="0"/>
              </a:rPr>
              <a:t>A cyber or cyber security threat is a malicious act that seeks to damage data, steal data, or disrupt digital life in general. Cyber threats include computer viruses, </a:t>
            </a:r>
            <a:r>
              <a:rPr lang="en-US" sz="2400" b="1" dirty="0">
                <a:solidFill>
                  <a:schemeClr val="tx1"/>
                </a:solidFill>
                <a:latin typeface="Arial Black" panose="020B0A04020102020204" pitchFamily="34" charset="0"/>
              </a:rPr>
              <a:t>data breaches</a:t>
            </a:r>
            <a:r>
              <a:rPr lang="en-US" sz="2400" b="1" i="0" dirty="0">
                <a:solidFill>
                  <a:schemeClr val="tx1"/>
                </a:solidFill>
                <a:effectLst/>
                <a:latin typeface="Arial Black" panose="020B0A04020102020204" pitchFamily="34" charset="0"/>
              </a:rPr>
              <a:t>, </a:t>
            </a:r>
            <a:r>
              <a:rPr lang="en-US" sz="2400" b="1" dirty="0">
                <a:solidFill>
                  <a:schemeClr val="tx1"/>
                </a:solidFill>
                <a:latin typeface="Arial Black" panose="020B0A04020102020204" pitchFamily="34" charset="0"/>
              </a:rPr>
              <a:t>Denial of Service (DoS) attacks</a:t>
            </a:r>
            <a:r>
              <a:rPr lang="en-US" sz="2400" b="1" i="0" dirty="0">
                <a:solidFill>
                  <a:schemeClr val="tx1"/>
                </a:solidFill>
                <a:effectLst/>
                <a:latin typeface="Arial Black" panose="020B0A04020102020204" pitchFamily="34" charset="0"/>
              </a:rPr>
              <a:t>, and other </a:t>
            </a:r>
            <a:r>
              <a:rPr lang="en-US" sz="2400" b="1" dirty="0">
                <a:solidFill>
                  <a:schemeClr val="tx1"/>
                </a:solidFill>
                <a:latin typeface="Arial Black" panose="020B0A04020102020204" pitchFamily="34" charset="0"/>
              </a:rPr>
              <a:t>attack vectors</a:t>
            </a:r>
            <a:r>
              <a:rPr lang="en-US" sz="2400" b="1" i="0" dirty="0">
                <a:solidFill>
                  <a:schemeClr val="tx1"/>
                </a:solidFill>
                <a:effectLst/>
                <a:latin typeface="Arial Black" panose="020B0A04020102020204" pitchFamily="34" charset="0"/>
              </a:rPr>
              <a:t>.</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09903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8153-07C7-4424-8423-A770EFC74E3D}"/>
              </a:ext>
            </a:extLst>
          </p:cNvPr>
          <p:cNvSpPr>
            <a:spLocks noGrp="1"/>
          </p:cNvSpPr>
          <p:nvPr>
            <p:ph type="title"/>
          </p:nvPr>
        </p:nvSpPr>
        <p:spPr>
          <a:xfrm>
            <a:off x="2589212" y="329538"/>
            <a:ext cx="8915399" cy="1954136"/>
          </a:xfrm>
        </p:spPr>
        <p:txBody>
          <a:bodyPr>
            <a:normAutofit fontScale="90000"/>
          </a:bodyPr>
          <a:lstStyle/>
          <a:p>
            <a:pPr algn="ctr"/>
            <a:r>
              <a:rPr lang="en-US" b="1" i="0" dirty="0">
                <a:solidFill>
                  <a:schemeClr val="accent1">
                    <a:lumMod val="75000"/>
                  </a:schemeClr>
                </a:solidFill>
                <a:effectLst/>
                <a:latin typeface="Arial Black" panose="020B0A04020102020204" pitchFamily="34" charset="0"/>
              </a:rPr>
              <a:t>Where Do Cyber Threats Come From?</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C146D19E-AA5A-4FAB-8134-43FAEDD11EC2}"/>
              </a:ext>
            </a:extLst>
          </p:cNvPr>
          <p:cNvSpPr>
            <a:spLocks noGrp="1"/>
          </p:cNvSpPr>
          <p:nvPr>
            <p:ph type="body" idx="1"/>
          </p:nvPr>
        </p:nvSpPr>
        <p:spPr>
          <a:xfrm>
            <a:off x="2589211" y="2703443"/>
            <a:ext cx="8915399" cy="3997297"/>
          </a:xfrm>
        </p:spPr>
        <p:txBody>
          <a:bodyPr>
            <a:normAutofit/>
          </a:bodyPr>
          <a:lstStyle/>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Hostile Nation-States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Terrorist Groups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Corporate Spies and Organized Crime Organizations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Hacktivists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Disgruntled Insiders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Hackers</a:t>
            </a:r>
          </a:p>
          <a:p>
            <a:pPr marL="285750" indent="-285750">
              <a:buFont typeface="Wingdings" panose="05000000000000000000" pitchFamily="2" charset="2"/>
              <a:buChar char="§"/>
            </a:pPr>
            <a:r>
              <a:rPr lang="en-US" sz="2400" b="1" i="0" dirty="0">
                <a:solidFill>
                  <a:schemeClr val="tx1"/>
                </a:solidFill>
                <a:effectLst/>
                <a:latin typeface="Arial Black" panose="020B0A04020102020204" pitchFamily="34" charset="0"/>
              </a:rPr>
              <a:t>Accidental Actions of Authorized Users</a:t>
            </a:r>
          </a:p>
          <a:p>
            <a:endParaRPr lang="en-US" dirty="0"/>
          </a:p>
        </p:txBody>
      </p:sp>
    </p:spTree>
    <p:extLst>
      <p:ext uri="{BB962C8B-B14F-4D97-AF65-F5344CB8AC3E}">
        <p14:creationId xmlns:p14="http://schemas.microsoft.com/office/powerpoint/2010/main" val="3674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787-31C4-4A0F-B645-F51DEAE0E4DC}"/>
              </a:ext>
            </a:extLst>
          </p:cNvPr>
          <p:cNvSpPr>
            <a:spLocks noGrp="1"/>
          </p:cNvSpPr>
          <p:nvPr>
            <p:ph type="title"/>
          </p:nvPr>
        </p:nvSpPr>
        <p:spPr>
          <a:xfrm>
            <a:off x="2350673" y="219220"/>
            <a:ext cx="8915399" cy="1457739"/>
          </a:xfrm>
        </p:spPr>
        <p:txBody>
          <a:bodyPr/>
          <a:lstStyle/>
          <a:p>
            <a:pPr algn="ctr"/>
            <a:r>
              <a:rPr lang="en-US" b="1" dirty="0">
                <a:solidFill>
                  <a:schemeClr val="accent1">
                    <a:lumMod val="75000"/>
                  </a:schemeClr>
                </a:solidFill>
                <a:latin typeface="Arial Black" panose="020B0A04020102020204" pitchFamily="34" charset="0"/>
              </a:rPr>
              <a:t>Methods of Threats</a:t>
            </a:r>
          </a:p>
        </p:txBody>
      </p:sp>
      <p:sp>
        <p:nvSpPr>
          <p:cNvPr id="3" name="Text Placeholder 2">
            <a:extLst>
              <a:ext uri="{FF2B5EF4-FFF2-40B4-BE49-F238E27FC236}">
                <a16:creationId xmlns:a16="http://schemas.microsoft.com/office/drawing/2014/main" id="{07D95963-A267-4FEE-A711-32F3B677782E}"/>
              </a:ext>
            </a:extLst>
          </p:cNvPr>
          <p:cNvSpPr>
            <a:spLocks noGrp="1"/>
          </p:cNvSpPr>
          <p:nvPr>
            <p:ph type="body" idx="1"/>
          </p:nvPr>
        </p:nvSpPr>
        <p:spPr>
          <a:xfrm>
            <a:off x="2676939" y="2464904"/>
            <a:ext cx="8589133" cy="3829879"/>
          </a:xfrm>
        </p:spPr>
        <p:txBody>
          <a:bodyPr>
            <a:normAutofit/>
          </a:bodyPr>
          <a:lstStyle/>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Malware</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Emotet</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Denial of Service</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Man in the Middle</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Phishing</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SQL Injection</a:t>
            </a:r>
          </a:p>
          <a:p>
            <a:pPr marL="285750" indent="-285750">
              <a:buFont typeface="Arial" panose="020B0604020202020204" pitchFamily="34" charset="0"/>
              <a:buChar char="•"/>
            </a:pPr>
            <a:r>
              <a:rPr lang="en-US" b="1" i="0" dirty="0">
                <a:solidFill>
                  <a:schemeClr val="tx1"/>
                </a:solidFill>
                <a:effectLst/>
                <a:latin typeface="Arial Black" panose="020B0A04020102020204" pitchFamily="34" charset="0"/>
              </a:rPr>
              <a:t> Password Attacks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6380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08C297-5854-45A3-9319-E2B0E6120462}"/>
              </a:ext>
            </a:extLst>
          </p:cNvPr>
          <p:cNvSpPr>
            <a:spLocks noGrp="1"/>
          </p:cNvSpPr>
          <p:nvPr>
            <p:ph type="title"/>
          </p:nvPr>
        </p:nvSpPr>
        <p:spPr>
          <a:xfrm>
            <a:off x="2589212" y="271110"/>
            <a:ext cx="8915399" cy="1894354"/>
          </a:xfrm>
        </p:spPr>
        <p:txBody>
          <a:bodyPr/>
          <a:lstStyle/>
          <a:p>
            <a:pPr algn="ctr"/>
            <a:r>
              <a:rPr lang="en-US" b="1" i="0" dirty="0">
                <a:solidFill>
                  <a:schemeClr val="accent1">
                    <a:lumMod val="75000"/>
                  </a:schemeClr>
                </a:solidFill>
                <a:effectLst/>
                <a:latin typeface="Arial Black" panose="020B0A04020102020204" pitchFamily="34" charset="0"/>
              </a:rPr>
              <a:t>Malware</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6" name="Text Placeholder 5">
            <a:extLst>
              <a:ext uri="{FF2B5EF4-FFF2-40B4-BE49-F238E27FC236}">
                <a16:creationId xmlns:a16="http://schemas.microsoft.com/office/drawing/2014/main" id="{90F42951-2E37-482B-B905-4BC271D23AE5}"/>
              </a:ext>
            </a:extLst>
          </p:cNvPr>
          <p:cNvSpPr>
            <a:spLocks noGrp="1"/>
          </p:cNvSpPr>
          <p:nvPr>
            <p:ph type="body" idx="1"/>
          </p:nvPr>
        </p:nvSpPr>
        <p:spPr>
          <a:xfrm>
            <a:off x="2589212" y="2165464"/>
            <a:ext cx="8915399" cy="4421426"/>
          </a:xfrm>
        </p:spPr>
        <p:txBody>
          <a:bodyPr>
            <a:normAutofit/>
          </a:bodyPr>
          <a:lstStyle/>
          <a:p>
            <a:pPr algn="just"/>
            <a:r>
              <a:rPr lang="en-US" sz="2400" b="1" i="0" dirty="0">
                <a:solidFill>
                  <a:schemeClr val="tx1"/>
                </a:solidFill>
                <a:effectLst/>
                <a:latin typeface="Helvetica" panose="020B0604020202020204" pitchFamily="34" charset="0"/>
              </a:rPr>
              <a:t>Malware is malicious software such as spyware, ransomware, viruses and worms. Malware is activated when a user clicks on a malicious link or attachment, which leads to installing dangerous software. Cisco reports that malware, once activated, can:</a:t>
            </a:r>
          </a:p>
          <a:p>
            <a:pPr lvl="1" algn="just">
              <a:buFont typeface="Arial" panose="020B0604020202020204" pitchFamily="34" charset="0"/>
              <a:buChar char="•"/>
            </a:pPr>
            <a:r>
              <a:rPr lang="en-US" sz="2000" b="1" i="0" dirty="0">
                <a:solidFill>
                  <a:schemeClr val="tx1"/>
                </a:solidFill>
                <a:effectLst/>
                <a:latin typeface="Helvetica" panose="020B0604020202020204" pitchFamily="34" charset="0"/>
              </a:rPr>
              <a:t> Block access to key network components (ransomware)</a:t>
            </a:r>
          </a:p>
          <a:p>
            <a:pPr lvl="1" algn="just">
              <a:buFont typeface="Arial" panose="020B0604020202020204" pitchFamily="34" charset="0"/>
              <a:buChar char="•"/>
            </a:pPr>
            <a:r>
              <a:rPr lang="en-US" sz="2000" b="1" i="0" dirty="0">
                <a:solidFill>
                  <a:schemeClr val="tx1"/>
                </a:solidFill>
                <a:effectLst/>
                <a:latin typeface="Helvetica" panose="020B0604020202020204" pitchFamily="34" charset="0"/>
              </a:rPr>
              <a:t> Install additional harmful software</a:t>
            </a:r>
          </a:p>
          <a:p>
            <a:pPr lvl="1" algn="just">
              <a:buFont typeface="Arial" panose="020B0604020202020204" pitchFamily="34" charset="0"/>
              <a:buChar char="•"/>
            </a:pPr>
            <a:r>
              <a:rPr lang="en-US" sz="2000" b="1" i="0" dirty="0">
                <a:solidFill>
                  <a:schemeClr val="tx1"/>
                </a:solidFill>
                <a:effectLst/>
                <a:latin typeface="Helvetica" panose="020B0604020202020204" pitchFamily="34" charset="0"/>
              </a:rPr>
              <a:t> Covertly obtain information by transmitting data from the       	hard drive (spyware)</a:t>
            </a:r>
          </a:p>
          <a:p>
            <a:pPr lvl="1" algn="just">
              <a:buFont typeface="Arial" panose="020B0604020202020204" pitchFamily="34" charset="0"/>
              <a:buChar char="•"/>
            </a:pPr>
            <a:r>
              <a:rPr lang="en-US" sz="2000" b="1" i="0" dirty="0">
                <a:solidFill>
                  <a:schemeClr val="tx1"/>
                </a:solidFill>
                <a:effectLst/>
                <a:latin typeface="Helvetica" panose="020B0604020202020204" pitchFamily="34" charset="0"/>
              </a:rPr>
              <a:t> Disrupt individual parts, making the system inoperable</a:t>
            </a:r>
          </a:p>
        </p:txBody>
      </p:sp>
    </p:spTree>
    <p:extLst>
      <p:ext uri="{BB962C8B-B14F-4D97-AF65-F5344CB8AC3E}">
        <p14:creationId xmlns:p14="http://schemas.microsoft.com/office/powerpoint/2010/main" val="48992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B546-2BA4-43C7-A27C-6B359748F771}"/>
              </a:ext>
            </a:extLst>
          </p:cNvPr>
          <p:cNvSpPr>
            <a:spLocks noGrp="1"/>
          </p:cNvSpPr>
          <p:nvPr>
            <p:ph type="title"/>
          </p:nvPr>
        </p:nvSpPr>
        <p:spPr>
          <a:xfrm>
            <a:off x="2589212" y="609600"/>
            <a:ext cx="8915399" cy="1555864"/>
          </a:xfrm>
        </p:spPr>
        <p:txBody>
          <a:bodyPr/>
          <a:lstStyle/>
          <a:p>
            <a:pPr algn="ctr"/>
            <a:r>
              <a:rPr lang="en-US" b="1" i="0" dirty="0">
                <a:solidFill>
                  <a:schemeClr val="accent1">
                    <a:lumMod val="75000"/>
                  </a:schemeClr>
                </a:solidFill>
                <a:effectLst/>
                <a:latin typeface="Arial Black" panose="020B0A04020102020204" pitchFamily="34" charset="0"/>
              </a:rPr>
              <a:t>Emotet</a:t>
            </a:r>
            <a:br>
              <a:rPr lang="en-US" b="1" i="0" dirty="0">
                <a:solidFill>
                  <a:schemeClr val="tx1"/>
                </a:solidFill>
                <a:effectLst/>
                <a:latin typeface="Arial Black" panose="020B0A04020102020204" pitchFamily="34" charset="0"/>
              </a:rPr>
            </a:br>
            <a:endParaRPr lang="en-US" b="1"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1EF242C3-CDB8-41FF-A826-E50AFE3A0360}"/>
              </a:ext>
            </a:extLst>
          </p:cNvPr>
          <p:cNvSpPr>
            <a:spLocks noGrp="1"/>
          </p:cNvSpPr>
          <p:nvPr>
            <p:ph type="body" idx="1"/>
          </p:nvPr>
        </p:nvSpPr>
        <p:spPr>
          <a:xfrm>
            <a:off x="2589212" y="3087757"/>
            <a:ext cx="8915399" cy="2822153"/>
          </a:xfrm>
        </p:spPr>
        <p:txBody>
          <a:bodyPr/>
          <a:lstStyle/>
          <a:p>
            <a:pPr algn="just"/>
            <a:r>
              <a:rPr lang="en-US" sz="2400" b="1" i="0" dirty="0">
                <a:solidFill>
                  <a:schemeClr val="tx1"/>
                </a:solidFill>
                <a:effectLst/>
                <a:latin typeface="Arial Black" panose="020B0A04020102020204" pitchFamily="34" charset="0"/>
              </a:rPr>
              <a:t>Emotet is “an advanced, modular banking Trojan that primarily functions as a downloader or dropper of other banking Trojans. Emotet continues to be among the most costly and destructive malware.”</a:t>
            </a:r>
          </a:p>
          <a:p>
            <a:endParaRPr lang="en-US" dirty="0"/>
          </a:p>
        </p:txBody>
      </p:sp>
    </p:spTree>
    <p:extLst>
      <p:ext uri="{BB962C8B-B14F-4D97-AF65-F5344CB8AC3E}">
        <p14:creationId xmlns:p14="http://schemas.microsoft.com/office/powerpoint/2010/main" val="9379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3854-44F0-4DC5-8009-5DABC057003D}"/>
              </a:ext>
            </a:extLst>
          </p:cNvPr>
          <p:cNvSpPr>
            <a:spLocks noGrp="1"/>
          </p:cNvSpPr>
          <p:nvPr>
            <p:ph type="title"/>
          </p:nvPr>
        </p:nvSpPr>
        <p:spPr>
          <a:xfrm>
            <a:off x="2589211" y="795131"/>
            <a:ext cx="8915399" cy="1497495"/>
          </a:xfrm>
        </p:spPr>
        <p:txBody>
          <a:bodyPr>
            <a:normAutofit fontScale="90000"/>
          </a:bodyPr>
          <a:lstStyle/>
          <a:p>
            <a:pPr algn="ctr"/>
            <a:r>
              <a:rPr lang="en-US" b="1" i="0" dirty="0">
                <a:solidFill>
                  <a:schemeClr val="accent1">
                    <a:lumMod val="75000"/>
                  </a:schemeClr>
                </a:solidFill>
                <a:effectLst/>
                <a:latin typeface="Arial Black" panose="020B0A04020102020204" pitchFamily="34" charset="0"/>
              </a:rPr>
              <a:t>Denial of Service</a:t>
            </a:r>
            <a:br>
              <a:rPr lang="en-US" b="0" i="0" dirty="0">
                <a:solidFill>
                  <a:srgbClr val="000000"/>
                </a:solidFill>
                <a:effectLst/>
                <a:latin typeface="Oswald" panose="00000500000000000000" pitchFamily="2" charset="0"/>
              </a:rPr>
            </a:br>
            <a:endParaRPr lang="en-US" dirty="0"/>
          </a:p>
        </p:txBody>
      </p:sp>
      <p:sp>
        <p:nvSpPr>
          <p:cNvPr id="3" name="Text Placeholder 2">
            <a:extLst>
              <a:ext uri="{FF2B5EF4-FFF2-40B4-BE49-F238E27FC236}">
                <a16:creationId xmlns:a16="http://schemas.microsoft.com/office/drawing/2014/main" id="{0ECD1214-5E02-48F2-B5AD-2BB6FE432CCF}"/>
              </a:ext>
            </a:extLst>
          </p:cNvPr>
          <p:cNvSpPr>
            <a:spLocks noGrp="1"/>
          </p:cNvSpPr>
          <p:nvPr>
            <p:ph type="body" idx="1"/>
          </p:nvPr>
        </p:nvSpPr>
        <p:spPr>
          <a:xfrm>
            <a:off x="2589212" y="2557670"/>
            <a:ext cx="8915399" cy="3352240"/>
          </a:xfrm>
        </p:spPr>
        <p:txBody>
          <a:bodyPr>
            <a:normAutofit/>
          </a:bodyPr>
          <a:lstStyle/>
          <a:p>
            <a:pPr algn="just"/>
            <a:r>
              <a:rPr lang="en-US" sz="2400" b="1" i="0" dirty="0">
                <a:solidFill>
                  <a:schemeClr val="tx1"/>
                </a:solidFill>
                <a:effectLst/>
                <a:latin typeface="Arial Black" panose="020B0A04020102020204" pitchFamily="34" charset="0"/>
              </a:rPr>
              <a:t>A Denial-of-Service (DoS) attack is an attack meant to shut down a machine or network, making it inaccessible to its intended users. DoS attacks accomplish this by flooding the target with traffic, or sending it information that triggers a crash.</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54358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7B48-A65A-4506-A947-7EB3F5EDA034}"/>
              </a:ext>
            </a:extLst>
          </p:cNvPr>
          <p:cNvSpPr>
            <a:spLocks noGrp="1"/>
          </p:cNvSpPr>
          <p:nvPr>
            <p:ph type="title"/>
          </p:nvPr>
        </p:nvSpPr>
        <p:spPr>
          <a:xfrm>
            <a:off x="2589212" y="145774"/>
            <a:ext cx="8915399" cy="1555864"/>
          </a:xfrm>
        </p:spPr>
        <p:txBody>
          <a:bodyPr/>
          <a:lstStyle/>
          <a:p>
            <a:pPr algn="ctr"/>
            <a:r>
              <a:rPr lang="en-US" b="1" i="0" dirty="0">
                <a:solidFill>
                  <a:schemeClr val="accent1">
                    <a:lumMod val="75000"/>
                  </a:schemeClr>
                </a:solidFill>
                <a:effectLst/>
                <a:latin typeface="Arial Black" panose="020B0A04020102020204" pitchFamily="34" charset="0"/>
              </a:rPr>
              <a:t>Man in the Middle</a:t>
            </a:r>
            <a:endParaRPr lang="en-US" b="1" dirty="0">
              <a:solidFill>
                <a:schemeClr val="accent1">
                  <a:lumMod val="75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FAB86F6F-9673-461A-BE05-E7B5D70C2A7F}"/>
              </a:ext>
            </a:extLst>
          </p:cNvPr>
          <p:cNvSpPr>
            <a:spLocks noGrp="1"/>
          </p:cNvSpPr>
          <p:nvPr>
            <p:ph type="body" idx="1"/>
          </p:nvPr>
        </p:nvSpPr>
        <p:spPr>
          <a:xfrm>
            <a:off x="2589212" y="2729947"/>
            <a:ext cx="8915399" cy="3445565"/>
          </a:xfrm>
        </p:spPr>
        <p:txBody>
          <a:bodyPr>
            <a:noAutofit/>
          </a:bodyPr>
          <a:lstStyle/>
          <a:p>
            <a:pPr algn="just"/>
            <a:r>
              <a:rPr lang="en-US" sz="2400" b="1" i="0" dirty="0">
                <a:solidFill>
                  <a:schemeClr val="tx1"/>
                </a:solidFill>
                <a:effectLst/>
                <a:latin typeface="Arial Black" panose="020B0A04020102020204" pitchFamily="34" charset="0"/>
              </a:rPr>
              <a:t>A man-in-the-middle (MITM) attack occurs when hackers insert themselves into a two-party transaction. After interrupting the traffic, they can filter and steal data, according to Cisco. MITM attacks often occur when a visitor uses an unsecured public Wi-Fi network. Attackers insert themselves between the visitor and the network, and then use malware to install software and use data maliciously.</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6565304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538</TotalTime>
  <Words>993</Words>
  <Application>Microsoft Office PowerPoint</Application>
  <PresentationFormat>Widescreen</PresentationFormat>
  <Paragraphs>65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vt:lpstr>
      <vt:lpstr>Arial Black</vt:lpstr>
      <vt:lpstr>Century Gothic</vt:lpstr>
      <vt:lpstr>Helvetica</vt:lpstr>
      <vt:lpstr>Oswald</vt:lpstr>
      <vt:lpstr>Roboto</vt:lpstr>
      <vt:lpstr>Wingdings</vt:lpstr>
      <vt:lpstr>Wingdings 3</vt:lpstr>
      <vt:lpstr>Wisp</vt:lpstr>
      <vt:lpstr>CYBER SECURITY</vt:lpstr>
      <vt:lpstr>What is Cyber Security</vt:lpstr>
      <vt:lpstr>Cyber Threat</vt:lpstr>
      <vt:lpstr>Where Do Cyber Threats Come From? </vt:lpstr>
      <vt:lpstr>Methods of Threats</vt:lpstr>
      <vt:lpstr>Malware </vt:lpstr>
      <vt:lpstr>Emotet </vt:lpstr>
      <vt:lpstr>Denial of Service </vt:lpstr>
      <vt:lpstr>Man in the Middle</vt:lpstr>
      <vt:lpstr>PowerPoint Presentation</vt:lpstr>
      <vt:lpstr>Phishing </vt:lpstr>
      <vt:lpstr>SQL Injection </vt:lpstr>
      <vt:lpstr>Password Attacks </vt:lpstr>
      <vt:lpstr>Cyber Security Tools </vt:lpstr>
      <vt:lpstr>Firewalls </vt:lpstr>
      <vt:lpstr>Antivirus Software </vt:lpstr>
      <vt:lpstr>PKI Services </vt:lpstr>
      <vt:lpstr>Managed Detection and Response Service (MDR) </vt:lpstr>
      <vt:lpstr>Penetration Testing </vt:lpstr>
      <vt:lpstr>Staff Training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Subham</dc:creator>
  <cp:lastModifiedBy>Subham</cp:lastModifiedBy>
  <cp:revision>37</cp:revision>
  <dcterms:created xsi:type="dcterms:W3CDTF">2022-03-29T14:26:15Z</dcterms:created>
  <dcterms:modified xsi:type="dcterms:W3CDTF">2022-03-30T14:34:04Z</dcterms:modified>
</cp:coreProperties>
</file>