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2" r:id="rId1"/>
  </p:sldMasterIdLst>
  <p:sldIdLst>
    <p:sldId id="256" r:id="rId2"/>
    <p:sldId id="257" r:id="rId3"/>
    <p:sldId id="258" r:id="rId4"/>
    <p:sldId id="259" r:id="rId5"/>
    <p:sldId id="262" r:id="rId6"/>
    <p:sldId id="261" r:id="rId7"/>
    <p:sldId id="263" r:id="rId8"/>
    <p:sldId id="264" r:id="rId9"/>
    <p:sldId id="266" r:id="rId10"/>
    <p:sldId id="265" r:id="rId11"/>
    <p:sldId id="272" r:id="rId12"/>
    <p:sldId id="270" r:id="rId13"/>
    <p:sldId id="267" r:id="rId14"/>
    <p:sldId id="268" r:id="rId15"/>
    <p:sldId id="269"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11/28/2021</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2367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71612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2906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11/28/2021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4054428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5680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11/28/2021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448533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7446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06319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5987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00427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61BEF0D-F0BB-DE4B-95CE-6DB70DBA9567}" type="datetimeFigureOut">
              <a:rPr lang="en-US" smtClean="0"/>
              <a:pPr/>
              <a:t>11/28/2021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11066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11/28/2021</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217C01CDF565}" type="slidenum">
              <a:rPr lang="en-US" smtClean="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615049"/>
      </p:ext>
    </p:extLst>
  </p:cSld>
  <p:clrMap bg1="dk1" tx1="lt1" bg2="dk2" tx2="lt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tint val="94000"/>
                <a:satMod val="80000"/>
                <a:lumMod val="106000"/>
              </a:schemeClr>
            </a:gs>
            <a:gs pos="100000">
              <a:schemeClr val="bg1">
                <a:shade val="80000"/>
              </a:schemeClr>
            </a:gs>
          </a:gsLst>
          <a:path path="rect">
            <a:fillToRect l="100000" t="100000"/>
          </a:path>
          <a:tileRect r="-100000" b="-100000"/>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1AD877A-6802-4FB2-A6CC-0F9C77A38A66}"/>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83344E9-1816-4D39-B7B3-B9C4FECD75E2}"/>
              </a:ext>
            </a:extLst>
          </p:cNvPr>
          <p:cNvSpPr>
            <a:spLocks noGrp="1"/>
          </p:cNvSpPr>
          <p:nvPr>
            <p:ph type="ctrTitle"/>
          </p:nvPr>
        </p:nvSpPr>
        <p:spPr>
          <a:xfrm>
            <a:off x="1777463" y="304800"/>
            <a:ext cx="8637073" cy="1292085"/>
          </a:xfrm>
        </p:spPr>
        <p:txBody>
          <a:bodyPr>
            <a:normAutofit/>
          </a:bodyPr>
          <a:lstStyle/>
          <a:p>
            <a:r>
              <a:rPr lang="en-US" sz="4400" b="1" dirty="0">
                <a:latin typeface="Arial Black" panose="020B0A04020102020204" pitchFamily="34" charset="0"/>
              </a:rPr>
              <a:t>What is cyber warfare</a:t>
            </a:r>
          </a:p>
        </p:txBody>
      </p:sp>
      <p:sp>
        <p:nvSpPr>
          <p:cNvPr id="3" name="Subtitle 2">
            <a:extLst>
              <a:ext uri="{FF2B5EF4-FFF2-40B4-BE49-F238E27FC236}">
                <a16:creationId xmlns:a16="http://schemas.microsoft.com/office/drawing/2014/main" id="{B4C70E0B-CC69-4B74-BCDB-E209CB73E2A0}"/>
              </a:ext>
            </a:extLst>
          </p:cNvPr>
          <p:cNvSpPr>
            <a:spLocks noGrp="1"/>
          </p:cNvSpPr>
          <p:nvPr>
            <p:ph type="subTitle" idx="1"/>
          </p:nvPr>
        </p:nvSpPr>
        <p:spPr>
          <a:xfrm>
            <a:off x="1774424" y="2994990"/>
            <a:ext cx="8637072" cy="2464905"/>
          </a:xfrm>
        </p:spPr>
        <p:txBody>
          <a:bodyPr>
            <a:noAutofit/>
          </a:bodyPr>
          <a:lstStyle/>
          <a:p>
            <a:pPr algn="just"/>
            <a:r>
              <a:rPr lang="en-US" sz="2400" b="1" dirty="0">
                <a:latin typeface="Arial" panose="020B0604020202020204" pitchFamily="34" charset="0"/>
                <a:cs typeface="Arial" panose="020B0604020202020204" pitchFamily="34" charset="0"/>
              </a:rPr>
              <a:t>Cyber warfare is the use of computer technology to disrupt the activities of a state or organization, especially the deliberate attacking of information systems for strategic or military purposes.</a:t>
            </a:r>
          </a:p>
        </p:txBody>
      </p:sp>
    </p:spTree>
    <p:extLst>
      <p:ext uri="{BB962C8B-B14F-4D97-AF65-F5344CB8AC3E}">
        <p14:creationId xmlns:p14="http://schemas.microsoft.com/office/powerpoint/2010/main" val="3026995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C3E92-3CFD-439E-8D18-585CA7488C31}"/>
              </a:ext>
            </a:extLst>
          </p:cNvPr>
          <p:cNvSpPr>
            <a:spLocks noGrp="1"/>
          </p:cNvSpPr>
          <p:nvPr>
            <p:ph type="title"/>
          </p:nvPr>
        </p:nvSpPr>
        <p:spPr/>
        <p:txBody>
          <a:bodyPr>
            <a:normAutofit/>
          </a:bodyPr>
          <a:lstStyle/>
          <a:p>
            <a:r>
              <a:rPr lang="en-US" sz="4400" b="1" dirty="0">
                <a:latin typeface="Arial Black" panose="020B0A04020102020204" pitchFamily="34" charset="0"/>
              </a:rPr>
              <a:t>Cyber Attacks in </a:t>
            </a:r>
            <a:r>
              <a:rPr lang="en-US" sz="4400" b="1" dirty="0" err="1">
                <a:latin typeface="Arial Black" panose="020B0A04020102020204" pitchFamily="34" charset="0"/>
              </a:rPr>
              <a:t>india</a:t>
            </a:r>
            <a:endParaRPr lang="en-US" sz="4400" b="1" dirty="0">
              <a:latin typeface="Arial Black" panose="020B0A04020102020204" pitchFamily="34" charset="0"/>
            </a:endParaRPr>
          </a:p>
        </p:txBody>
      </p:sp>
      <p:sp>
        <p:nvSpPr>
          <p:cNvPr id="3" name="Content Placeholder 2">
            <a:extLst>
              <a:ext uri="{FF2B5EF4-FFF2-40B4-BE49-F238E27FC236}">
                <a16:creationId xmlns:a16="http://schemas.microsoft.com/office/drawing/2014/main" id="{D20CB24A-A03A-4811-864D-8B67115BF96C}"/>
              </a:ext>
            </a:extLst>
          </p:cNvPr>
          <p:cNvSpPr>
            <a:spLocks noGrp="1"/>
          </p:cNvSpPr>
          <p:nvPr>
            <p:ph idx="1"/>
          </p:nvPr>
        </p:nvSpPr>
        <p:spPr/>
        <p:txBody>
          <a:bodyPr>
            <a:normAutofit/>
          </a:bodyPr>
          <a:lstStyle/>
          <a:p>
            <a:pPr marL="457200" indent="-457200" algn="just">
              <a:buFont typeface="+mj-lt"/>
              <a:buAutoNum type="arabicPeriod"/>
            </a:pPr>
            <a:r>
              <a:rPr lang="en-US" sz="2000" b="1" i="0" dirty="0">
                <a:effectLst/>
                <a:latin typeface="Arial" panose="020B0604020202020204" pitchFamily="34" charset="0"/>
                <a:cs typeface="Arial" panose="020B0604020202020204" pitchFamily="34" charset="0"/>
              </a:rPr>
              <a:t>Malware associated with the Lazarus Group was used to collect technical information from KNPP in 2019.</a:t>
            </a:r>
          </a:p>
          <a:p>
            <a:pPr marL="457200" indent="-457200" algn="just">
              <a:buFont typeface="+mj-lt"/>
              <a:buAutoNum type="arabicPeriod"/>
            </a:pPr>
            <a:endParaRPr lang="en-US" b="1" dirty="0">
              <a:latin typeface="Arial" panose="020B0604020202020204" pitchFamily="34" charset="0"/>
              <a:cs typeface="Arial" panose="020B0604020202020204" pitchFamily="34" charset="0"/>
            </a:endParaRPr>
          </a:p>
          <a:p>
            <a:pPr marL="457200" indent="-457200" algn="just">
              <a:buFont typeface="+mj-lt"/>
              <a:buAutoNum type="arabicPeriod"/>
            </a:pPr>
            <a:r>
              <a:rPr lang="en-US" sz="2000" b="1" i="0" dirty="0">
                <a:effectLst/>
                <a:latin typeface="Arial" panose="020B0604020202020204" pitchFamily="34" charset="0"/>
                <a:cs typeface="Arial" panose="020B0604020202020204" pitchFamily="34" charset="0"/>
              </a:rPr>
              <a:t>The Nuclear Power Corporation of India Ltd. (NPCIL) confirmed on Oct. 30 that a cyberattack against the Kudankulam Nuclear Power Plant in Tamil Nadu had occurred in early September.</a:t>
            </a:r>
          </a:p>
          <a:p>
            <a:pPr marL="457200" indent="-457200" algn="just">
              <a:buFont typeface="+mj-lt"/>
              <a:buAutoNum type="arabicPeriod"/>
            </a:pPr>
            <a:endParaRPr lang="en-US" sz="2000" b="1" i="0" dirty="0">
              <a:effectLst/>
              <a:latin typeface="Arial" panose="020B0604020202020204" pitchFamily="34" charset="0"/>
              <a:cs typeface="Arial" panose="020B0604020202020204" pitchFamily="34" charset="0"/>
            </a:endParaRPr>
          </a:p>
          <a:p>
            <a:pPr marL="457200" indent="-457200" algn="just">
              <a:buFont typeface="+mj-lt"/>
              <a:buAutoNum type="arabicPeriod"/>
            </a:pPr>
            <a:endParaRPr lang="fr-FR"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59325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C3E92-3CFD-439E-8D18-585CA7488C31}"/>
              </a:ext>
            </a:extLst>
          </p:cNvPr>
          <p:cNvSpPr>
            <a:spLocks noGrp="1"/>
          </p:cNvSpPr>
          <p:nvPr>
            <p:ph type="title"/>
          </p:nvPr>
        </p:nvSpPr>
        <p:spPr/>
        <p:txBody>
          <a:bodyPr>
            <a:normAutofit/>
          </a:bodyPr>
          <a:lstStyle/>
          <a:p>
            <a:r>
              <a:rPr lang="en-US" sz="4400" b="1" dirty="0">
                <a:latin typeface="Arial Black" panose="020B0A04020102020204" pitchFamily="34" charset="0"/>
              </a:rPr>
              <a:t>reason</a:t>
            </a:r>
          </a:p>
        </p:txBody>
      </p:sp>
      <p:sp>
        <p:nvSpPr>
          <p:cNvPr id="3" name="Content Placeholder 2">
            <a:extLst>
              <a:ext uri="{FF2B5EF4-FFF2-40B4-BE49-F238E27FC236}">
                <a16:creationId xmlns:a16="http://schemas.microsoft.com/office/drawing/2014/main" id="{D20CB24A-A03A-4811-864D-8B67115BF96C}"/>
              </a:ext>
            </a:extLst>
          </p:cNvPr>
          <p:cNvSpPr>
            <a:spLocks noGrp="1"/>
          </p:cNvSpPr>
          <p:nvPr>
            <p:ph idx="1"/>
          </p:nvPr>
        </p:nvSpPr>
        <p:spPr/>
        <p:txBody>
          <a:bodyPr>
            <a:normAutofit/>
          </a:bodyPr>
          <a:lstStyle/>
          <a:p>
            <a:pPr marL="0" indent="0" algn="just">
              <a:buNone/>
            </a:pPr>
            <a:r>
              <a:rPr lang="en-US" b="1" dirty="0">
                <a:latin typeface="Arial" panose="020B0604020202020204" pitchFamily="34" charset="0"/>
                <a:cs typeface="Arial" panose="020B0604020202020204" pitchFamily="34" charset="0"/>
              </a:rPr>
              <a:t>The investigation revealed that the infected personal computer belonged to a user who was connected in the internet connected network for administrative purpose.</a:t>
            </a:r>
            <a:endParaRPr lang="en-US" sz="2000" b="1" i="0" dirty="0">
              <a:effectLst/>
              <a:latin typeface="Arial" panose="020B0604020202020204" pitchFamily="34" charset="0"/>
              <a:cs typeface="Arial" panose="020B0604020202020204" pitchFamily="34" charset="0"/>
            </a:endParaRPr>
          </a:p>
          <a:p>
            <a:pPr marL="0" indent="0" algn="just">
              <a:buNone/>
            </a:pPr>
            <a:r>
              <a:rPr lang="en-US" sz="2000" b="1" dirty="0">
                <a:latin typeface="Arial" panose="020B0604020202020204" pitchFamily="34" charset="0"/>
                <a:cs typeface="Arial" panose="020B0604020202020204" pitchFamily="34" charset="0"/>
              </a:rPr>
              <a:t>The North Korean hackers sent a malware link to two employees </a:t>
            </a:r>
            <a:r>
              <a:rPr lang="en-US" sz="2000" b="1" dirty="0" err="1">
                <a:latin typeface="Arial" panose="020B0604020202020204" pitchFamily="34" charset="0"/>
                <a:cs typeface="Arial" panose="020B0604020202020204" pitchFamily="34" charset="0"/>
              </a:rPr>
              <a:t>Kakodkar</a:t>
            </a:r>
            <a:r>
              <a:rPr lang="en-US" sz="2000" b="1" dirty="0">
                <a:latin typeface="Arial" panose="020B0604020202020204" pitchFamily="34" charset="0"/>
                <a:cs typeface="Arial" panose="020B0604020202020204" pitchFamily="34" charset="0"/>
              </a:rPr>
              <a:t> and Bharadwaj’s on official and personal email accounts. Once </a:t>
            </a:r>
            <a:r>
              <a:rPr lang="en-US" sz="2000" b="1" dirty="0" err="1">
                <a:latin typeface="Arial" panose="020B0604020202020204" pitchFamily="34" charset="0"/>
                <a:cs typeface="Arial" panose="020B0604020202020204" pitchFamily="34" charset="0"/>
              </a:rPr>
              <a:t>Kakodkar</a:t>
            </a:r>
            <a:r>
              <a:rPr lang="en-US" sz="2000" b="1" dirty="0">
                <a:latin typeface="Arial" panose="020B0604020202020204" pitchFamily="34" charset="0"/>
                <a:cs typeface="Arial" panose="020B0604020202020204" pitchFamily="34" charset="0"/>
              </a:rPr>
              <a:t> and Bharadwaj clicked on the link while still using the </a:t>
            </a:r>
            <a:r>
              <a:rPr lang="en-US" sz="2000" b="1" dirty="0" err="1">
                <a:latin typeface="Arial" panose="020B0604020202020204" pitchFamily="34" charset="0"/>
                <a:cs typeface="Arial" panose="020B0604020202020204" pitchFamily="34" charset="0"/>
              </a:rPr>
              <a:t>Kudankulam</a:t>
            </a:r>
            <a:r>
              <a:rPr lang="en-US" sz="2000" b="1" dirty="0">
                <a:latin typeface="Arial" panose="020B0604020202020204" pitchFamily="34" charset="0"/>
                <a:cs typeface="Arial" panose="020B0604020202020204" pitchFamily="34" charset="0"/>
              </a:rPr>
              <a:t> plant’s domain, the malware spread quickly through the IT networks.</a:t>
            </a:r>
            <a:endParaRPr lang="fr-FR"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64296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EFA308E-5270-4073-BF46-7BD55F683905}"/>
              </a:ext>
            </a:extLst>
          </p:cNvPr>
          <p:cNvSpPr>
            <a:spLocks noGrp="1"/>
          </p:cNvSpPr>
          <p:nvPr>
            <p:ph type="title"/>
          </p:nvPr>
        </p:nvSpPr>
        <p:spPr/>
        <p:txBody>
          <a:bodyPr/>
          <a:lstStyle/>
          <a:p>
            <a:r>
              <a:rPr lang="en-US" dirty="0"/>
              <a:t>Location of kudankulam nuclear powerplant</a:t>
            </a:r>
          </a:p>
        </p:txBody>
      </p:sp>
      <p:pic>
        <p:nvPicPr>
          <p:cNvPr id="5" name="Content Placeholder 4">
            <a:extLst>
              <a:ext uri="{FF2B5EF4-FFF2-40B4-BE49-F238E27FC236}">
                <a16:creationId xmlns:a16="http://schemas.microsoft.com/office/drawing/2014/main" id="{610223F9-51C6-49D8-80FD-FEFDA917C54D}"/>
              </a:ext>
            </a:extLst>
          </p:cNvPr>
          <p:cNvPicPr>
            <a:picLocks noGrp="1" noChangeAspect="1"/>
          </p:cNvPicPr>
          <p:nvPr>
            <p:ph idx="4294967295"/>
          </p:nvPr>
        </p:nvPicPr>
        <p:blipFill rotWithShape="1">
          <a:blip r:embed="rId2"/>
          <a:srcRect l="22194" t="28908" r="18366" b="10227"/>
          <a:stretch/>
        </p:blipFill>
        <p:spPr>
          <a:xfrm>
            <a:off x="3008312" y="2385391"/>
            <a:ext cx="6175375" cy="3233116"/>
          </a:xfrm>
        </p:spPr>
      </p:pic>
    </p:spTree>
    <p:extLst>
      <p:ext uri="{BB962C8B-B14F-4D97-AF65-F5344CB8AC3E}">
        <p14:creationId xmlns:p14="http://schemas.microsoft.com/office/powerpoint/2010/main" val="2081742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C3E92-3CFD-439E-8D18-585CA7488C31}"/>
              </a:ext>
            </a:extLst>
          </p:cNvPr>
          <p:cNvSpPr>
            <a:spLocks noGrp="1"/>
          </p:cNvSpPr>
          <p:nvPr>
            <p:ph type="title"/>
          </p:nvPr>
        </p:nvSpPr>
        <p:spPr>
          <a:xfrm>
            <a:off x="1451579" y="132523"/>
            <a:ext cx="9291215" cy="1259132"/>
          </a:xfrm>
        </p:spPr>
        <p:txBody>
          <a:bodyPr>
            <a:normAutofit fontScale="90000"/>
          </a:bodyPr>
          <a:lstStyle/>
          <a:p>
            <a:r>
              <a:rPr lang="en-US" sz="4400" b="1" dirty="0">
                <a:latin typeface="Arial Black" panose="020B0A04020102020204" pitchFamily="34" charset="0"/>
              </a:rPr>
              <a:t>Examples</a:t>
            </a:r>
            <a:br>
              <a:rPr lang="en-US" sz="4400" b="1" dirty="0">
                <a:latin typeface="Arial Black" panose="020B0A04020102020204" pitchFamily="34" charset="0"/>
              </a:rPr>
            </a:br>
            <a:endParaRPr lang="en-US" sz="4400" b="1" dirty="0">
              <a:latin typeface="Arial Black" panose="020B0A04020102020204" pitchFamily="34" charset="0"/>
            </a:endParaRPr>
          </a:p>
        </p:txBody>
      </p:sp>
      <p:sp>
        <p:nvSpPr>
          <p:cNvPr id="3" name="Content Placeholder 2">
            <a:extLst>
              <a:ext uri="{FF2B5EF4-FFF2-40B4-BE49-F238E27FC236}">
                <a16:creationId xmlns:a16="http://schemas.microsoft.com/office/drawing/2014/main" id="{D20CB24A-A03A-4811-864D-8B67115BF96C}"/>
              </a:ext>
            </a:extLst>
          </p:cNvPr>
          <p:cNvSpPr>
            <a:spLocks noGrp="1"/>
          </p:cNvSpPr>
          <p:nvPr>
            <p:ph idx="1"/>
          </p:nvPr>
        </p:nvSpPr>
        <p:spPr>
          <a:xfrm>
            <a:off x="1451579" y="1391655"/>
            <a:ext cx="9291215" cy="4074690"/>
          </a:xfrm>
        </p:spPr>
        <p:txBody>
          <a:bodyPr>
            <a:normAutofit/>
          </a:bodyPr>
          <a:lstStyle/>
          <a:p>
            <a:pPr marL="0" indent="0" algn="ctr">
              <a:buNone/>
            </a:pPr>
            <a:endParaRPr lang="en-US" sz="2400" b="1" i="0" dirty="0">
              <a:solidFill>
                <a:schemeClr val="accent1">
                  <a:lumMod val="75000"/>
                </a:schemeClr>
              </a:solidFill>
              <a:effectLst/>
              <a:latin typeface="Arial" panose="020B0604020202020204" pitchFamily="34" charset="0"/>
              <a:cs typeface="Arial" panose="020B0604020202020204" pitchFamily="34" charset="0"/>
            </a:endParaRPr>
          </a:p>
          <a:p>
            <a:pPr marL="0" indent="0" algn="ctr">
              <a:buNone/>
            </a:pPr>
            <a:r>
              <a:rPr lang="en-US" sz="3200" b="1" i="0" dirty="0">
                <a:solidFill>
                  <a:schemeClr val="accent1">
                    <a:lumMod val="75000"/>
                  </a:schemeClr>
                </a:solidFill>
                <a:effectLst/>
                <a:latin typeface="Arial" panose="020B0604020202020204" pitchFamily="34" charset="0"/>
                <a:cs typeface="Arial" panose="020B0604020202020204" pitchFamily="34" charset="0"/>
              </a:rPr>
              <a:t>Stuxnet Virus</a:t>
            </a:r>
          </a:p>
          <a:p>
            <a:pPr marL="0" indent="0" algn="just">
              <a:buNone/>
            </a:pPr>
            <a:r>
              <a:rPr lang="en-US" sz="2000" b="1" i="0" dirty="0">
                <a:effectLst/>
                <a:latin typeface="Arial" panose="020B0604020202020204" pitchFamily="34" charset="0"/>
                <a:cs typeface="Arial" panose="020B0604020202020204" pitchFamily="34" charset="0"/>
              </a:rPr>
              <a:t>Stuxnet was a worm that attacked the Iranian nuclear program. It is among the most sophisticated cyber attacks in history. The </a:t>
            </a:r>
            <a:r>
              <a:rPr lang="en-US" b="1" dirty="0">
                <a:latin typeface="Arial" panose="020B0604020202020204" pitchFamily="34" charset="0"/>
                <a:cs typeface="Arial" panose="020B0604020202020204" pitchFamily="34" charset="0"/>
              </a:rPr>
              <a:t>malware </a:t>
            </a:r>
            <a:r>
              <a:rPr lang="en-US" sz="2000" b="1" i="0" dirty="0">
                <a:effectLst/>
                <a:latin typeface="Arial" panose="020B0604020202020204" pitchFamily="34" charset="0"/>
                <a:cs typeface="Arial" panose="020B0604020202020204" pitchFamily="34" charset="0"/>
              </a:rPr>
              <a:t>spread via </a:t>
            </a:r>
            <a:r>
              <a:rPr lang="en-US" b="1" dirty="0">
                <a:latin typeface="Arial" panose="020B0604020202020204" pitchFamily="34" charset="0"/>
                <a:cs typeface="Arial" panose="020B0604020202020204" pitchFamily="34" charset="0"/>
              </a:rPr>
              <a:t>infected</a:t>
            </a:r>
            <a:r>
              <a:rPr lang="en-US" sz="2000" b="1" i="0" dirty="0">
                <a:effectLst/>
                <a:latin typeface="Arial" panose="020B0604020202020204" pitchFamily="34" charset="0"/>
                <a:cs typeface="Arial" panose="020B0604020202020204" pitchFamily="34" charset="0"/>
              </a:rPr>
              <a:t> Universal Serial Bus devices and targeted data acquisition and supervisory control systems. According to most reports, the attack seriously damaged Iran’s ability to manufacture nuclear weapons.</a:t>
            </a:r>
            <a:endParaRPr lang="fr-FR"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15758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C3E92-3CFD-439E-8D18-585CA7488C31}"/>
              </a:ext>
            </a:extLst>
          </p:cNvPr>
          <p:cNvSpPr>
            <a:spLocks noGrp="1"/>
          </p:cNvSpPr>
          <p:nvPr>
            <p:ph type="title"/>
          </p:nvPr>
        </p:nvSpPr>
        <p:spPr>
          <a:xfrm>
            <a:off x="1451579" y="145773"/>
            <a:ext cx="9291215" cy="1245881"/>
          </a:xfrm>
        </p:spPr>
        <p:txBody>
          <a:bodyPr>
            <a:normAutofit fontScale="90000"/>
          </a:bodyPr>
          <a:lstStyle/>
          <a:p>
            <a:br>
              <a:rPr lang="en-US" sz="4400" b="1" i="0" dirty="0">
                <a:solidFill>
                  <a:schemeClr val="accent1">
                    <a:lumMod val="75000"/>
                  </a:schemeClr>
                </a:solidFill>
                <a:effectLst/>
                <a:latin typeface="Arial Black" panose="020B0A04020102020204" pitchFamily="34" charset="0"/>
              </a:rPr>
            </a:br>
            <a:r>
              <a:rPr lang="en-US" sz="4400" b="1" i="0" dirty="0">
                <a:solidFill>
                  <a:schemeClr val="accent1">
                    <a:lumMod val="75000"/>
                  </a:schemeClr>
                </a:solidFill>
                <a:effectLst/>
                <a:latin typeface="Arial Black" panose="020B0A04020102020204" pitchFamily="34" charset="0"/>
              </a:rPr>
              <a:t>Sony Pictures Hack</a:t>
            </a:r>
            <a:br>
              <a:rPr lang="en-US" sz="2800" b="0" i="0" dirty="0">
                <a:solidFill>
                  <a:srgbClr val="000000"/>
                </a:solidFill>
                <a:effectLst/>
                <a:latin typeface="Inter"/>
              </a:rPr>
            </a:br>
            <a:br>
              <a:rPr lang="en-US" sz="4400" b="1" dirty="0">
                <a:latin typeface="Arial Black" panose="020B0A04020102020204" pitchFamily="34" charset="0"/>
              </a:rPr>
            </a:br>
            <a:endParaRPr lang="en-US" sz="4400" b="1" dirty="0">
              <a:latin typeface="Arial Black" panose="020B0A04020102020204" pitchFamily="34" charset="0"/>
            </a:endParaRPr>
          </a:p>
        </p:txBody>
      </p:sp>
      <p:sp>
        <p:nvSpPr>
          <p:cNvPr id="3" name="Content Placeholder 2">
            <a:extLst>
              <a:ext uri="{FF2B5EF4-FFF2-40B4-BE49-F238E27FC236}">
                <a16:creationId xmlns:a16="http://schemas.microsoft.com/office/drawing/2014/main" id="{D20CB24A-A03A-4811-864D-8B67115BF96C}"/>
              </a:ext>
            </a:extLst>
          </p:cNvPr>
          <p:cNvSpPr>
            <a:spLocks noGrp="1"/>
          </p:cNvSpPr>
          <p:nvPr>
            <p:ph idx="1"/>
          </p:nvPr>
        </p:nvSpPr>
        <p:spPr>
          <a:xfrm>
            <a:off x="1451579" y="1802295"/>
            <a:ext cx="9291215" cy="3690554"/>
          </a:xfrm>
        </p:spPr>
        <p:txBody>
          <a:bodyPr>
            <a:normAutofit/>
          </a:bodyPr>
          <a:lstStyle/>
          <a:p>
            <a:pPr marL="0" indent="0" algn="just">
              <a:buNone/>
            </a:pPr>
            <a:r>
              <a:rPr lang="en-US" sz="2400" b="1" i="0" dirty="0">
                <a:effectLst/>
                <a:latin typeface="Arial" panose="020B0604020202020204" pitchFamily="34" charset="0"/>
                <a:cs typeface="Arial" panose="020B0604020202020204" pitchFamily="34" charset="0"/>
              </a:rPr>
              <a:t>An attack on Sony Pictures followed the release of the film “The Interview”, which presented a negative portrayal of Kim Jong Un. The attack is attributed to North Korean government hackers. The FBI found similarities to previous malware attacks by North Koreans, including code, encryption algorithms, and data deletion mechanisms.</a:t>
            </a:r>
          </a:p>
        </p:txBody>
      </p:sp>
    </p:spTree>
    <p:extLst>
      <p:ext uri="{BB962C8B-B14F-4D97-AF65-F5344CB8AC3E}">
        <p14:creationId xmlns:p14="http://schemas.microsoft.com/office/powerpoint/2010/main" val="1196512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C3E92-3CFD-439E-8D18-585CA7488C31}"/>
              </a:ext>
            </a:extLst>
          </p:cNvPr>
          <p:cNvSpPr>
            <a:spLocks noGrp="1"/>
          </p:cNvSpPr>
          <p:nvPr>
            <p:ph type="title"/>
          </p:nvPr>
        </p:nvSpPr>
        <p:spPr>
          <a:xfrm>
            <a:off x="1451579" y="145773"/>
            <a:ext cx="9291215" cy="1245881"/>
          </a:xfrm>
        </p:spPr>
        <p:txBody>
          <a:bodyPr>
            <a:normAutofit fontScale="90000"/>
          </a:bodyPr>
          <a:lstStyle/>
          <a:p>
            <a:br>
              <a:rPr lang="en-US" sz="2800" b="0" i="0" dirty="0">
                <a:solidFill>
                  <a:srgbClr val="000000"/>
                </a:solidFill>
                <a:effectLst/>
                <a:latin typeface="Inter"/>
              </a:rPr>
            </a:br>
            <a:br>
              <a:rPr lang="en-US" sz="2800" b="0" i="0" dirty="0">
                <a:solidFill>
                  <a:srgbClr val="000000"/>
                </a:solidFill>
                <a:effectLst/>
                <a:latin typeface="Inter"/>
              </a:rPr>
            </a:br>
            <a:br>
              <a:rPr lang="en-US" sz="2800" b="0" i="0" dirty="0">
                <a:solidFill>
                  <a:srgbClr val="000000"/>
                </a:solidFill>
                <a:effectLst/>
                <a:latin typeface="Inter"/>
              </a:rPr>
            </a:br>
            <a:r>
              <a:rPr lang="en-US" sz="4400" b="1" i="0" dirty="0">
                <a:solidFill>
                  <a:schemeClr val="accent1">
                    <a:lumMod val="75000"/>
                  </a:schemeClr>
                </a:solidFill>
                <a:effectLst/>
                <a:latin typeface="Arial Black" panose="020B0A04020102020204" pitchFamily="34" charset="0"/>
              </a:rPr>
              <a:t>Fancy Bear</a:t>
            </a:r>
            <a:br>
              <a:rPr lang="en-US" sz="1600" b="0" i="0" dirty="0">
                <a:solidFill>
                  <a:srgbClr val="000000"/>
                </a:solidFill>
                <a:effectLst/>
                <a:latin typeface="Inter"/>
              </a:rPr>
            </a:br>
            <a:br>
              <a:rPr lang="en-US" sz="2800" b="0" i="0" dirty="0">
                <a:solidFill>
                  <a:srgbClr val="000000"/>
                </a:solidFill>
                <a:effectLst/>
                <a:latin typeface="Inter"/>
              </a:rPr>
            </a:br>
            <a:br>
              <a:rPr lang="en-US" sz="4400" b="1" dirty="0">
                <a:latin typeface="Arial Black" panose="020B0A04020102020204" pitchFamily="34" charset="0"/>
              </a:rPr>
            </a:br>
            <a:endParaRPr lang="en-US" sz="4400" b="1" dirty="0">
              <a:latin typeface="Arial Black" panose="020B0A04020102020204" pitchFamily="34" charset="0"/>
            </a:endParaRPr>
          </a:p>
        </p:txBody>
      </p:sp>
      <p:sp>
        <p:nvSpPr>
          <p:cNvPr id="3" name="Content Placeholder 2">
            <a:extLst>
              <a:ext uri="{FF2B5EF4-FFF2-40B4-BE49-F238E27FC236}">
                <a16:creationId xmlns:a16="http://schemas.microsoft.com/office/drawing/2014/main" id="{D20CB24A-A03A-4811-864D-8B67115BF96C}"/>
              </a:ext>
            </a:extLst>
          </p:cNvPr>
          <p:cNvSpPr>
            <a:spLocks noGrp="1"/>
          </p:cNvSpPr>
          <p:nvPr>
            <p:ph idx="1"/>
          </p:nvPr>
        </p:nvSpPr>
        <p:spPr>
          <a:xfrm>
            <a:off x="1451579" y="1802295"/>
            <a:ext cx="9291215" cy="3690554"/>
          </a:xfrm>
        </p:spPr>
        <p:txBody>
          <a:bodyPr>
            <a:normAutofit fontScale="92500"/>
          </a:bodyPr>
          <a:lstStyle/>
          <a:p>
            <a:pPr marL="0" indent="0" algn="just">
              <a:buNone/>
            </a:pPr>
            <a:r>
              <a:rPr lang="en-US" sz="2400" b="1" i="0" dirty="0">
                <a:effectLst/>
                <a:latin typeface="Arial" panose="020B0604020202020204" pitchFamily="34" charset="0"/>
                <a:cs typeface="Arial" panose="020B0604020202020204" pitchFamily="34" charset="0"/>
              </a:rPr>
              <a:t>CrowdStrike claims that the Russian organized cybercrime group Fancy Bear targeted Ukrainian rocket forces and artillery between 2014 and 2016. The malware was spread via an infected Android application used by the D-30 Howitzer artillery unit to manage targeting data.</a:t>
            </a:r>
          </a:p>
          <a:p>
            <a:pPr marL="0" indent="0" algn="just">
              <a:buNone/>
            </a:pPr>
            <a:r>
              <a:rPr lang="en-US" sz="2400" b="1" i="0" dirty="0">
                <a:effectLst/>
                <a:latin typeface="Arial" panose="020B0604020202020204" pitchFamily="34" charset="0"/>
                <a:cs typeface="Arial" panose="020B0604020202020204" pitchFamily="34" charset="0"/>
              </a:rPr>
              <a:t>Ukrainian officers made wide use of the app, which contained the X-Agent spyware. This is considered to be a highly successful attack, resulting in the destruction of over 80% of Ukraine’s D-30 Howitzers.</a:t>
            </a:r>
          </a:p>
          <a:p>
            <a:pPr marL="0" indent="0" algn="just">
              <a:buNone/>
            </a:pPr>
            <a:endParaRPr lang="en-US" sz="2400" b="1"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947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A2B7F1-9E35-41A8-85DB-2B1F5E3DD17B}"/>
              </a:ext>
            </a:extLst>
          </p:cNvPr>
          <p:cNvSpPr>
            <a:spLocks noGrp="1"/>
          </p:cNvSpPr>
          <p:nvPr>
            <p:ph type="title"/>
          </p:nvPr>
        </p:nvSpPr>
        <p:spPr>
          <a:xfrm>
            <a:off x="1451579" y="804519"/>
            <a:ext cx="9291215" cy="3237394"/>
          </a:xfrm>
        </p:spPr>
        <p:txBody>
          <a:bodyPr>
            <a:normAutofit/>
          </a:bodyPr>
          <a:lstStyle/>
          <a:p>
            <a:r>
              <a:rPr lang="en-US" sz="6600" dirty="0"/>
              <a:t>Thank  you</a:t>
            </a:r>
          </a:p>
        </p:txBody>
      </p:sp>
    </p:spTree>
    <p:extLst>
      <p:ext uri="{BB962C8B-B14F-4D97-AF65-F5344CB8AC3E}">
        <p14:creationId xmlns:p14="http://schemas.microsoft.com/office/powerpoint/2010/main" val="4119001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A73B7-78D2-4CB0-9233-4D96E7C06168}"/>
              </a:ext>
            </a:extLst>
          </p:cNvPr>
          <p:cNvSpPr>
            <a:spLocks noGrp="1"/>
          </p:cNvSpPr>
          <p:nvPr>
            <p:ph type="title"/>
          </p:nvPr>
        </p:nvSpPr>
        <p:spPr/>
        <p:txBody>
          <a:bodyPr>
            <a:normAutofit/>
          </a:bodyPr>
          <a:lstStyle/>
          <a:p>
            <a:r>
              <a:rPr lang="en-US" sz="4400" b="1" dirty="0">
                <a:latin typeface="Arial Black" panose="020B0A04020102020204" pitchFamily="34" charset="0"/>
              </a:rPr>
              <a:t>Cyber Threats</a:t>
            </a:r>
          </a:p>
        </p:txBody>
      </p:sp>
      <p:sp>
        <p:nvSpPr>
          <p:cNvPr id="7" name="Content Placeholder 6">
            <a:extLst>
              <a:ext uri="{FF2B5EF4-FFF2-40B4-BE49-F238E27FC236}">
                <a16:creationId xmlns:a16="http://schemas.microsoft.com/office/drawing/2014/main" id="{ED128688-BFED-4704-BB0A-FA7CF98BAF4C}"/>
              </a:ext>
            </a:extLst>
          </p:cNvPr>
          <p:cNvSpPr>
            <a:spLocks noGrp="1"/>
          </p:cNvSpPr>
          <p:nvPr>
            <p:ph idx="1"/>
          </p:nvPr>
        </p:nvSpPr>
        <p:spPr>
          <a:xfrm>
            <a:off x="1451579" y="2531165"/>
            <a:ext cx="9291215" cy="2935180"/>
          </a:xfrm>
        </p:spPr>
        <p:txBody>
          <a:bodyPr>
            <a:normAutofit/>
          </a:bodyPr>
          <a:lstStyle/>
          <a:p>
            <a:pPr marL="0" indent="0" algn="just">
              <a:buNone/>
            </a:pPr>
            <a:r>
              <a:rPr lang="en-US" sz="2400" b="1" dirty="0">
                <a:latin typeface="Arial" panose="020B0604020202020204" pitchFamily="34" charset="0"/>
                <a:cs typeface="Arial" panose="020B0604020202020204" pitchFamily="34" charset="0"/>
              </a:rPr>
              <a:t>Cyber warfare can present a multitude of threats towards a nation. At the most basic level, cyber attacks can be used to support traditional warfare. For example, tampering with the operation of air defenses via cyber means in order to facilitate an air attack.</a:t>
            </a:r>
          </a:p>
        </p:txBody>
      </p:sp>
    </p:spTree>
    <p:extLst>
      <p:ext uri="{BB962C8B-B14F-4D97-AF65-F5344CB8AC3E}">
        <p14:creationId xmlns:p14="http://schemas.microsoft.com/office/powerpoint/2010/main" val="3375403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C3E92-3CFD-439E-8D18-585CA7488C31}"/>
              </a:ext>
            </a:extLst>
          </p:cNvPr>
          <p:cNvSpPr>
            <a:spLocks noGrp="1"/>
          </p:cNvSpPr>
          <p:nvPr>
            <p:ph type="title"/>
          </p:nvPr>
        </p:nvSpPr>
        <p:spPr>
          <a:xfrm>
            <a:off x="1451579" y="172279"/>
            <a:ext cx="9291215" cy="1681476"/>
          </a:xfrm>
        </p:spPr>
        <p:txBody>
          <a:bodyPr>
            <a:normAutofit/>
          </a:bodyPr>
          <a:lstStyle/>
          <a:p>
            <a:r>
              <a:rPr lang="en-US" sz="4400" b="1" dirty="0">
                <a:latin typeface="Arial Black" panose="020B0A04020102020204" pitchFamily="34" charset="0"/>
              </a:rPr>
              <a:t>Types of Cyber warfare attack</a:t>
            </a:r>
          </a:p>
        </p:txBody>
      </p:sp>
      <p:sp>
        <p:nvSpPr>
          <p:cNvPr id="3" name="Content Placeholder 2">
            <a:extLst>
              <a:ext uri="{FF2B5EF4-FFF2-40B4-BE49-F238E27FC236}">
                <a16:creationId xmlns:a16="http://schemas.microsoft.com/office/drawing/2014/main" id="{D20CB24A-A03A-4811-864D-8B67115BF96C}"/>
              </a:ext>
            </a:extLst>
          </p:cNvPr>
          <p:cNvSpPr>
            <a:spLocks noGrp="1"/>
          </p:cNvSpPr>
          <p:nvPr>
            <p:ph idx="1"/>
          </p:nvPr>
        </p:nvSpPr>
        <p:spPr/>
        <p:txBody>
          <a:bodyPr>
            <a:normAutofit/>
          </a:bodyPr>
          <a:lstStyle/>
          <a:p>
            <a:pPr algn="just">
              <a:buFont typeface="Wingdings" panose="05000000000000000000" pitchFamily="2" charset="2"/>
              <a:buChar char="Ø"/>
            </a:pPr>
            <a:r>
              <a:rPr lang="fr-FR" sz="2400" b="1" dirty="0">
                <a:latin typeface="Arial" panose="020B0604020202020204" pitchFamily="34" charset="0"/>
                <a:cs typeface="Arial" panose="020B0604020202020204" pitchFamily="34" charset="0"/>
              </a:rPr>
              <a:t> </a:t>
            </a:r>
            <a:r>
              <a:rPr lang="fr-FR" sz="2400" b="1" dirty="0" err="1">
                <a:latin typeface="Arial" panose="020B0604020202020204" pitchFamily="34" charset="0"/>
                <a:cs typeface="Arial" panose="020B0604020202020204" pitchFamily="34" charset="0"/>
              </a:rPr>
              <a:t>Espionage</a:t>
            </a:r>
            <a:endParaRPr lang="fr-FR" sz="2400" b="1" dirty="0">
              <a:latin typeface="Arial" panose="020B0604020202020204" pitchFamily="34" charset="0"/>
              <a:cs typeface="Arial" panose="020B0604020202020204" pitchFamily="34" charset="0"/>
            </a:endParaRPr>
          </a:p>
          <a:p>
            <a:pPr algn="just">
              <a:buFont typeface="Wingdings" panose="05000000000000000000" pitchFamily="2" charset="2"/>
              <a:buChar char="Ø"/>
            </a:pPr>
            <a:r>
              <a:rPr lang="fr-FR" sz="2400" b="1" dirty="0">
                <a:latin typeface="Arial" panose="020B0604020202020204" pitchFamily="34" charset="0"/>
                <a:cs typeface="Arial" panose="020B0604020202020204" pitchFamily="34" charset="0"/>
              </a:rPr>
              <a:t> Sabotage </a:t>
            </a:r>
          </a:p>
          <a:p>
            <a:pPr algn="just">
              <a:buFont typeface="Wingdings" panose="05000000000000000000" pitchFamily="2" charset="2"/>
              <a:buChar char="Ø"/>
            </a:pPr>
            <a:r>
              <a:rPr lang="fr-FR" sz="2400" b="1" dirty="0">
                <a:latin typeface="Arial" panose="020B0604020202020204" pitchFamily="34" charset="0"/>
                <a:cs typeface="Arial" panose="020B0604020202020204" pitchFamily="34" charset="0"/>
              </a:rPr>
              <a:t> Propaganda</a:t>
            </a:r>
          </a:p>
          <a:p>
            <a:pPr algn="just">
              <a:buFont typeface="Wingdings" panose="05000000000000000000" pitchFamily="2" charset="2"/>
              <a:buChar char="Ø"/>
            </a:pPr>
            <a:r>
              <a:rPr lang="fr-FR" sz="2400" b="1" dirty="0">
                <a:latin typeface="Arial" panose="020B0604020202020204" pitchFamily="34" charset="0"/>
                <a:cs typeface="Arial" panose="020B0604020202020204" pitchFamily="34" charset="0"/>
              </a:rPr>
              <a:t> </a:t>
            </a:r>
            <a:r>
              <a:rPr lang="fr-FR" sz="2400" b="1" dirty="0" err="1">
                <a:latin typeface="Arial" panose="020B0604020202020204" pitchFamily="34" charset="0"/>
                <a:cs typeface="Arial" panose="020B0604020202020204" pitchFamily="34" charset="0"/>
              </a:rPr>
              <a:t>Economic</a:t>
            </a:r>
            <a:r>
              <a:rPr lang="fr-FR" sz="2400" b="1" dirty="0">
                <a:latin typeface="Arial" panose="020B0604020202020204" pitchFamily="34" charset="0"/>
                <a:cs typeface="Arial" panose="020B0604020202020204" pitchFamily="34" charset="0"/>
              </a:rPr>
              <a:t> Disruption </a:t>
            </a:r>
          </a:p>
          <a:p>
            <a:pPr algn="just">
              <a:buFont typeface="Wingdings" panose="05000000000000000000" pitchFamily="2" charset="2"/>
              <a:buChar char="Ø"/>
            </a:pPr>
            <a:r>
              <a:rPr lang="fr-FR" sz="2400" b="1" dirty="0">
                <a:latin typeface="Arial" panose="020B0604020202020204" pitchFamily="34" charset="0"/>
                <a:cs typeface="Arial" panose="020B0604020202020204" pitchFamily="34" charset="0"/>
              </a:rPr>
              <a:t> Surprise Cyber Attack</a:t>
            </a:r>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99984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53AEA-92D7-4E9D-8A4B-B3C3FF47162C}"/>
              </a:ext>
            </a:extLst>
          </p:cNvPr>
          <p:cNvSpPr>
            <a:spLocks noGrp="1"/>
          </p:cNvSpPr>
          <p:nvPr>
            <p:ph type="title"/>
          </p:nvPr>
        </p:nvSpPr>
        <p:spPr/>
        <p:txBody>
          <a:bodyPr>
            <a:normAutofit/>
          </a:bodyPr>
          <a:lstStyle/>
          <a:p>
            <a:r>
              <a:rPr lang="en-US" sz="4400" dirty="0">
                <a:latin typeface="Arial Black" panose="020B0A04020102020204" pitchFamily="34" charset="0"/>
              </a:rPr>
              <a:t>What is Cyber Security?</a:t>
            </a:r>
          </a:p>
        </p:txBody>
      </p:sp>
      <p:sp>
        <p:nvSpPr>
          <p:cNvPr id="3" name="Content Placeholder 2">
            <a:extLst>
              <a:ext uri="{FF2B5EF4-FFF2-40B4-BE49-F238E27FC236}">
                <a16:creationId xmlns:a16="http://schemas.microsoft.com/office/drawing/2014/main" id="{1B7643BA-96F3-4F6C-BA90-04A2E3E6D139}"/>
              </a:ext>
            </a:extLst>
          </p:cNvPr>
          <p:cNvSpPr>
            <a:spLocks noGrp="1"/>
          </p:cNvSpPr>
          <p:nvPr>
            <p:ph idx="1"/>
          </p:nvPr>
        </p:nvSpPr>
        <p:spPr>
          <a:xfrm>
            <a:off x="1451579" y="2570922"/>
            <a:ext cx="9291215" cy="2895423"/>
          </a:xfrm>
        </p:spPr>
        <p:txBody>
          <a:bodyPr>
            <a:normAutofit/>
          </a:bodyPr>
          <a:lstStyle/>
          <a:p>
            <a:pPr marL="0" indent="0" algn="just">
              <a:buNone/>
            </a:pPr>
            <a:r>
              <a:rPr lang="en-US" sz="2400" b="1" dirty="0">
                <a:latin typeface="Arial" panose="020B0604020202020204" pitchFamily="34" charset="0"/>
                <a:cs typeface="Arial" panose="020B0604020202020204" pitchFamily="34" charset="0"/>
              </a:rPr>
              <a:t>Cyber Security is the technique of protecting computers, networks, programs, and data from unauthorized access or attacks that are aimed for exploitation.</a:t>
            </a:r>
          </a:p>
        </p:txBody>
      </p:sp>
    </p:spTree>
    <p:extLst>
      <p:ext uri="{BB962C8B-B14F-4D97-AF65-F5344CB8AC3E}">
        <p14:creationId xmlns:p14="http://schemas.microsoft.com/office/powerpoint/2010/main" val="2466285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Flowchart: Punched Tape 7">
            <a:extLst>
              <a:ext uri="{FF2B5EF4-FFF2-40B4-BE49-F238E27FC236}">
                <a16:creationId xmlns:a16="http://schemas.microsoft.com/office/drawing/2014/main" id="{583F841E-3508-4E59-9A83-C1A621D8D0A8}"/>
              </a:ext>
            </a:extLst>
          </p:cNvPr>
          <p:cNvSpPr/>
          <p:nvPr/>
        </p:nvSpPr>
        <p:spPr>
          <a:xfrm>
            <a:off x="2782956" y="106019"/>
            <a:ext cx="6626087" cy="1497496"/>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Arial Black" panose="020B0A04020102020204" pitchFamily="34" charset="0"/>
              </a:rPr>
              <a:t>TO UNDERSTAND</a:t>
            </a:r>
          </a:p>
        </p:txBody>
      </p:sp>
      <p:sp>
        <p:nvSpPr>
          <p:cNvPr id="11" name="Rectangle: Rounded Corners 10">
            <a:extLst>
              <a:ext uri="{FF2B5EF4-FFF2-40B4-BE49-F238E27FC236}">
                <a16:creationId xmlns:a16="http://schemas.microsoft.com/office/drawing/2014/main" id="{4B6B2591-C302-45E2-AC57-D8C4B7F4E441}"/>
              </a:ext>
            </a:extLst>
          </p:cNvPr>
          <p:cNvSpPr/>
          <p:nvPr/>
        </p:nvSpPr>
        <p:spPr>
          <a:xfrm>
            <a:off x="5095460" y="4584250"/>
            <a:ext cx="2001078" cy="14809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What is need of Cyber Security</a:t>
            </a:r>
          </a:p>
        </p:txBody>
      </p:sp>
      <p:sp>
        <p:nvSpPr>
          <p:cNvPr id="12" name="Rectangle: Rounded Corners 11">
            <a:extLst>
              <a:ext uri="{FF2B5EF4-FFF2-40B4-BE49-F238E27FC236}">
                <a16:creationId xmlns:a16="http://schemas.microsoft.com/office/drawing/2014/main" id="{193CA018-2349-4B1D-878D-F530F53C1271}"/>
              </a:ext>
            </a:extLst>
          </p:cNvPr>
          <p:cNvSpPr/>
          <p:nvPr/>
        </p:nvSpPr>
        <p:spPr>
          <a:xfrm>
            <a:off x="2782959" y="2386395"/>
            <a:ext cx="2001078" cy="17340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What are the security problems in Cyber field</a:t>
            </a:r>
          </a:p>
        </p:txBody>
      </p:sp>
      <p:sp>
        <p:nvSpPr>
          <p:cNvPr id="13" name="Rectangle: Rounded Corners 12">
            <a:extLst>
              <a:ext uri="{FF2B5EF4-FFF2-40B4-BE49-F238E27FC236}">
                <a16:creationId xmlns:a16="http://schemas.microsoft.com/office/drawing/2014/main" id="{33619AAA-3CFB-4A3B-AC11-CBC4B7B62A0F}"/>
              </a:ext>
            </a:extLst>
          </p:cNvPr>
          <p:cNvSpPr/>
          <p:nvPr/>
        </p:nvSpPr>
        <p:spPr>
          <a:xfrm>
            <a:off x="7407964" y="2386394"/>
            <a:ext cx="2001078" cy="173403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How to implement and maintain Security of a Cyber field around us</a:t>
            </a:r>
          </a:p>
        </p:txBody>
      </p:sp>
    </p:spTree>
    <p:extLst>
      <p:ext uri="{BB962C8B-B14F-4D97-AF65-F5344CB8AC3E}">
        <p14:creationId xmlns:p14="http://schemas.microsoft.com/office/powerpoint/2010/main" val="4106197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7C87174-8A46-4625-98DC-9E4011DA3CFE}"/>
              </a:ext>
            </a:extLst>
          </p:cNvPr>
          <p:cNvPicPr>
            <a:picLocks noChangeAspect="1"/>
          </p:cNvPicPr>
          <p:nvPr/>
        </p:nvPicPr>
        <p:blipFill>
          <a:blip r:embed="rId2"/>
          <a:stretch>
            <a:fillRect/>
          </a:stretch>
        </p:blipFill>
        <p:spPr>
          <a:xfrm>
            <a:off x="7156173" y="2735469"/>
            <a:ext cx="2946951" cy="2247349"/>
          </a:xfrm>
          <a:prstGeom prst="rect">
            <a:avLst/>
          </a:prstGeom>
          <a:ln w="228600" cap="sq" cmpd="thickThin">
            <a:solidFill>
              <a:srgbClr val="000000"/>
            </a:solidFill>
            <a:prstDash val="solid"/>
            <a:miter lim="800000"/>
          </a:ln>
          <a:effectLst>
            <a:innerShdw blurRad="76200">
              <a:srgbClr val="000000"/>
            </a:innerShdw>
          </a:effectLst>
        </p:spPr>
      </p:pic>
      <p:sp>
        <p:nvSpPr>
          <p:cNvPr id="2" name="Title 1">
            <a:extLst>
              <a:ext uri="{FF2B5EF4-FFF2-40B4-BE49-F238E27FC236}">
                <a16:creationId xmlns:a16="http://schemas.microsoft.com/office/drawing/2014/main" id="{42F53AEA-92D7-4E9D-8A4B-B3C3FF47162C}"/>
              </a:ext>
            </a:extLst>
          </p:cNvPr>
          <p:cNvSpPr>
            <a:spLocks noGrp="1"/>
          </p:cNvSpPr>
          <p:nvPr>
            <p:ph type="title"/>
          </p:nvPr>
        </p:nvSpPr>
        <p:spPr/>
        <p:txBody>
          <a:bodyPr>
            <a:normAutofit fontScale="90000"/>
          </a:bodyPr>
          <a:lstStyle/>
          <a:p>
            <a:r>
              <a:rPr lang="en-US" sz="4400" dirty="0">
                <a:latin typeface="Arial Black" panose="020B0A04020102020204" pitchFamily="34" charset="0"/>
              </a:rPr>
              <a:t>Major security problems</a:t>
            </a:r>
          </a:p>
        </p:txBody>
      </p:sp>
      <p:sp>
        <p:nvSpPr>
          <p:cNvPr id="3" name="Content Placeholder 2">
            <a:extLst>
              <a:ext uri="{FF2B5EF4-FFF2-40B4-BE49-F238E27FC236}">
                <a16:creationId xmlns:a16="http://schemas.microsoft.com/office/drawing/2014/main" id="{1B7643BA-96F3-4F6C-BA90-04A2E3E6D139}"/>
              </a:ext>
            </a:extLst>
          </p:cNvPr>
          <p:cNvSpPr>
            <a:spLocks noGrp="1"/>
          </p:cNvSpPr>
          <p:nvPr>
            <p:ph idx="1"/>
          </p:nvPr>
        </p:nvSpPr>
        <p:spPr>
          <a:xfrm>
            <a:off x="1451579" y="2570922"/>
            <a:ext cx="9291215" cy="2895423"/>
          </a:xfrm>
        </p:spPr>
        <p:txBody>
          <a:bodyPr>
            <a:normAutofit/>
          </a:bodyPr>
          <a:lstStyle/>
          <a:p>
            <a:pPr algn="just">
              <a:buFont typeface="Wingdings" panose="05000000000000000000" pitchFamily="2" charset="2"/>
              <a:buChar char="q"/>
            </a:pPr>
            <a:r>
              <a:rPr lang="en-US" sz="2400" b="1" dirty="0">
                <a:latin typeface="Arial" panose="020B0604020202020204" pitchFamily="34" charset="0"/>
                <a:cs typeface="Arial" panose="020B0604020202020204" pitchFamily="34" charset="0"/>
              </a:rPr>
              <a:t>Virus</a:t>
            </a:r>
          </a:p>
          <a:p>
            <a:pPr algn="just">
              <a:buFont typeface="Wingdings" panose="05000000000000000000" pitchFamily="2" charset="2"/>
              <a:buChar char="q"/>
            </a:pPr>
            <a:r>
              <a:rPr lang="en-US" sz="2400" b="1" dirty="0">
                <a:latin typeface="Arial" panose="020B0604020202020204" pitchFamily="34" charset="0"/>
                <a:cs typeface="Arial" panose="020B0604020202020204" pitchFamily="34" charset="0"/>
              </a:rPr>
              <a:t>Hacker</a:t>
            </a:r>
          </a:p>
          <a:p>
            <a:pPr algn="just">
              <a:buFont typeface="Wingdings" panose="05000000000000000000" pitchFamily="2" charset="2"/>
              <a:buChar char="q"/>
            </a:pPr>
            <a:r>
              <a:rPr lang="en-US" sz="2400" b="1" dirty="0">
                <a:latin typeface="Arial" panose="020B0604020202020204" pitchFamily="34" charset="0"/>
                <a:cs typeface="Arial" panose="020B0604020202020204" pitchFamily="34" charset="0"/>
              </a:rPr>
              <a:t>Malware</a:t>
            </a:r>
          </a:p>
          <a:p>
            <a:pPr algn="just">
              <a:buFont typeface="Wingdings" panose="05000000000000000000" pitchFamily="2" charset="2"/>
              <a:buChar char="q"/>
            </a:pPr>
            <a:r>
              <a:rPr lang="en-US" sz="2400" b="1" dirty="0">
                <a:latin typeface="Arial" panose="020B0604020202020204" pitchFamily="34" charset="0"/>
                <a:cs typeface="Arial" panose="020B0604020202020204" pitchFamily="34" charset="0"/>
              </a:rPr>
              <a:t>Trojan horses</a:t>
            </a:r>
          </a:p>
          <a:p>
            <a:pPr algn="just">
              <a:buFont typeface="Wingdings" panose="05000000000000000000" pitchFamily="2" charset="2"/>
              <a:buChar char="q"/>
            </a:pPr>
            <a:r>
              <a:rPr lang="en-US" sz="2400" b="1" dirty="0">
                <a:latin typeface="Arial" panose="020B0604020202020204" pitchFamily="34" charset="0"/>
                <a:cs typeface="Arial" panose="020B0604020202020204" pitchFamily="34" charset="0"/>
              </a:rPr>
              <a:t>Password cracking</a:t>
            </a:r>
          </a:p>
        </p:txBody>
      </p:sp>
    </p:spTree>
    <p:extLst>
      <p:ext uri="{BB962C8B-B14F-4D97-AF65-F5344CB8AC3E}">
        <p14:creationId xmlns:p14="http://schemas.microsoft.com/office/powerpoint/2010/main" val="1352971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C3E92-3CFD-439E-8D18-585CA7488C31}"/>
              </a:ext>
            </a:extLst>
          </p:cNvPr>
          <p:cNvSpPr>
            <a:spLocks noGrp="1"/>
          </p:cNvSpPr>
          <p:nvPr>
            <p:ph type="title"/>
          </p:nvPr>
        </p:nvSpPr>
        <p:spPr>
          <a:xfrm>
            <a:off x="1451579" y="106018"/>
            <a:ext cx="9291215" cy="1285638"/>
          </a:xfrm>
        </p:spPr>
        <p:txBody>
          <a:bodyPr>
            <a:normAutofit/>
          </a:bodyPr>
          <a:lstStyle/>
          <a:p>
            <a:pPr fontAlgn="base"/>
            <a:r>
              <a:rPr lang="en-US" b="1" i="0" dirty="0">
                <a:solidFill>
                  <a:schemeClr val="accent1">
                    <a:lumMod val="75000"/>
                  </a:schemeClr>
                </a:solidFill>
                <a:effectLst/>
                <a:latin typeface="Arial Black" panose="020B0A04020102020204" pitchFamily="34" charset="0"/>
              </a:rPr>
              <a:t>Ways To Combat Malware Attacks</a:t>
            </a:r>
            <a:endParaRPr lang="en-US" b="0" i="0" dirty="0">
              <a:solidFill>
                <a:schemeClr val="accent1">
                  <a:lumMod val="75000"/>
                </a:schemeClr>
              </a:solidFill>
              <a:effectLst/>
              <a:latin typeface="Arial Black" panose="020B0A04020102020204" pitchFamily="34" charset="0"/>
            </a:endParaRPr>
          </a:p>
        </p:txBody>
      </p:sp>
      <p:sp>
        <p:nvSpPr>
          <p:cNvPr id="3" name="Content Placeholder 2">
            <a:extLst>
              <a:ext uri="{FF2B5EF4-FFF2-40B4-BE49-F238E27FC236}">
                <a16:creationId xmlns:a16="http://schemas.microsoft.com/office/drawing/2014/main" id="{D20CB24A-A03A-4811-864D-8B67115BF96C}"/>
              </a:ext>
            </a:extLst>
          </p:cNvPr>
          <p:cNvSpPr>
            <a:spLocks noGrp="1"/>
          </p:cNvSpPr>
          <p:nvPr>
            <p:ph idx="1"/>
          </p:nvPr>
        </p:nvSpPr>
        <p:spPr>
          <a:xfrm>
            <a:off x="1451579" y="1736035"/>
            <a:ext cx="9291215" cy="4161182"/>
          </a:xfrm>
        </p:spPr>
        <p:txBody>
          <a:bodyPr>
            <a:normAutofit/>
          </a:bodyPr>
          <a:lstStyle/>
          <a:p>
            <a:pPr algn="just">
              <a:buFont typeface="Wingdings" panose="05000000000000000000" pitchFamily="2" charset="2"/>
              <a:buChar char="§"/>
            </a:pPr>
            <a:r>
              <a:rPr lang="en-US" b="1" i="0" dirty="0">
                <a:effectLst/>
                <a:latin typeface="Arial" panose="020B0604020202020204" pitchFamily="34" charset="0"/>
                <a:cs typeface="Arial" panose="020B0604020202020204" pitchFamily="34" charset="0"/>
              </a:rPr>
              <a:t>Watch For The Signs Of A Malicious Software Attack</a:t>
            </a:r>
            <a:endParaRPr lang="en-US" b="0" i="0" dirty="0">
              <a:effectLst/>
              <a:latin typeface="Arial" panose="020B0604020202020204" pitchFamily="34" charset="0"/>
              <a:cs typeface="Arial" panose="020B0604020202020204" pitchFamily="34" charset="0"/>
            </a:endParaRPr>
          </a:p>
          <a:p>
            <a:pPr algn="just">
              <a:buFont typeface="Wingdings" panose="05000000000000000000" pitchFamily="2" charset="2"/>
              <a:buChar char="§"/>
            </a:pPr>
            <a:r>
              <a:rPr lang="en-US" b="1" i="0" dirty="0">
                <a:effectLst/>
                <a:latin typeface="Arial" panose="020B0604020202020204" pitchFamily="34" charset="0"/>
                <a:cs typeface="Arial" panose="020B0604020202020204" pitchFamily="34" charset="0"/>
              </a:rPr>
              <a:t> Install Antivirus Software</a:t>
            </a:r>
            <a:endParaRPr lang="en-US" b="0" i="0" dirty="0">
              <a:effectLst/>
              <a:latin typeface="Arial" panose="020B0604020202020204" pitchFamily="34" charset="0"/>
              <a:cs typeface="Arial" panose="020B0604020202020204" pitchFamily="34" charset="0"/>
            </a:endParaRPr>
          </a:p>
          <a:p>
            <a:pPr algn="just">
              <a:buFont typeface="Wingdings" panose="05000000000000000000" pitchFamily="2" charset="2"/>
              <a:buChar char="§"/>
            </a:pPr>
            <a:r>
              <a:rPr lang="en-US" b="1" i="0" dirty="0">
                <a:effectLst/>
                <a:latin typeface="Arial" panose="020B0604020202020204" pitchFamily="34" charset="0"/>
                <a:cs typeface="Arial" panose="020B0604020202020204" pitchFamily="34" charset="0"/>
              </a:rPr>
              <a:t>Perform Ongoing Software Updates</a:t>
            </a:r>
            <a:endParaRPr lang="en-US" b="0" i="0" dirty="0">
              <a:effectLst/>
              <a:latin typeface="Arial" panose="020B0604020202020204" pitchFamily="34" charset="0"/>
              <a:cs typeface="Arial" panose="020B0604020202020204" pitchFamily="34" charset="0"/>
            </a:endParaRPr>
          </a:p>
          <a:p>
            <a:pPr algn="just">
              <a:buFont typeface="Wingdings" panose="05000000000000000000" pitchFamily="2" charset="2"/>
              <a:buChar char="§"/>
            </a:pPr>
            <a:r>
              <a:rPr lang="en-US" b="1" i="0" dirty="0">
                <a:effectLst/>
                <a:latin typeface="Arial" panose="020B0604020202020204" pitchFamily="34" charset="0"/>
                <a:cs typeface="Arial" panose="020B0604020202020204" pitchFamily="34" charset="0"/>
              </a:rPr>
              <a:t>Install A Firewall</a:t>
            </a:r>
            <a:endParaRPr lang="en-US" b="0" i="0" dirty="0">
              <a:effectLst/>
              <a:latin typeface="Arial" panose="020B0604020202020204" pitchFamily="34" charset="0"/>
              <a:cs typeface="Arial" panose="020B0604020202020204" pitchFamily="34" charset="0"/>
            </a:endParaRPr>
          </a:p>
          <a:p>
            <a:pPr algn="just">
              <a:buFont typeface="Wingdings" panose="05000000000000000000" pitchFamily="2" charset="2"/>
              <a:buChar char="§"/>
            </a:pPr>
            <a:r>
              <a:rPr lang="en-US" b="1" i="0" dirty="0">
                <a:effectLst/>
                <a:latin typeface="Arial" panose="020B0604020202020204" pitchFamily="34" charset="0"/>
                <a:cs typeface="Arial" panose="020B0604020202020204" pitchFamily="34" charset="0"/>
              </a:rPr>
              <a:t>Verify The Source Of Downloads And Emails</a:t>
            </a:r>
            <a:endParaRPr lang="en-US" b="0" i="0" dirty="0">
              <a:effectLst/>
              <a:latin typeface="Arial" panose="020B0604020202020204" pitchFamily="34" charset="0"/>
              <a:cs typeface="Arial" panose="020B0604020202020204" pitchFamily="34" charset="0"/>
            </a:endParaRPr>
          </a:p>
          <a:p>
            <a:pPr algn="just">
              <a:buFont typeface="Wingdings" panose="05000000000000000000" pitchFamily="2" charset="2"/>
              <a:buChar char="§"/>
            </a:pPr>
            <a:r>
              <a:rPr lang="en-US" b="1" i="0" dirty="0">
                <a:effectLst/>
                <a:latin typeface="Arial" panose="020B0604020202020204" pitchFamily="34" charset="0"/>
                <a:cs typeface="Arial" panose="020B0604020202020204" pitchFamily="34" charset="0"/>
              </a:rPr>
              <a:t>Conduct Periodic Data Backups</a:t>
            </a:r>
            <a:endParaRPr lang="en-US" b="0" i="0" dirty="0">
              <a:effectLst/>
              <a:latin typeface="Arial" panose="020B0604020202020204" pitchFamily="34" charset="0"/>
              <a:cs typeface="Arial" panose="020B0604020202020204" pitchFamily="34" charset="0"/>
            </a:endParaRPr>
          </a:p>
          <a:p>
            <a:pPr algn="just">
              <a:buFont typeface="Wingdings" panose="05000000000000000000" pitchFamily="2" charset="2"/>
              <a:buChar char="§"/>
            </a:pPr>
            <a:r>
              <a:rPr lang="en-US" b="1" i="0" dirty="0">
                <a:effectLst/>
                <a:latin typeface="Arial" panose="020B0604020202020204" pitchFamily="34" charset="0"/>
                <a:cs typeface="Arial" panose="020B0604020202020204" pitchFamily="34" charset="0"/>
              </a:rPr>
              <a:t>Use A Digital File Shredder</a:t>
            </a:r>
            <a:endParaRPr lang="en-US" b="0"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2385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C3E92-3CFD-439E-8D18-585CA7488C31}"/>
              </a:ext>
            </a:extLst>
          </p:cNvPr>
          <p:cNvSpPr>
            <a:spLocks noGrp="1"/>
          </p:cNvSpPr>
          <p:nvPr>
            <p:ph type="title"/>
          </p:nvPr>
        </p:nvSpPr>
        <p:spPr/>
        <p:txBody>
          <a:bodyPr>
            <a:normAutofit/>
          </a:bodyPr>
          <a:lstStyle/>
          <a:p>
            <a:r>
              <a:rPr lang="en-US" sz="4400" b="1" dirty="0">
                <a:latin typeface="Arial Black" panose="020B0A04020102020204" pitchFamily="34" charset="0"/>
              </a:rPr>
              <a:t>Cyber targets</a:t>
            </a:r>
          </a:p>
        </p:txBody>
      </p:sp>
      <p:sp>
        <p:nvSpPr>
          <p:cNvPr id="3" name="Content Placeholder 2">
            <a:extLst>
              <a:ext uri="{FF2B5EF4-FFF2-40B4-BE49-F238E27FC236}">
                <a16:creationId xmlns:a16="http://schemas.microsoft.com/office/drawing/2014/main" id="{D20CB24A-A03A-4811-864D-8B67115BF96C}"/>
              </a:ext>
            </a:extLst>
          </p:cNvPr>
          <p:cNvSpPr>
            <a:spLocks noGrp="1"/>
          </p:cNvSpPr>
          <p:nvPr>
            <p:ph idx="1"/>
          </p:nvPr>
        </p:nvSpPr>
        <p:spPr/>
        <p:txBody>
          <a:bodyPr>
            <a:normAutofit/>
          </a:bodyPr>
          <a:lstStyle/>
          <a:p>
            <a:pPr algn="just">
              <a:buFont typeface="Wingdings" panose="05000000000000000000" pitchFamily="2" charset="2"/>
              <a:buChar char="§"/>
            </a:pPr>
            <a:r>
              <a:rPr lang="fr-FR" sz="2400" b="1" dirty="0" err="1">
                <a:latin typeface="Arial" panose="020B0604020202020204" pitchFamily="34" charset="0"/>
                <a:cs typeface="Arial" panose="020B0604020202020204" pitchFamily="34" charset="0"/>
              </a:rPr>
              <a:t>Military</a:t>
            </a:r>
            <a:r>
              <a:rPr lang="fr-FR" sz="2400" b="1" dirty="0">
                <a:latin typeface="Arial" panose="020B0604020202020204" pitchFamily="34" charset="0"/>
                <a:cs typeface="Arial" panose="020B0604020202020204" pitchFamily="34" charset="0"/>
              </a:rPr>
              <a:t> Networks</a:t>
            </a:r>
          </a:p>
          <a:p>
            <a:pPr algn="just">
              <a:buFont typeface="Wingdings" panose="05000000000000000000" pitchFamily="2" charset="2"/>
              <a:buChar char="§"/>
            </a:pPr>
            <a:r>
              <a:rPr lang="fr-FR" sz="2400" b="1" dirty="0" err="1">
                <a:latin typeface="Arial" panose="020B0604020202020204" pitchFamily="34" charset="0"/>
                <a:cs typeface="Arial" panose="020B0604020202020204" pitchFamily="34" charset="0"/>
              </a:rPr>
              <a:t>Government</a:t>
            </a:r>
            <a:r>
              <a:rPr lang="fr-FR" sz="2400" b="1" dirty="0">
                <a:latin typeface="Arial" panose="020B0604020202020204" pitchFamily="34" charset="0"/>
                <a:cs typeface="Arial" panose="020B0604020202020204" pitchFamily="34" charset="0"/>
              </a:rPr>
              <a:t> System and </a:t>
            </a:r>
            <a:r>
              <a:rPr lang="fr-FR" sz="2400" b="1" dirty="0" err="1">
                <a:latin typeface="Arial" panose="020B0604020202020204" pitchFamily="34" charset="0"/>
                <a:cs typeface="Arial" panose="020B0604020202020204" pitchFamily="34" charset="0"/>
              </a:rPr>
              <a:t>Websites</a:t>
            </a:r>
            <a:endParaRPr lang="fr-FR" sz="2400" b="1" dirty="0">
              <a:latin typeface="Arial" panose="020B0604020202020204" pitchFamily="34" charset="0"/>
              <a:cs typeface="Arial" panose="020B0604020202020204" pitchFamily="34" charset="0"/>
            </a:endParaRPr>
          </a:p>
          <a:p>
            <a:pPr algn="just">
              <a:buFont typeface="Wingdings" panose="05000000000000000000" pitchFamily="2" charset="2"/>
              <a:buChar char="§"/>
            </a:pPr>
            <a:r>
              <a:rPr lang="fr-FR" sz="2400" b="1" dirty="0" err="1">
                <a:latin typeface="Arial" panose="020B0604020202020204" pitchFamily="34" charset="0"/>
                <a:cs typeface="Arial" panose="020B0604020202020204" pitchFamily="34" charset="0"/>
              </a:rPr>
              <a:t>Ecommerce</a:t>
            </a:r>
            <a:r>
              <a:rPr lang="fr-FR" sz="2400" b="1" dirty="0">
                <a:latin typeface="Arial" panose="020B0604020202020204" pitchFamily="34" charset="0"/>
                <a:cs typeface="Arial" panose="020B0604020202020204" pitchFamily="34" charset="0"/>
              </a:rPr>
              <a:t> and Financial Institutes</a:t>
            </a:r>
          </a:p>
          <a:p>
            <a:pPr algn="just">
              <a:buFont typeface="Wingdings" panose="05000000000000000000" pitchFamily="2" charset="2"/>
              <a:buChar char="§"/>
            </a:pPr>
            <a:r>
              <a:rPr lang="fr-FR" sz="2400" b="1" dirty="0" err="1">
                <a:latin typeface="Arial" panose="020B0604020202020204" pitchFamily="34" charset="0"/>
                <a:cs typeface="Arial" panose="020B0604020202020204" pitchFamily="34" charset="0"/>
              </a:rPr>
              <a:t>Telecommunication</a:t>
            </a:r>
            <a:r>
              <a:rPr lang="fr-FR" sz="2400" b="1" dirty="0">
                <a:latin typeface="Arial" panose="020B0604020202020204" pitchFamily="34" charset="0"/>
                <a:cs typeface="Arial" panose="020B0604020202020204" pitchFamily="34" charset="0"/>
              </a:rPr>
              <a:t> </a:t>
            </a:r>
            <a:r>
              <a:rPr lang="fr-FR" sz="2400" b="1" dirty="0" err="1">
                <a:latin typeface="Arial" panose="020B0604020202020204" pitchFamily="34" charset="0"/>
                <a:cs typeface="Arial" panose="020B0604020202020204" pitchFamily="34" charset="0"/>
              </a:rPr>
              <a:t>Companies</a:t>
            </a:r>
            <a:endParaRPr lang="fr-FR" sz="2400" b="1" dirty="0">
              <a:latin typeface="Arial" panose="020B0604020202020204" pitchFamily="34" charset="0"/>
              <a:cs typeface="Arial" panose="020B0604020202020204" pitchFamily="34" charset="0"/>
            </a:endParaRPr>
          </a:p>
          <a:p>
            <a:pPr algn="just">
              <a:buFont typeface="Wingdings" panose="05000000000000000000" pitchFamily="2" charset="2"/>
              <a:buChar char="§"/>
            </a:pPr>
            <a:r>
              <a:rPr lang="fr-FR" sz="2400" b="1" dirty="0" err="1">
                <a:latin typeface="Arial" panose="020B0604020202020204" pitchFamily="34" charset="0"/>
                <a:cs typeface="Arial" panose="020B0604020202020204" pitchFamily="34" charset="0"/>
              </a:rPr>
              <a:t>Others</a:t>
            </a:r>
            <a:endParaRPr lang="fr-FR"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19603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C3E92-3CFD-439E-8D18-585CA7488C31}"/>
              </a:ext>
            </a:extLst>
          </p:cNvPr>
          <p:cNvSpPr>
            <a:spLocks noGrp="1"/>
          </p:cNvSpPr>
          <p:nvPr>
            <p:ph type="title"/>
          </p:nvPr>
        </p:nvSpPr>
        <p:spPr/>
        <p:txBody>
          <a:bodyPr>
            <a:normAutofit/>
          </a:bodyPr>
          <a:lstStyle/>
          <a:p>
            <a:r>
              <a:rPr lang="en-US" sz="4400" b="1" dirty="0">
                <a:latin typeface="Arial Black" panose="020B0A04020102020204" pitchFamily="34" charset="0"/>
              </a:rPr>
              <a:t>Cyber Attacks in </a:t>
            </a:r>
            <a:r>
              <a:rPr lang="en-US" sz="4400" b="1" dirty="0" err="1">
                <a:latin typeface="Arial Black" panose="020B0A04020102020204" pitchFamily="34" charset="0"/>
              </a:rPr>
              <a:t>india</a:t>
            </a:r>
            <a:endParaRPr lang="en-US" sz="4400" b="1" dirty="0">
              <a:latin typeface="Arial Black" panose="020B0A04020102020204" pitchFamily="34" charset="0"/>
            </a:endParaRPr>
          </a:p>
        </p:txBody>
      </p:sp>
      <p:sp>
        <p:nvSpPr>
          <p:cNvPr id="3" name="Content Placeholder 2">
            <a:extLst>
              <a:ext uri="{FF2B5EF4-FFF2-40B4-BE49-F238E27FC236}">
                <a16:creationId xmlns:a16="http://schemas.microsoft.com/office/drawing/2014/main" id="{D20CB24A-A03A-4811-864D-8B67115BF96C}"/>
              </a:ext>
            </a:extLst>
          </p:cNvPr>
          <p:cNvSpPr>
            <a:spLocks noGrp="1"/>
          </p:cNvSpPr>
          <p:nvPr>
            <p:ph idx="1"/>
          </p:nvPr>
        </p:nvSpPr>
        <p:spPr/>
        <p:txBody>
          <a:bodyPr>
            <a:normAutofit/>
          </a:bodyPr>
          <a:lstStyle/>
          <a:p>
            <a:pPr algn="just"/>
            <a:r>
              <a:rPr lang="fr-FR" sz="2400" b="1" i="0" dirty="0">
                <a:effectLst/>
                <a:latin typeface="Arial" panose="020B0604020202020204" pitchFamily="34" charset="0"/>
                <a:cs typeface="Arial" panose="020B0604020202020204" pitchFamily="34" charset="0"/>
              </a:rPr>
              <a:t>First Cyber attack: May 1998</a:t>
            </a:r>
          </a:p>
          <a:p>
            <a:pPr algn="just"/>
            <a:r>
              <a:rPr lang="fr-FR" sz="2400" b="1" dirty="0">
                <a:latin typeface="Arial" panose="020B0604020202020204" pitchFamily="34" charset="0"/>
                <a:cs typeface="Arial" panose="020B0604020202020204" pitchFamily="34" charset="0"/>
              </a:rPr>
              <a:t>Reason: Pokhran 2 </a:t>
            </a:r>
            <a:r>
              <a:rPr lang="fr-FR" sz="2400" b="1" dirty="0" err="1">
                <a:latin typeface="Arial" panose="020B0604020202020204" pitchFamily="34" charset="0"/>
                <a:cs typeface="Arial" panose="020B0604020202020204" pitchFamily="34" charset="0"/>
              </a:rPr>
              <a:t>Nuclear</a:t>
            </a:r>
            <a:r>
              <a:rPr lang="fr-FR" sz="2400" b="1" dirty="0">
                <a:latin typeface="Arial" panose="020B0604020202020204" pitchFamily="34" charset="0"/>
                <a:cs typeface="Arial" panose="020B0604020202020204" pitchFamily="34" charset="0"/>
              </a:rPr>
              <a:t> Tests</a:t>
            </a:r>
          </a:p>
          <a:p>
            <a:pPr algn="just"/>
            <a:r>
              <a:rPr lang="fr-FR" sz="2400" b="1" i="0" dirty="0">
                <a:effectLst/>
                <a:latin typeface="Arial" panose="020B0604020202020204" pitchFamily="34" charset="0"/>
                <a:cs typeface="Arial" panose="020B0604020202020204" pitchFamily="34" charset="0"/>
              </a:rPr>
              <a:t>Target: </a:t>
            </a:r>
            <a:r>
              <a:rPr lang="fr-FR" sz="2400" b="1" i="0" dirty="0" err="1">
                <a:effectLst/>
                <a:latin typeface="Arial" panose="020B0604020202020204" pitchFamily="34" charset="0"/>
                <a:cs typeface="Arial" panose="020B0604020202020204" pitchFamily="34" charset="0"/>
              </a:rPr>
              <a:t>Bhabha</a:t>
            </a:r>
            <a:r>
              <a:rPr lang="fr-FR" sz="2400" b="1" i="0" dirty="0">
                <a:effectLst/>
                <a:latin typeface="Arial" panose="020B0604020202020204" pitchFamily="34" charset="0"/>
                <a:cs typeface="Arial" panose="020B0604020202020204" pitchFamily="34" charset="0"/>
              </a:rPr>
              <a:t> Atomic Research Center, </a:t>
            </a:r>
            <a:r>
              <a:rPr lang="fr-FR" sz="2400" b="1" i="0" dirty="0" err="1">
                <a:effectLst/>
                <a:latin typeface="Arial" panose="020B0604020202020204" pitchFamily="34" charset="0"/>
                <a:cs typeface="Arial" panose="020B0604020202020204" pitchFamily="34" charset="0"/>
              </a:rPr>
              <a:t>India</a:t>
            </a:r>
            <a:endParaRPr lang="fr-FR" sz="2400" b="1" i="0" dirty="0">
              <a:effectLst/>
              <a:latin typeface="Arial" panose="020B0604020202020204" pitchFamily="34" charset="0"/>
              <a:cs typeface="Arial" panose="020B0604020202020204" pitchFamily="34" charset="0"/>
            </a:endParaRPr>
          </a:p>
          <a:p>
            <a:pPr algn="just"/>
            <a:r>
              <a:rPr lang="fr-FR" sz="2400" b="1" dirty="0" err="1">
                <a:latin typeface="Arial" panose="020B0604020202020204" pitchFamily="34" charset="0"/>
                <a:cs typeface="Arial" panose="020B0604020202020204" pitchFamily="34" charset="0"/>
              </a:rPr>
              <a:t>Responsible</a:t>
            </a:r>
            <a:r>
              <a:rPr lang="fr-FR" sz="2400" b="1" dirty="0">
                <a:latin typeface="Arial" panose="020B0604020202020204" pitchFamily="34" charset="0"/>
                <a:cs typeface="Arial" panose="020B0604020202020204" pitchFamily="34" charset="0"/>
              </a:rPr>
              <a:t> group: </a:t>
            </a:r>
            <a:r>
              <a:rPr lang="fr-FR" sz="2400" b="1" dirty="0" err="1">
                <a:latin typeface="Arial" panose="020B0604020202020204" pitchFamily="34" charset="0"/>
                <a:cs typeface="Arial" panose="020B0604020202020204" pitchFamily="34" charset="0"/>
              </a:rPr>
              <a:t>Milworm</a:t>
            </a:r>
            <a:endParaRPr lang="fr-FR" sz="2400" b="1" dirty="0">
              <a:latin typeface="Arial" panose="020B0604020202020204" pitchFamily="34" charset="0"/>
              <a:cs typeface="Arial" panose="020B0604020202020204" pitchFamily="34" charset="0"/>
            </a:endParaRPr>
          </a:p>
          <a:p>
            <a:pPr algn="just"/>
            <a:r>
              <a:rPr lang="fr-FR" sz="2400" b="1" i="0" dirty="0">
                <a:effectLst/>
                <a:latin typeface="Arial" panose="020B0604020202020204" pitchFamily="34" charset="0"/>
                <a:cs typeface="Arial" panose="020B0604020202020204" pitchFamily="34" charset="0"/>
              </a:rPr>
              <a:t>Disclosure of sensitive mails </a:t>
            </a:r>
            <a:r>
              <a:rPr lang="fr-FR" sz="2400" b="1" i="0" dirty="0" err="1">
                <a:effectLst/>
                <a:latin typeface="Arial" panose="020B0604020202020204" pitchFamily="34" charset="0"/>
                <a:cs typeface="Arial" panose="020B0604020202020204" pitchFamily="34" charset="0"/>
              </a:rPr>
              <a:t>regarding</a:t>
            </a:r>
            <a:r>
              <a:rPr lang="fr-FR" sz="2400" b="1" i="0" dirty="0">
                <a:effectLst/>
                <a:latin typeface="Arial" panose="020B0604020202020204" pitchFamily="34" charset="0"/>
                <a:cs typeface="Arial" panose="020B0604020202020204" pitchFamily="34" charset="0"/>
              </a:rPr>
              <a:t> </a:t>
            </a:r>
            <a:r>
              <a:rPr lang="fr-FR" sz="2400" b="1" i="0" dirty="0" err="1">
                <a:effectLst/>
                <a:latin typeface="Arial" panose="020B0604020202020204" pitchFamily="34" charset="0"/>
                <a:cs typeface="Arial" panose="020B0604020202020204" pitchFamily="34" charset="0"/>
              </a:rPr>
              <a:t>nuclear</a:t>
            </a:r>
            <a:r>
              <a:rPr lang="fr-FR" sz="2400" b="1" i="0" dirty="0">
                <a:effectLst/>
                <a:latin typeface="Arial" panose="020B0604020202020204" pitchFamily="34" charset="0"/>
                <a:cs typeface="Arial" panose="020B0604020202020204" pitchFamily="34" charset="0"/>
              </a:rPr>
              <a:t> tests</a:t>
            </a:r>
          </a:p>
          <a:p>
            <a:pPr algn="just"/>
            <a:endParaRPr lang="en-US" sz="2000" b="1"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410399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841</TotalTime>
  <Words>609</Words>
  <Application>Microsoft Office PowerPoint</Application>
  <PresentationFormat>Widescreen</PresentationFormat>
  <Paragraphs>60</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Arial Black</vt:lpstr>
      <vt:lpstr>Inter</vt:lpstr>
      <vt:lpstr>Rockwell</vt:lpstr>
      <vt:lpstr>Wingdings</vt:lpstr>
      <vt:lpstr>Gallery</vt:lpstr>
      <vt:lpstr>What is cyber warfare</vt:lpstr>
      <vt:lpstr>Cyber Threats</vt:lpstr>
      <vt:lpstr>Types of Cyber warfare attack</vt:lpstr>
      <vt:lpstr>What is Cyber Security?</vt:lpstr>
      <vt:lpstr>PowerPoint Presentation</vt:lpstr>
      <vt:lpstr>Major security problems</vt:lpstr>
      <vt:lpstr>Ways To Combat Malware Attacks</vt:lpstr>
      <vt:lpstr>Cyber targets</vt:lpstr>
      <vt:lpstr>Cyber Attacks in india</vt:lpstr>
      <vt:lpstr>Cyber Attacks in india</vt:lpstr>
      <vt:lpstr>reason</vt:lpstr>
      <vt:lpstr>Location of kudankulam nuclear powerplant</vt:lpstr>
      <vt:lpstr>Examples </vt:lpstr>
      <vt:lpstr> Sony Pictures Hack  </vt:lpstr>
      <vt:lpstr>   Fancy Bear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cyber warfare</dc:title>
  <dc:creator>Subham</dc:creator>
  <cp:lastModifiedBy>Subham</cp:lastModifiedBy>
  <cp:revision>9</cp:revision>
  <dcterms:created xsi:type="dcterms:W3CDTF">2021-11-27T16:16:05Z</dcterms:created>
  <dcterms:modified xsi:type="dcterms:W3CDTF">2021-11-28T12:30:28Z</dcterms:modified>
</cp:coreProperties>
</file>