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1" r:id="rId7"/>
    <p:sldId id="262" r:id="rId8"/>
    <p:sldId id="274" r:id="rId9"/>
    <p:sldId id="264" r:id="rId10"/>
    <p:sldId id="265" r:id="rId11"/>
    <p:sldId id="267" r:id="rId12"/>
    <p:sldId id="266" r:id="rId13"/>
    <p:sldId id="268" r:id="rId14"/>
    <p:sldId id="272" r:id="rId15"/>
    <p:sldId id="273"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1618378-49BE-423F-9ED8-7EE9D2E251C1}" type="datetimeFigureOut">
              <a:rPr lang="en-US" smtClean="0"/>
              <a:t>12/23/2021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546999E-3670-46FB-96AE-AEC4D923660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4999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618378-49BE-423F-9ED8-7EE9D2E251C1}"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46999E-3670-46FB-96AE-AEC4D9236602}" type="slidenum">
              <a:rPr lang="en-US" smtClean="0"/>
              <a:t>‹#›</a:t>
            </a:fld>
            <a:endParaRPr lang="en-US"/>
          </a:p>
        </p:txBody>
      </p:sp>
    </p:spTree>
    <p:extLst>
      <p:ext uri="{BB962C8B-B14F-4D97-AF65-F5344CB8AC3E}">
        <p14:creationId xmlns:p14="http://schemas.microsoft.com/office/powerpoint/2010/main" val="2357310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618378-49BE-423F-9ED8-7EE9D2E251C1}"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6999E-3670-46FB-96AE-AEC4D923660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6063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618378-49BE-423F-9ED8-7EE9D2E251C1}"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6999E-3670-46FB-96AE-AEC4D923660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382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618378-49BE-423F-9ED8-7EE9D2E251C1}"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6999E-3670-46FB-96AE-AEC4D9236602}" type="slidenum">
              <a:rPr lang="en-US" smtClean="0"/>
              <a:t>‹#›</a:t>
            </a:fld>
            <a:endParaRPr lang="en-US"/>
          </a:p>
        </p:txBody>
      </p:sp>
    </p:spTree>
    <p:extLst>
      <p:ext uri="{BB962C8B-B14F-4D97-AF65-F5344CB8AC3E}">
        <p14:creationId xmlns:p14="http://schemas.microsoft.com/office/powerpoint/2010/main" val="2540760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618378-49BE-423F-9ED8-7EE9D2E251C1}"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6999E-3670-46FB-96AE-AEC4D923660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7495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618378-49BE-423F-9ED8-7EE9D2E251C1}"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6999E-3670-46FB-96AE-AEC4D923660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2168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618378-49BE-423F-9ED8-7EE9D2E251C1}"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6999E-3670-46FB-96AE-AEC4D923660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1887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618378-49BE-423F-9ED8-7EE9D2E251C1}"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6999E-3670-46FB-96AE-AEC4D923660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0403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618378-49BE-423F-9ED8-7EE9D2E251C1}"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6999E-3670-46FB-96AE-AEC4D9236602}" type="slidenum">
              <a:rPr lang="en-US" smtClean="0"/>
              <a:t>‹#›</a:t>
            </a:fld>
            <a:endParaRPr lang="en-US"/>
          </a:p>
        </p:txBody>
      </p:sp>
    </p:spTree>
    <p:extLst>
      <p:ext uri="{BB962C8B-B14F-4D97-AF65-F5344CB8AC3E}">
        <p14:creationId xmlns:p14="http://schemas.microsoft.com/office/powerpoint/2010/main" val="4255760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618378-49BE-423F-9ED8-7EE9D2E251C1}"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46999E-3670-46FB-96AE-AEC4D923660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0685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618378-49BE-423F-9ED8-7EE9D2E251C1}"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46999E-3670-46FB-96AE-AEC4D9236602}" type="slidenum">
              <a:rPr lang="en-US" smtClean="0"/>
              <a:t>‹#›</a:t>
            </a:fld>
            <a:endParaRPr lang="en-US"/>
          </a:p>
        </p:txBody>
      </p:sp>
    </p:spTree>
    <p:extLst>
      <p:ext uri="{BB962C8B-B14F-4D97-AF65-F5344CB8AC3E}">
        <p14:creationId xmlns:p14="http://schemas.microsoft.com/office/powerpoint/2010/main" val="3098501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618378-49BE-423F-9ED8-7EE9D2E251C1}" type="datetimeFigureOut">
              <a:rPr lang="en-US" smtClean="0"/>
              <a:t>12/23/2021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46999E-3670-46FB-96AE-AEC4D923660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6143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618378-49BE-423F-9ED8-7EE9D2E251C1}" type="datetimeFigureOut">
              <a:rPr lang="en-US" smtClean="0"/>
              <a:t>12/23/2021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46999E-3670-46FB-96AE-AEC4D923660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5346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618378-49BE-423F-9ED8-7EE9D2E251C1}" type="datetimeFigureOut">
              <a:rPr lang="en-US" smtClean="0"/>
              <a:t>12/23/2021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46999E-3670-46FB-96AE-AEC4D9236602}" type="slidenum">
              <a:rPr lang="en-US" smtClean="0"/>
              <a:t>‹#›</a:t>
            </a:fld>
            <a:endParaRPr lang="en-US"/>
          </a:p>
        </p:txBody>
      </p:sp>
    </p:spTree>
    <p:extLst>
      <p:ext uri="{BB962C8B-B14F-4D97-AF65-F5344CB8AC3E}">
        <p14:creationId xmlns:p14="http://schemas.microsoft.com/office/powerpoint/2010/main" val="3950383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618378-49BE-423F-9ED8-7EE9D2E251C1}"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46999E-3670-46FB-96AE-AEC4D923660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8343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618378-49BE-423F-9ED8-7EE9D2E251C1}"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46999E-3670-46FB-96AE-AEC4D9236602}" type="slidenum">
              <a:rPr lang="en-US" smtClean="0"/>
              <a:t>‹#›</a:t>
            </a:fld>
            <a:endParaRPr lang="en-US"/>
          </a:p>
        </p:txBody>
      </p:sp>
    </p:spTree>
    <p:extLst>
      <p:ext uri="{BB962C8B-B14F-4D97-AF65-F5344CB8AC3E}">
        <p14:creationId xmlns:p14="http://schemas.microsoft.com/office/powerpoint/2010/main" val="2886357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618378-49BE-423F-9ED8-7EE9D2E251C1}" type="datetimeFigureOut">
              <a:rPr lang="en-US" smtClean="0"/>
              <a:t>12/23/2021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546999E-3670-46FB-96AE-AEC4D9236602}" type="slidenum">
              <a:rPr lang="en-US" smtClean="0"/>
              <a:t>‹#›</a:t>
            </a:fld>
            <a:endParaRPr lang="en-US"/>
          </a:p>
        </p:txBody>
      </p:sp>
    </p:spTree>
    <p:extLst>
      <p:ext uri="{BB962C8B-B14F-4D97-AF65-F5344CB8AC3E}">
        <p14:creationId xmlns:p14="http://schemas.microsoft.com/office/powerpoint/2010/main" val="3466366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C3F81-373B-4B35-A562-6DFD349A9E7D}"/>
              </a:ext>
            </a:extLst>
          </p:cNvPr>
          <p:cNvSpPr>
            <a:spLocks noGrp="1"/>
          </p:cNvSpPr>
          <p:nvPr>
            <p:ph type="ctrTitle"/>
          </p:nvPr>
        </p:nvSpPr>
        <p:spPr>
          <a:xfrm>
            <a:off x="2955235" y="1879601"/>
            <a:ext cx="6202018" cy="1320802"/>
          </a:xfrm>
        </p:spPr>
        <p:txBody>
          <a:bodyPr/>
          <a:lstStyle/>
          <a:p>
            <a:r>
              <a:rPr lang="en-US" sz="6000" b="1" dirty="0"/>
              <a:t>TESTING</a:t>
            </a:r>
          </a:p>
        </p:txBody>
      </p:sp>
      <p:sp>
        <p:nvSpPr>
          <p:cNvPr id="3" name="Subtitle 2">
            <a:extLst>
              <a:ext uri="{FF2B5EF4-FFF2-40B4-BE49-F238E27FC236}">
                <a16:creationId xmlns:a16="http://schemas.microsoft.com/office/drawing/2014/main" id="{3A669E5C-ACAC-4142-BEDA-6BD700373AB0}"/>
              </a:ext>
            </a:extLst>
          </p:cNvPr>
          <p:cNvSpPr>
            <a:spLocks noGrp="1"/>
          </p:cNvSpPr>
          <p:nvPr>
            <p:ph type="subTitle" idx="1"/>
          </p:nvPr>
        </p:nvSpPr>
        <p:spPr/>
        <p:txBody>
          <a:bodyPr>
            <a:normAutofit/>
          </a:bodyPr>
          <a:lstStyle/>
          <a:p>
            <a:pPr algn="r"/>
            <a:r>
              <a:rPr lang="en-US" sz="2400" b="1" dirty="0"/>
              <a:t>- 25 SHUBHAMKUMAR YADAV  </a:t>
            </a:r>
          </a:p>
        </p:txBody>
      </p:sp>
    </p:spTree>
    <p:extLst>
      <p:ext uri="{BB962C8B-B14F-4D97-AF65-F5344CB8AC3E}">
        <p14:creationId xmlns:p14="http://schemas.microsoft.com/office/powerpoint/2010/main" val="2952022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E35BF-ED6A-4120-B8BB-0E40F5C67AB9}"/>
              </a:ext>
            </a:extLst>
          </p:cNvPr>
          <p:cNvSpPr>
            <a:spLocks noGrp="1"/>
          </p:cNvSpPr>
          <p:nvPr>
            <p:ph type="title"/>
          </p:nvPr>
        </p:nvSpPr>
        <p:spPr/>
        <p:txBody>
          <a:bodyPr>
            <a:normAutofit fontScale="90000"/>
          </a:bodyPr>
          <a:lstStyle/>
          <a:p>
            <a:r>
              <a:rPr lang="en-US" dirty="0"/>
              <a:t>WHITE BOX TESTING</a:t>
            </a:r>
            <a:br>
              <a:rPr lang="en-US" dirty="0"/>
            </a:br>
            <a:endParaRPr lang="en-US" dirty="0"/>
          </a:p>
        </p:txBody>
      </p:sp>
      <p:sp>
        <p:nvSpPr>
          <p:cNvPr id="3" name="Content Placeholder 2">
            <a:extLst>
              <a:ext uri="{FF2B5EF4-FFF2-40B4-BE49-F238E27FC236}">
                <a16:creationId xmlns:a16="http://schemas.microsoft.com/office/drawing/2014/main" id="{D82D0549-D85D-4996-ADAB-83179F8A73EB}"/>
              </a:ext>
            </a:extLst>
          </p:cNvPr>
          <p:cNvSpPr>
            <a:spLocks noGrp="1"/>
          </p:cNvSpPr>
          <p:nvPr>
            <p:ph idx="1"/>
          </p:nvPr>
        </p:nvSpPr>
        <p:spPr>
          <a:xfrm>
            <a:off x="1295401" y="2862470"/>
            <a:ext cx="9601196" cy="3013398"/>
          </a:xfrm>
        </p:spPr>
        <p:txBody>
          <a:bodyPr/>
          <a:lstStyle/>
          <a:p>
            <a:pPr marL="0" indent="0" algn="just">
              <a:buNone/>
            </a:pPr>
            <a:r>
              <a:rPr lang="en-US" b="0" i="0" dirty="0">
                <a:solidFill>
                  <a:schemeClr val="tx1"/>
                </a:solidFill>
                <a:effectLst/>
                <a:latin typeface="Arial" panose="020B0604020202020204" pitchFamily="34" charset="0"/>
              </a:rPr>
              <a:t>White box testing is a method of software testing that tests internal programming structures of an application. This type of testing technique is known as clear box testing, open box testing, structural testing, and transparent box testing. Its operation is opposite to black-box testing and is used at unit, integration, and system levels of the testing process.</a:t>
            </a:r>
          </a:p>
          <a:p>
            <a:pPr marL="0" indent="0" algn="just">
              <a:buNone/>
            </a:pPr>
            <a:endParaRPr lang="en-US" dirty="0"/>
          </a:p>
        </p:txBody>
      </p:sp>
    </p:spTree>
    <p:extLst>
      <p:ext uri="{BB962C8B-B14F-4D97-AF65-F5344CB8AC3E}">
        <p14:creationId xmlns:p14="http://schemas.microsoft.com/office/powerpoint/2010/main" val="2520969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3C4C-7606-47C2-A692-5F0397C35198}"/>
              </a:ext>
            </a:extLst>
          </p:cNvPr>
          <p:cNvSpPr>
            <a:spLocks noGrp="1"/>
          </p:cNvSpPr>
          <p:nvPr>
            <p:ph type="title"/>
          </p:nvPr>
        </p:nvSpPr>
        <p:spPr>
          <a:xfrm>
            <a:off x="1295402" y="982132"/>
            <a:ext cx="9601196" cy="2001700"/>
          </a:xfrm>
        </p:spPr>
        <p:txBody>
          <a:bodyPr>
            <a:normAutofit/>
          </a:bodyPr>
          <a:lstStyle/>
          <a:p>
            <a:r>
              <a:rPr lang="en-US" sz="3200" b="0" i="0" dirty="0">
                <a:solidFill>
                  <a:schemeClr val="tx1"/>
                </a:solidFill>
                <a:effectLst/>
                <a:latin typeface="Arial" panose="020B0604020202020204" pitchFamily="34" charset="0"/>
              </a:rPr>
              <a:t>THE TESTING TECHNIQUES OF WHITE-BOX TESTING INCLUDE:</a:t>
            </a:r>
            <a:br>
              <a:rPr lang="en-US" sz="3200" b="0" i="0" dirty="0">
                <a:solidFill>
                  <a:srgbClr val="666666"/>
                </a:solidFill>
                <a:effectLst/>
                <a:latin typeface="Arial" panose="020B0604020202020204" pitchFamily="34" charset="0"/>
              </a:rPr>
            </a:br>
            <a:endParaRPr lang="en-US" sz="3200" dirty="0"/>
          </a:p>
        </p:txBody>
      </p:sp>
      <p:sp>
        <p:nvSpPr>
          <p:cNvPr id="3" name="Content Placeholder 2">
            <a:extLst>
              <a:ext uri="{FF2B5EF4-FFF2-40B4-BE49-F238E27FC236}">
                <a16:creationId xmlns:a16="http://schemas.microsoft.com/office/drawing/2014/main" id="{6DDB6A28-0C99-4688-BAE9-B72F2DF4968E}"/>
              </a:ext>
            </a:extLst>
          </p:cNvPr>
          <p:cNvSpPr>
            <a:spLocks noGrp="1"/>
          </p:cNvSpPr>
          <p:nvPr>
            <p:ph idx="1"/>
          </p:nvPr>
        </p:nvSpPr>
        <p:spPr>
          <a:xfrm>
            <a:off x="1295401" y="2983832"/>
            <a:ext cx="9601196" cy="2406315"/>
          </a:xfrm>
        </p:spPr>
        <p:txBody>
          <a:bodyPr/>
          <a:lstStyle/>
          <a:p>
            <a:pPr algn="just" fontAlgn="base">
              <a:buFont typeface="Arial" panose="020B0604020202020204" pitchFamily="34" charset="0"/>
              <a:buChar char="•"/>
            </a:pPr>
            <a:r>
              <a:rPr lang="en-US" b="1" i="0" dirty="0">
                <a:solidFill>
                  <a:schemeClr val="tx1"/>
                </a:solidFill>
                <a:effectLst/>
                <a:latin typeface="inherit"/>
              </a:rPr>
              <a:t>Statement Coverage</a:t>
            </a:r>
            <a:r>
              <a:rPr lang="en-US" b="0" i="0" dirty="0">
                <a:solidFill>
                  <a:schemeClr val="tx1"/>
                </a:solidFill>
                <a:effectLst/>
                <a:latin typeface="Arial" panose="020B0604020202020204" pitchFamily="34" charset="0"/>
              </a:rPr>
              <a:t> </a:t>
            </a:r>
          </a:p>
          <a:p>
            <a:pPr algn="just" fontAlgn="base">
              <a:buFont typeface="Arial" panose="020B0604020202020204" pitchFamily="34" charset="0"/>
              <a:buChar char="•"/>
            </a:pPr>
            <a:r>
              <a:rPr lang="en-US" b="1" i="0" dirty="0">
                <a:solidFill>
                  <a:schemeClr val="tx1"/>
                </a:solidFill>
                <a:effectLst/>
                <a:latin typeface="inherit"/>
              </a:rPr>
              <a:t>Branch Coverage</a:t>
            </a:r>
          </a:p>
          <a:p>
            <a:pPr algn="just" fontAlgn="base">
              <a:buFont typeface="Arial" panose="020B0604020202020204" pitchFamily="34" charset="0"/>
              <a:buChar char="•"/>
            </a:pPr>
            <a:r>
              <a:rPr lang="en-US" b="1" i="0" dirty="0">
                <a:solidFill>
                  <a:schemeClr val="tx1"/>
                </a:solidFill>
                <a:effectLst/>
                <a:latin typeface="inherit"/>
              </a:rPr>
              <a:t>Path Coverage</a:t>
            </a:r>
            <a:r>
              <a:rPr lang="en-US" b="0" i="0" dirty="0">
                <a:solidFill>
                  <a:schemeClr val="tx1"/>
                </a:solidFill>
                <a:effectLst/>
                <a:latin typeface="Arial" panose="020B0604020202020204" pitchFamily="34" charset="0"/>
              </a:rPr>
              <a:t> </a:t>
            </a:r>
          </a:p>
          <a:p>
            <a:endParaRPr lang="en-US" dirty="0"/>
          </a:p>
        </p:txBody>
      </p:sp>
    </p:spTree>
    <p:extLst>
      <p:ext uri="{BB962C8B-B14F-4D97-AF65-F5344CB8AC3E}">
        <p14:creationId xmlns:p14="http://schemas.microsoft.com/office/powerpoint/2010/main" val="333638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5BFD-D517-4D6E-81B9-34C19D0385EA}"/>
              </a:ext>
            </a:extLst>
          </p:cNvPr>
          <p:cNvSpPr>
            <a:spLocks noGrp="1"/>
          </p:cNvSpPr>
          <p:nvPr>
            <p:ph type="title"/>
          </p:nvPr>
        </p:nvSpPr>
        <p:spPr/>
        <p:txBody>
          <a:bodyPr>
            <a:normAutofit fontScale="90000"/>
          </a:bodyPr>
          <a:lstStyle/>
          <a:p>
            <a:r>
              <a:rPr lang="en-US" dirty="0"/>
              <a:t>BLACK BOX TESTING</a:t>
            </a:r>
            <a:br>
              <a:rPr lang="en-US" dirty="0"/>
            </a:br>
            <a:endParaRPr lang="en-US" dirty="0"/>
          </a:p>
        </p:txBody>
      </p:sp>
      <p:sp>
        <p:nvSpPr>
          <p:cNvPr id="3" name="Content Placeholder 2">
            <a:extLst>
              <a:ext uri="{FF2B5EF4-FFF2-40B4-BE49-F238E27FC236}">
                <a16:creationId xmlns:a16="http://schemas.microsoft.com/office/drawing/2014/main" id="{C421D072-78F7-41DB-A212-57C2C697563F}"/>
              </a:ext>
            </a:extLst>
          </p:cNvPr>
          <p:cNvSpPr>
            <a:spLocks noGrp="1"/>
          </p:cNvSpPr>
          <p:nvPr>
            <p:ph idx="1"/>
          </p:nvPr>
        </p:nvSpPr>
        <p:spPr/>
        <p:txBody>
          <a:bodyPr/>
          <a:lstStyle/>
          <a:p>
            <a:pPr algn="just" fontAlgn="base"/>
            <a:r>
              <a:rPr lang="en-US" b="0" i="0" dirty="0">
                <a:solidFill>
                  <a:schemeClr val="tx1"/>
                </a:solidFill>
                <a:effectLst/>
                <a:latin typeface="Arial" panose="020B0604020202020204" pitchFamily="34" charset="0"/>
              </a:rPr>
              <a:t>Black box testing is a type of software testing, which checks for the functionality of a software or an application without knowing the design, internal components, or structure of an application to be tested. It is also referred to as Specifications-based testing.</a:t>
            </a:r>
          </a:p>
          <a:p>
            <a:pPr algn="just" fontAlgn="base"/>
            <a:r>
              <a:rPr lang="en-US" b="0" i="0" dirty="0">
                <a:solidFill>
                  <a:schemeClr val="tx1"/>
                </a:solidFill>
                <a:effectLst/>
                <a:latin typeface="Arial" panose="020B0604020202020204" pitchFamily="34" charset="0"/>
              </a:rPr>
              <a:t>The black box testing method is mainly used to find missing functions, performance errors, initialization errors, and errors while accessing the external database.</a:t>
            </a:r>
          </a:p>
          <a:p>
            <a:pPr marL="0" indent="0">
              <a:buNone/>
            </a:pPr>
            <a:endParaRPr lang="en-US" dirty="0"/>
          </a:p>
        </p:txBody>
      </p:sp>
    </p:spTree>
    <p:extLst>
      <p:ext uri="{BB962C8B-B14F-4D97-AF65-F5344CB8AC3E}">
        <p14:creationId xmlns:p14="http://schemas.microsoft.com/office/powerpoint/2010/main" val="2490116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3C4C-7606-47C2-A692-5F0397C35198}"/>
              </a:ext>
            </a:extLst>
          </p:cNvPr>
          <p:cNvSpPr>
            <a:spLocks noGrp="1"/>
          </p:cNvSpPr>
          <p:nvPr>
            <p:ph type="title"/>
          </p:nvPr>
        </p:nvSpPr>
        <p:spPr>
          <a:xfrm>
            <a:off x="1295402" y="982132"/>
            <a:ext cx="9601196" cy="2001700"/>
          </a:xfrm>
        </p:spPr>
        <p:txBody>
          <a:bodyPr>
            <a:normAutofit/>
          </a:bodyPr>
          <a:lstStyle/>
          <a:p>
            <a:r>
              <a:rPr lang="en-US" sz="3200" b="0" i="0" dirty="0">
                <a:solidFill>
                  <a:schemeClr val="tx1"/>
                </a:solidFill>
                <a:effectLst/>
                <a:latin typeface="Arial" panose="020B0604020202020204" pitchFamily="34" charset="0"/>
              </a:rPr>
              <a:t>THE TESTING TECHNIQUES OF BLACK-BOX TESTING INCLUDE:</a:t>
            </a:r>
            <a:br>
              <a:rPr lang="en-US" sz="3200" b="0" i="0" dirty="0">
                <a:solidFill>
                  <a:srgbClr val="666666"/>
                </a:solidFill>
                <a:effectLst/>
                <a:latin typeface="Arial" panose="020B0604020202020204" pitchFamily="34" charset="0"/>
              </a:rPr>
            </a:br>
            <a:endParaRPr lang="en-US" sz="3200" dirty="0"/>
          </a:p>
        </p:txBody>
      </p:sp>
      <p:sp>
        <p:nvSpPr>
          <p:cNvPr id="3" name="Content Placeholder 2">
            <a:extLst>
              <a:ext uri="{FF2B5EF4-FFF2-40B4-BE49-F238E27FC236}">
                <a16:creationId xmlns:a16="http://schemas.microsoft.com/office/drawing/2014/main" id="{6DDB6A28-0C99-4688-BAE9-B72F2DF4968E}"/>
              </a:ext>
            </a:extLst>
          </p:cNvPr>
          <p:cNvSpPr>
            <a:spLocks noGrp="1"/>
          </p:cNvSpPr>
          <p:nvPr>
            <p:ph idx="1"/>
          </p:nvPr>
        </p:nvSpPr>
        <p:spPr>
          <a:xfrm>
            <a:off x="1295401" y="2983832"/>
            <a:ext cx="9601196" cy="2406315"/>
          </a:xfrm>
        </p:spPr>
        <p:txBody>
          <a:bodyPr>
            <a:normAutofit lnSpcReduction="10000"/>
          </a:bodyPr>
          <a:lstStyle/>
          <a:p>
            <a:pPr algn="just" fontAlgn="base">
              <a:buFont typeface="Arial" panose="020B0604020202020204" pitchFamily="34" charset="0"/>
              <a:buChar char="•"/>
            </a:pPr>
            <a:r>
              <a:rPr lang="en-US" b="1" i="0" dirty="0">
                <a:solidFill>
                  <a:schemeClr val="tx1"/>
                </a:solidFill>
                <a:effectLst/>
                <a:latin typeface="Arial" panose="020B0604020202020204" pitchFamily="34" charset="0"/>
              </a:rPr>
              <a:t>Equivalence Partitioning</a:t>
            </a:r>
          </a:p>
          <a:p>
            <a:r>
              <a:rPr lang="en-US" b="1" i="0" dirty="0">
                <a:solidFill>
                  <a:schemeClr val="tx1"/>
                </a:solidFill>
                <a:effectLst/>
                <a:latin typeface="Arial" panose="020B0604020202020204" pitchFamily="34" charset="0"/>
              </a:rPr>
              <a:t>Boundary Value Analysis</a:t>
            </a:r>
          </a:p>
          <a:p>
            <a:r>
              <a:rPr lang="en-US" b="1" i="0" dirty="0">
                <a:solidFill>
                  <a:schemeClr val="tx1"/>
                </a:solidFill>
                <a:effectLst/>
                <a:latin typeface="Arial" panose="020B0604020202020204" pitchFamily="34" charset="0"/>
              </a:rPr>
              <a:t>Cause-effect Graph</a:t>
            </a:r>
            <a:r>
              <a:rPr lang="en-US" b="0" i="0" dirty="0">
                <a:solidFill>
                  <a:schemeClr val="tx1"/>
                </a:solidFill>
                <a:effectLst/>
                <a:latin typeface="Arial" panose="020B0604020202020204" pitchFamily="34" charset="0"/>
              </a:rPr>
              <a:t> </a:t>
            </a:r>
            <a:endParaRPr lang="en-US" b="1" dirty="0">
              <a:solidFill>
                <a:schemeClr val="tx1"/>
              </a:solidFill>
              <a:latin typeface="Arial" panose="020B0604020202020204" pitchFamily="34" charset="0"/>
            </a:endParaRPr>
          </a:p>
          <a:p>
            <a:r>
              <a:rPr lang="en-US" b="1" i="0" dirty="0">
                <a:solidFill>
                  <a:schemeClr val="tx1"/>
                </a:solidFill>
                <a:effectLst/>
                <a:latin typeface="Arial" panose="020B0604020202020204" pitchFamily="34" charset="0"/>
              </a:rPr>
              <a:t>Error Guessing</a:t>
            </a:r>
          </a:p>
          <a:p>
            <a:r>
              <a:rPr lang="en-US" b="1" i="0" dirty="0">
                <a:solidFill>
                  <a:schemeClr val="tx1"/>
                </a:solidFill>
                <a:effectLst/>
                <a:latin typeface="Arial" panose="020B0604020202020204" pitchFamily="34" charset="0"/>
              </a:rPr>
              <a:t>All-pairs Testing</a:t>
            </a:r>
            <a:endParaRPr lang="en-US" dirty="0">
              <a:solidFill>
                <a:schemeClr val="tx1"/>
              </a:solidFill>
            </a:endParaRPr>
          </a:p>
        </p:txBody>
      </p:sp>
    </p:spTree>
    <p:extLst>
      <p:ext uri="{BB962C8B-B14F-4D97-AF65-F5344CB8AC3E}">
        <p14:creationId xmlns:p14="http://schemas.microsoft.com/office/powerpoint/2010/main" val="153894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23148-E2B5-4B0B-8E21-8B4717DD9FDC}"/>
              </a:ext>
            </a:extLst>
          </p:cNvPr>
          <p:cNvSpPr>
            <a:spLocks noGrp="1"/>
          </p:cNvSpPr>
          <p:nvPr>
            <p:ph type="title"/>
          </p:nvPr>
        </p:nvSpPr>
        <p:spPr/>
        <p:txBody>
          <a:bodyPr>
            <a:normAutofit fontScale="90000"/>
          </a:bodyPr>
          <a:lstStyle/>
          <a:p>
            <a:br>
              <a:rPr lang="en-US" b="1" i="0" dirty="0">
                <a:solidFill>
                  <a:srgbClr val="000000"/>
                </a:solidFill>
                <a:effectLst/>
                <a:latin typeface="Arial" panose="020B0604020202020204" pitchFamily="34" charset="0"/>
              </a:rPr>
            </a:br>
            <a:r>
              <a:rPr lang="en-US" b="1" i="0" dirty="0">
                <a:solidFill>
                  <a:srgbClr val="000000"/>
                </a:solidFill>
                <a:effectLst/>
                <a:latin typeface="Arial" panose="020B0604020202020204" pitchFamily="34" charset="0"/>
              </a:rPr>
              <a:t>ADVANTAGES OF TESTING TECHNIQUES</a:t>
            </a:r>
            <a:br>
              <a:rPr lang="en-US" b="1" i="0" dirty="0">
                <a:solidFill>
                  <a:srgbClr val="000000"/>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76AB4780-3CD1-4B4B-9B08-DD1F95C3538B}"/>
              </a:ext>
            </a:extLst>
          </p:cNvPr>
          <p:cNvSpPr>
            <a:spLocks noGrp="1"/>
          </p:cNvSpPr>
          <p:nvPr>
            <p:ph idx="1"/>
          </p:nvPr>
        </p:nvSpPr>
        <p:spPr>
          <a:xfrm>
            <a:off x="1295401" y="2703442"/>
            <a:ext cx="9601196" cy="3172425"/>
          </a:xfrm>
        </p:spPr>
        <p:txBody>
          <a:bodyPr>
            <a:normAutofit/>
          </a:bodyPr>
          <a:lstStyle/>
          <a:p>
            <a:pPr algn="just" fontAlgn="base">
              <a:buFont typeface="Arial" panose="020B0604020202020204" pitchFamily="34" charset="0"/>
              <a:buChar char="•"/>
            </a:pPr>
            <a:r>
              <a:rPr lang="en-US" b="1" i="0" dirty="0">
                <a:solidFill>
                  <a:schemeClr val="tx1"/>
                </a:solidFill>
                <a:effectLst/>
                <a:latin typeface="Arial" panose="020B0604020202020204" pitchFamily="34" charset="0"/>
              </a:rPr>
              <a:t>Highly efficient</a:t>
            </a:r>
          </a:p>
          <a:p>
            <a:pPr algn="just" fontAlgn="base">
              <a:buFont typeface="Arial" panose="020B0604020202020204" pitchFamily="34" charset="0"/>
              <a:buChar char="•"/>
            </a:pPr>
            <a:r>
              <a:rPr lang="en-US" b="1" i="0" dirty="0">
                <a:solidFill>
                  <a:schemeClr val="tx1"/>
                </a:solidFill>
                <a:effectLst/>
                <a:latin typeface="Arial" panose="020B0604020202020204" pitchFamily="34" charset="0"/>
              </a:rPr>
              <a:t>Quality</a:t>
            </a:r>
          </a:p>
          <a:p>
            <a:pPr algn="just" fontAlgn="base">
              <a:buFont typeface="Arial" panose="020B0604020202020204" pitchFamily="34" charset="0"/>
              <a:buChar char="•"/>
            </a:pPr>
            <a:r>
              <a:rPr lang="en-US" b="1" i="0" dirty="0">
                <a:solidFill>
                  <a:schemeClr val="tx1"/>
                </a:solidFill>
                <a:effectLst/>
                <a:latin typeface="Arial" panose="020B0604020202020204" pitchFamily="34" charset="0"/>
              </a:rPr>
              <a:t>Satisfies customer</a:t>
            </a:r>
          </a:p>
          <a:p>
            <a:pPr algn="just" fontAlgn="base">
              <a:buFont typeface="Arial" panose="020B0604020202020204" pitchFamily="34" charset="0"/>
              <a:buChar char="•"/>
            </a:pPr>
            <a:r>
              <a:rPr lang="en-US" b="1" i="0" dirty="0">
                <a:solidFill>
                  <a:schemeClr val="tx1"/>
                </a:solidFill>
                <a:effectLst/>
                <a:latin typeface="Arial" panose="020B0604020202020204" pitchFamily="34" charset="0"/>
              </a:rPr>
              <a:t>Good product, good revenue</a:t>
            </a:r>
          </a:p>
          <a:p>
            <a:pPr algn="just" fontAlgn="base">
              <a:buFont typeface="Arial" panose="020B0604020202020204" pitchFamily="34" charset="0"/>
              <a:buChar char="•"/>
            </a:pPr>
            <a:r>
              <a:rPr lang="en-US" b="1" i="0" dirty="0">
                <a:solidFill>
                  <a:schemeClr val="tx1"/>
                </a:solidFill>
                <a:effectLst/>
                <a:latin typeface="Arial" panose="020B0604020202020204" pitchFamily="34" charset="0"/>
              </a:rPr>
              <a:t>User experience</a:t>
            </a:r>
          </a:p>
          <a:p>
            <a:pPr algn="just" fontAlgn="base">
              <a:buFont typeface="Arial" panose="020B0604020202020204" pitchFamily="34" charset="0"/>
              <a:buChar char="•"/>
            </a:pPr>
            <a:r>
              <a:rPr lang="en-US" b="1" i="0" dirty="0">
                <a:solidFill>
                  <a:schemeClr val="tx1"/>
                </a:solidFill>
                <a:effectLst/>
                <a:latin typeface="Arial" panose="020B0604020202020204" pitchFamily="34" charset="0"/>
              </a:rPr>
              <a:t>Business optimization</a:t>
            </a:r>
          </a:p>
          <a:p>
            <a:pPr algn="just" fontAlgn="base">
              <a:buFont typeface="Arial" panose="020B0604020202020204" pitchFamily="34" charset="0"/>
              <a:buChar char="•"/>
            </a:pPr>
            <a:endParaRPr lang="en-US" b="1" i="0" dirty="0">
              <a:solidFill>
                <a:srgbClr val="666666"/>
              </a:solidFill>
              <a:effectLst/>
              <a:latin typeface="Arial" panose="020B0604020202020204" pitchFamily="34" charset="0"/>
            </a:endParaRPr>
          </a:p>
        </p:txBody>
      </p:sp>
    </p:spTree>
    <p:extLst>
      <p:ext uri="{BB962C8B-B14F-4D97-AF65-F5344CB8AC3E}">
        <p14:creationId xmlns:p14="http://schemas.microsoft.com/office/powerpoint/2010/main" val="686633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2F151-B45A-4D0E-A13A-6DA8F731A4DA}"/>
              </a:ext>
            </a:extLst>
          </p:cNvPr>
          <p:cNvSpPr>
            <a:spLocks noGrp="1"/>
          </p:cNvSpPr>
          <p:nvPr>
            <p:ph type="title"/>
          </p:nvPr>
        </p:nvSpPr>
        <p:spPr/>
        <p:txBody>
          <a:bodyPr>
            <a:normAutofit fontScale="90000"/>
          </a:bodyPr>
          <a:lstStyle/>
          <a:p>
            <a:br>
              <a:rPr lang="en-US" b="1" i="0" dirty="0">
                <a:solidFill>
                  <a:srgbClr val="000000"/>
                </a:solidFill>
                <a:effectLst/>
                <a:latin typeface="Arial" panose="020B0604020202020204" pitchFamily="34" charset="0"/>
              </a:rPr>
            </a:br>
            <a:r>
              <a:rPr lang="en-US" b="1" i="0" dirty="0">
                <a:solidFill>
                  <a:srgbClr val="000000"/>
                </a:solidFill>
                <a:effectLst/>
                <a:latin typeface="Arial" panose="020B0604020202020204" pitchFamily="34" charset="0"/>
              </a:rPr>
              <a:t>DISADVANTAGES OF TESTING TECHNIQUES</a:t>
            </a:r>
            <a:br>
              <a:rPr lang="en-US" b="1" i="0" dirty="0">
                <a:solidFill>
                  <a:srgbClr val="000000"/>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9400CFA7-41A6-44D4-A2C3-808EF8BB653A}"/>
              </a:ext>
            </a:extLst>
          </p:cNvPr>
          <p:cNvSpPr>
            <a:spLocks noGrp="1"/>
          </p:cNvSpPr>
          <p:nvPr>
            <p:ph idx="1"/>
          </p:nvPr>
        </p:nvSpPr>
        <p:spPr>
          <a:xfrm>
            <a:off x="1295401" y="2822712"/>
            <a:ext cx="9601196" cy="3053155"/>
          </a:xfrm>
        </p:spPr>
        <p:txBody>
          <a:bodyPr/>
          <a:lstStyle/>
          <a:p>
            <a:pPr algn="just" fontAlgn="base">
              <a:buFont typeface="Arial" panose="020B0604020202020204" pitchFamily="34" charset="0"/>
              <a:buChar char="•"/>
            </a:pPr>
            <a:r>
              <a:rPr lang="en-US" b="1" i="0" dirty="0">
                <a:solidFill>
                  <a:schemeClr val="tx1"/>
                </a:solidFill>
                <a:effectLst/>
                <a:latin typeface="Arial" panose="020B0604020202020204" pitchFamily="34" charset="0"/>
              </a:rPr>
              <a:t>Appropriate communication and coordination with the tester</a:t>
            </a:r>
          </a:p>
          <a:p>
            <a:pPr algn="just" fontAlgn="base">
              <a:buFont typeface="Arial" panose="020B0604020202020204" pitchFamily="34" charset="0"/>
              <a:buChar char="•"/>
            </a:pPr>
            <a:r>
              <a:rPr lang="en-US" b="1" i="0" dirty="0">
                <a:solidFill>
                  <a:schemeClr val="tx1"/>
                </a:solidFill>
                <a:effectLst/>
                <a:latin typeface="Arial" panose="020B0604020202020204" pitchFamily="34" charset="0"/>
              </a:rPr>
              <a:t>Competition among similar service providers</a:t>
            </a:r>
          </a:p>
          <a:p>
            <a:pPr algn="just" fontAlgn="base">
              <a:buFont typeface="Arial" panose="020B0604020202020204" pitchFamily="34" charset="0"/>
              <a:buChar char="•"/>
            </a:pPr>
            <a:r>
              <a:rPr lang="en-US" b="1" i="0" dirty="0">
                <a:solidFill>
                  <a:schemeClr val="tx1"/>
                </a:solidFill>
                <a:effectLst/>
                <a:latin typeface="Arial" panose="020B0604020202020204" pitchFamily="34" charset="0"/>
              </a:rPr>
              <a:t>Lack of experienced professionals</a:t>
            </a:r>
          </a:p>
          <a:p>
            <a:pPr algn="just" fontAlgn="base">
              <a:buFont typeface="Arial" panose="020B0604020202020204" pitchFamily="34" charset="0"/>
              <a:buChar char="•"/>
            </a:pPr>
            <a:r>
              <a:rPr lang="en-US" b="1" i="0" dirty="0">
                <a:solidFill>
                  <a:schemeClr val="tx1"/>
                </a:solidFill>
                <a:effectLst/>
                <a:latin typeface="Arial" panose="020B0604020202020204" pitchFamily="34" charset="0"/>
              </a:rPr>
              <a:t>Finding the right service provider</a:t>
            </a:r>
          </a:p>
          <a:p>
            <a:endParaRPr lang="en-US" dirty="0">
              <a:solidFill>
                <a:schemeClr val="tx1"/>
              </a:solidFill>
            </a:endParaRPr>
          </a:p>
        </p:txBody>
      </p:sp>
    </p:spTree>
    <p:extLst>
      <p:ext uri="{BB962C8B-B14F-4D97-AF65-F5344CB8AC3E}">
        <p14:creationId xmlns:p14="http://schemas.microsoft.com/office/powerpoint/2010/main" val="3966370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26EA0-D4EE-4C39-871B-596D283F1D5A}"/>
              </a:ext>
            </a:extLst>
          </p:cNvPr>
          <p:cNvSpPr>
            <a:spLocks noGrp="1"/>
          </p:cNvSpPr>
          <p:nvPr>
            <p:ph type="title"/>
          </p:nvPr>
        </p:nvSpPr>
        <p:spPr/>
        <p:txBody>
          <a:bodyPr/>
          <a:lstStyle/>
          <a:p>
            <a:r>
              <a:rPr lang="en-US" dirty="0">
                <a:solidFill>
                  <a:schemeClr val="tx1"/>
                </a:solidFill>
              </a:rPr>
              <a:t>LEVELS OF TESTING</a:t>
            </a:r>
          </a:p>
        </p:txBody>
      </p:sp>
      <p:sp>
        <p:nvSpPr>
          <p:cNvPr id="3" name="Content Placeholder 2">
            <a:extLst>
              <a:ext uri="{FF2B5EF4-FFF2-40B4-BE49-F238E27FC236}">
                <a16:creationId xmlns:a16="http://schemas.microsoft.com/office/drawing/2014/main" id="{C52AA116-608B-4F13-B6D8-AAE673E9638A}"/>
              </a:ext>
            </a:extLst>
          </p:cNvPr>
          <p:cNvSpPr>
            <a:spLocks noGrp="1"/>
          </p:cNvSpPr>
          <p:nvPr>
            <p:ph idx="1"/>
          </p:nvPr>
        </p:nvSpPr>
        <p:spPr/>
        <p:txBody>
          <a:bodyPr/>
          <a:lstStyle/>
          <a:p>
            <a:r>
              <a:rPr lang="en-US" dirty="0">
                <a:solidFill>
                  <a:schemeClr val="tx1"/>
                </a:solidFill>
              </a:rPr>
              <a:t>Level of testing includes the different methodologies that can be used while conducting Software Testing. Following are the main levels of Software Testing.</a:t>
            </a:r>
          </a:p>
          <a:p>
            <a:pPr>
              <a:buFont typeface="Wingdings" panose="05000000000000000000" pitchFamily="2" charset="2"/>
              <a:buChar char="Ø"/>
            </a:pPr>
            <a:r>
              <a:rPr lang="en-US" i="0" dirty="0">
                <a:solidFill>
                  <a:srgbClr val="000000"/>
                </a:solidFill>
                <a:effectLst/>
                <a:latin typeface="Arial" panose="020B0604020202020204" pitchFamily="34" charset="0"/>
              </a:rPr>
              <a:t>Functional Testing</a:t>
            </a:r>
          </a:p>
          <a:p>
            <a:pPr>
              <a:buFont typeface="Wingdings" panose="05000000000000000000" pitchFamily="2" charset="2"/>
              <a:buChar char="Ø"/>
            </a:pPr>
            <a:r>
              <a:rPr lang="en-US" i="0" dirty="0">
                <a:solidFill>
                  <a:srgbClr val="000000"/>
                </a:solidFill>
                <a:effectLst/>
                <a:latin typeface="Arial" panose="020B0604020202020204" pitchFamily="34" charset="0"/>
              </a:rPr>
              <a:t>Non-Functional Testing</a:t>
            </a:r>
          </a:p>
          <a:p>
            <a:endParaRPr lang="en-US" dirty="0"/>
          </a:p>
        </p:txBody>
      </p:sp>
    </p:spTree>
    <p:extLst>
      <p:ext uri="{BB962C8B-B14F-4D97-AF65-F5344CB8AC3E}">
        <p14:creationId xmlns:p14="http://schemas.microsoft.com/office/powerpoint/2010/main" val="2082569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62217-5E8F-4302-A1AA-E85E67ED633C}"/>
              </a:ext>
            </a:extLst>
          </p:cNvPr>
          <p:cNvSpPr>
            <a:spLocks noGrp="1"/>
          </p:cNvSpPr>
          <p:nvPr>
            <p:ph type="title"/>
          </p:nvPr>
        </p:nvSpPr>
        <p:spPr/>
        <p:txBody>
          <a:bodyPr>
            <a:normAutofit fontScale="90000"/>
          </a:bodyPr>
          <a:lstStyle/>
          <a:p>
            <a:r>
              <a:rPr lang="en-US" b="1" i="0" dirty="0">
                <a:solidFill>
                  <a:srgbClr val="000000"/>
                </a:solidFill>
                <a:effectLst/>
                <a:latin typeface="Arial" panose="020B0604020202020204" pitchFamily="34" charset="0"/>
              </a:rPr>
              <a:t>FUNCTIONAL TESTING</a:t>
            </a:r>
            <a:br>
              <a:rPr lang="en-US" b="1" i="0" dirty="0">
                <a:solidFill>
                  <a:srgbClr val="000000"/>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5994F5B7-E621-499D-BB64-5B580336C354}"/>
              </a:ext>
            </a:extLst>
          </p:cNvPr>
          <p:cNvSpPr>
            <a:spLocks noGrp="1"/>
          </p:cNvSpPr>
          <p:nvPr>
            <p:ph idx="1"/>
          </p:nvPr>
        </p:nvSpPr>
        <p:spPr>
          <a:xfrm>
            <a:off x="1295401" y="2716696"/>
            <a:ext cx="9601196" cy="3159172"/>
          </a:xfrm>
        </p:spPr>
        <p:txBody>
          <a:bodyPr/>
          <a:lstStyle/>
          <a:p>
            <a:r>
              <a:rPr lang="en-US" b="1" i="0" dirty="0">
                <a:solidFill>
                  <a:srgbClr val="000000"/>
                </a:solidFill>
                <a:effectLst/>
                <a:latin typeface="Arial" panose="020B0604020202020204" pitchFamily="34" charset="0"/>
              </a:rPr>
              <a:t>Unit Testing</a:t>
            </a:r>
          </a:p>
          <a:p>
            <a:r>
              <a:rPr lang="en-US" b="1" i="0" dirty="0">
                <a:solidFill>
                  <a:srgbClr val="000000"/>
                </a:solidFill>
                <a:effectLst/>
                <a:latin typeface="Arial" panose="020B0604020202020204" pitchFamily="34" charset="0"/>
              </a:rPr>
              <a:t>Integration Testing</a:t>
            </a:r>
          </a:p>
          <a:p>
            <a:r>
              <a:rPr lang="en-US" b="1" i="0" dirty="0">
                <a:solidFill>
                  <a:srgbClr val="000000"/>
                </a:solidFill>
                <a:effectLst/>
                <a:latin typeface="Arial" panose="020B0604020202020204" pitchFamily="34" charset="0"/>
              </a:rPr>
              <a:t>System Testing</a:t>
            </a:r>
          </a:p>
          <a:p>
            <a:r>
              <a:rPr lang="en-US" b="1" i="0" dirty="0">
                <a:solidFill>
                  <a:srgbClr val="000000"/>
                </a:solidFill>
                <a:effectLst/>
                <a:latin typeface="Arial" panose="020B0604020202020204" pitchFamily="34" charset="0"/>
              </a:rPr>
              <a:t>Acceptance Testing</a:t>
            </a:r>
          </a:p>
          <a:p>
            <a:endParaRPr lang="en-US" b="1" i="0"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903325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87605-1505-40A4-9529-D4E915E94597}"/>
              </a:ext>
            </a:extLst>
          </p:cNvPr>
          <p:cNvSpPr>
            <a:spLocks noGrp="1"/>
          </p:cNvSpPr>
          <p:nvPr>
            <p:ph type="title"/>
          </p:nvPr>
        </p:nvSpPr>
        <p:spPr/>
        <p:txBody>
          <a:bodyPr>
            <a:normAutofit fontScale="90000"/>
          </a:bodyPr>
          <a:lstStyle/>
          <a:p>
            <a:r>
              <a:rPr lang="en-US" b="1" i="0" dirty="0">
                <a:solidFill>
                  <a:srgbClr val="000000"/>
                </a:solidFill>
                <a:effectLst/>
                <a:latin typeface="Arial" panose="020B0604020202020204" pitchFamily="34" charset="0"/>
              </a:rPr>
              <a:t>Non-functional Testing</a:t>
            </a:r>
            <a:br>
              <a:rPr lang="en-US" b="1" i="0" dirty="0">
                <a:solidFill>
                  <a:srgbClr val="000000"/>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FD6955F9-FA05-46B9-ABC8-3448E60E9C13}"/>
              </a:ext>
            </a:extLst>
          </p:cNvPr>
          <p:cNvSpPr>
            <a:spLocks noGrp="1"/>
          </p:cNvSpPr>
          <p:nvPr>
            <p:ph idx="1"/>
          </p:nvPr>
        </p:nvSpPr>
        <p:spPr>
          <a:xfrm>
            <a:off x="1295401" y="2835964"/>
            <a:ext cx="9601196" cy="3039903"/>
          </a:xfrm>
        </p:spPr>
        <p:txBody>
          <a:bodyPr>
            <a:normAutofit/>
          </a:bodyPr>
          <a:lstStyle/>
          <a:p>
            <a:pPr algn="just" fontAlgn="base"/>
            <a:r>
              <a:rPr lang="en-US" b="1" i="0" dirty="0">
                <a:solidFill>
                  <a:srgbClr val="000000"/>
                </a:solidFill>
                <a:effectLst/>
                <a:latin typeface="Arial" panose="020B0604020202020204" pitchFamily="34" charset="0"/>
              </a:rPr>
              <a:t>Performance testing</a:t>
            </a:r>
          </a:p>
          <a:p>
            <a:pPr algn="just" fontAlgn="base"/>
            <a:r>
              <a:rPr lang="en-US" b="1" i="0" dirty="0">
                <a:solidFill>
                  <a:srgbClr val="000000"/>
                </a:solidFill>
                <a:effectLst/>
                <a:latin typeface="Arial" panose="020B0604020202020204" pitchFamily="34" charset="0"/>
              </a:rPr>
              <a:t>Security testing</a:t>
            </a:r>
          </a:p>
          <a:p>
            <a:pPr algn="just" fontAlgn="base"/>
            <a:r>
              <a:rPr lang="en-US" b="1" i="0" dirty="0">
                <a:solidFill>
                  <a:srgbClr val="000000"/>
                </a:solidFill>
                <a:effectLst/>
                <a:latin typeface="Arial" panose="020B0604020202020204" pitchFamily="34" charset="0"/>
              </a:rPr>
              <a:t>Usability testing</a:t>
            </a:r>
          </a:p>
          <a:p>
            <a:pPr algn="just" fontAlgn="base"/>
            <a:r>
              <a:rPr lang="en-US" b="1" i="0" dirty="0">
                <a:solidFill>
                  <a:srgbClr val="000000"/>
                </a:solidFill>
                <a:effectLst/>
                <a:latin typeface="Arial" panose="020B0604020202020204" pitchFamily="34" charset="0"/>
              </a:rPr>
              <a:t>Compatibility testing</a:t>
            </a:r>
          </a:p>
          <a:p>
            <a:endParaRPr lang="en-US" dirty="0"/>
          </a:p>
        </p:txBody>
      </p:sp>
    </p:spTree>
    <p:extLst>
      <p:ext uri="{BB962C8B-B14F-4D97-AF65-F5344CB8AC3E}">
        <p14:creationId xmlns:p14="http://schemas.microsoft.com/office/powerpoint/2010/main" val="29252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DA58-7D01-4B5C-B91D-8D20650D6D5A}"/>
              </a:ext>
            </a:extLst>
          </p:cNvPr>
          <p:cNvSpPr>
            <a:spLocks noGrp="1"/>
          </p:cNvSpPr>
          <p:nvPr>
            <p:ph type="title"/>
          </p:nvPr>
        </p:nvSpPr>
        <p:spPr/>
        <p:txBody>
          <a:bodyPr/>
          <a:lstStyle/>
          <a:p>
            <a:r>
              <a:rPr lang="en-US" dirty="0"/>
              <a:t>INTODUCTION</a:t>
            </a:r>
          </a:p>
        </p:txBody>
      </p:sp>
      <p:sp>
        <p:nvSpPr>
          <p:cNvPr id="3" name="Content Placeholder 2">
            <a:extLst>
              <a:ext uri="{FF2B5EF4-FFF2-40B4-BE49-F238E27FC236}">
                <a16:creationId xmlns:a16="http://schemas.microsoft.com/office/drawing/2014/main" id="{B6F65EC7-028A-4E0B-AAF6-B9A37FAC9E46}"/>
              </a:ext>
            </a:extLst>
          </p:cNvPr>
          <p:cNvSpPr>
            <a:spLocks noGrp="1"/>
          </p:cNvSpPr>
          <p:nvPr>
            <p:ph idx="1"/>
          </p:nvPr>
        </p:nvSpPr>
        <p:spPr>
          <a:xfrm>
            <a:off x="1295401" y="2915478"/>
            <a:ext cx="9601196" cy="2960390"/>
          </a:xfrm>
        </p:spPr>
        <p:txBody>
          <a:bodyPr/>
          <a:lstStyle/>
          <a:p>
            <a:r>
              <a:rPr lang="en-US" dirty="0"/>
              <a:t>At first stage:- Testing is a process of executing a program with the intention of finding errors.</a:t>
            </a:r>
          </a:p>
          <a:p>
            <a:r>
              <a:rPr lang="en-US" dirty="0"/>
              <a:t>At last stage:- Testing is the process of demonstrating that errors are not present (after the completion of all bugs)</a:t>
            </a:r>
          </a:p>
        </p:txBody>
      </p:sp>
    </p:spTree>
    <p:extLst>
      <p:ext uri="{BB962C8B-B14F-4D97-AF65-F5344CB8AC3E}">
        <p14:creationId xmlns:p14="http://schemas.microsoft.com/office/powerpoint/2010/main" val="3895015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08B7-55D3-4DBC-877A-B2C165C9B072}"/>
              </a:ext>
            </a:extLst>
          </p:cNvPr>
          <p:cNvSpPr>
            <a:spLocks noGrp="1"/>
          </p:cNvSpPr>
          <p:nvPr>
            <p:ph type="title"/>
          </p:nvPr>
        </p:nvSpPr>
        <p:spPr/>
        <p:txBody>
          <a:bodyPr/>
          <a:lstStyle/>
          <a:p>
            <a:r>
              <a:rPr lang="en-US" dirty="0"/>
              <a:t>WHY TESTING?</a:t>
            </a:r>
          </a:p>
        </p:txBody>
      </p:sp>
      <p:sp>
        <p:nvSpPr>
          <p:cNvPr id="3" name="Content Placeholder 2">
            <a:extLst>
              <a:ext uri="{FF2B5EF4-FFF2-40B4-BE49-F238E27FC236}">
                <a16:creationId xmlns:a16="http://schemas.microsoft.com/office/drawing/2014/main" id="{2F8F96E6-EF99-470A-8447-05D5670D123A}"/>
              </a:ext>
            </a:extLst>
          </p:cNvPr>
          <p:cNvSpPr>
            <a:spLocks noGrp="1"/>
          </p:cNvSpPr>
          <p:nvPr>
            <p:ph idx="1"/>
          </p:nvPr>
        </p:nvSpPr>
        <p:spPr/>
        <p:txBody>
          <a:bodyPr/>
          <a:lstStyle/>
          <a:p>
            <a:r>
              <a:rPr lang="en-US" dirty="0"/>
              <a:t>To find and correct defects.</a:t>
            </a:r>
          </a:p>
          <a:p>
            <a:r>
              <a:rPr lang="en-US" dirty="0"/>
              <a:t>To check whether the Client/User needs are satisfied.</a:t>
            </a:r>
          </a:p>
          <a:p>
            <a:r>
              <a:rPr lang="en-US" dirty="0"/>
              <a:t>To avoid user detecting problems.</a:t>
            </a:r>
          </a:p>
          <a:p>
            <a:r>
              <a:rPr lang="en-US" dirty="0"/>
              <a:t>Also to provide Quality Product.</a:t>
            </a:r>
          </a:p>
        </p:txBody>
      </p:sp>
    </p:spTree>
    <p:extLst>
      <p:ext uri="{BB962C8B-B14F-4D97-AF65-F5344CB8AC3E}">
        <p14:creationId xmlns:p14="http://schemas.microsoft.com/office/powerpoint/2010/main" val="874349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E5AC-376A-4967-9FF8-D677AEF16DCD}"/>
              </a:ext>
            </a:extLst>
          </p:cNvPr>
          <p:cNvSpPr>
            <a:spLocks noGrp="1"/>
          </p:cNvSpPr>
          <p:nvPr>
            <p:ph type="title"/>
          </p:nvPr>
        </p:nvSpPr>
        <p:spPr/>
        <p:txBody>
          <a:bodyPr>
            <a:normAutofit/>
          </a:bodyPr>
          <a:lstStyle/>
          <a:p>
            <a:r>
              <a:rPr lang="en-US" sz="4000" dirty="0"/>
              <a:t>WHY DOES SOFTWARE HAVE BUGS?</a:t>
            </a:r>
          </a:p>
        </p:txBody>
      </p:sp>
      <p:sp>
        <p:nvSpPr>
          <p:cNvPr id="3" name="Content Placeholder 2">
            <a:extLst>
              <a:ext uri="{FF2B5EF4-FFF2-40B4-BE49-F238E27FC236}">
                <a16:creationId xmlns:a16="http://schemas.microsoft.com/office/drawing/2014/main" id="{4C74B3A7-DB1B-47F1-A02C-D63490594CEB}"/>
              </a:ext>
            </a:extLst>
          </p:cNvPr>
          <p:cNvSpPr>
            <a:spLocks noGrp="1"/>
          </p:cNvSpPr>
          <p:nvPr>
            <p:ph idx="1"/>
          </p:nvPr>
        </p:nvSpPr>
        <p:spPr>
          <a:xfrm>
            <a:off x="1295401" y="2663686"/>
            <a:ext cx="9601196" cy="3212181"/>
          </a:xfrm>
        </p:spPr>
        <p:txBody>
          <a:bodyPr/>
          <a:lstStyle/>
          <a:p>
            <a:r>
              <a:rPr lang="en-US" b="0" i="0" dirty="0">
                <a:solidFill>
                  <a:srgbClr val="111111"/>
                </a:solidFill>
                <a:effectLst/>
                <a:latin typeface="Roboto" panose="02000000000000000000" pitchFamily="2" charset="0"/>
              </a:rPr>
              <a:t>Miscommunication or No Communication (That we are not clear about what an application should do or shouldn’t do).</a:t>
            </a:r>
          </a:p>
          <a:p>
            <a:r>
              <a:rPr lang="en-US" dirty="0">
                <a:solidFill>
                  <a:srgbClr val="111111"/>
                </a:solidFill>
                <a:latin typeface="Roboto" panose="02000000000000000000" pitchFamily="2" charset="0"/>
              </a:rPr>
              <a:t>Time Pressure (Time scheduling).</a:t>
            </a:r>
          </a:p>
          <a:p>
            <a:r>
              <a:rPr lang="en-US" b="0" i="0" dirty="0">
                <a:solidFill>
                  <a:srgbClr val="111111"/>
                </a:solidFill>
                <a:effectLst/>
                <a:latin typeface="Roboto" panose="02000000000000000000" pitchFamily="2" charset="0"/>
              </a:rPr>
              <a:t>Changing Require</a:t>
            </a:r>
            <a:r>
              <a:rPr lang="en-US" dirty="0">
                <a:solidFill>
                  <a:srgbClr val="111111"/>
                </a:solidFill>
                <a:latin typeface="Roboto" panose="02000000000000000000" pitchFamily="2" charset="0"/>
              </a:rPr>
              <a:t>ments.</a:t>
            </a:r>
          </a:p>
          <a:p>
            <a:r>
              <a:rPr lang="en-US" b="0" i="0" dirty="0">
                <a:solidFill>
                  <a:srgbClr val="111111"/>
                </a:solidFill>
                <a:effectLst/>
                <a:latin typeface="Roboto" panose="02000000000000000000" pitchFamily="2" charset="0"/>
              </a:rPr>
              <a:t>Programing Mistakes.</a:t>
            </a:r>
          </a:p>
          <a:p>
            <a:endParaRPr lang="en-US" dirty="0"/>
          </a:p>
        </p:txBody>
      </p:sp>
    </p:spTree>
    <p:extLst>
      <p:ext uri="{BB962C8B-B14F-4D97-AF65-F5344CB8AC3E}">
        <p14:creationId xmlns:p14="http://schemas.microsoft.com/office/powerpoint/2010/main" val="1451765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6FED-2F89-4C66-A3A5-91A0969589D8}"/>
              </a:ext>
            </a:extLst>
          </p:cNvPr>
          <p:cNvSpPr>
            <a:spLocks noGrp="1"/>
          </p:cNvSpPr>
          <p:nvPr>
            <p:ph type="title"/>
          </p:nvPr>
        </p:nvSpPr>
        <p:spPr/>
        <p:txBody>
          <a:bodyPr/>
          <a:lstStyle/>
          <a:p>
            <a:r>
              <a:rPr lang="en-US" dirty="0"/>
              <a:t>WHAT ARE TESTING TECHNIQUES?</a:t>
            </a:r>
          </a:p>
        </p:txBody>
      </p:sp>
      <p:sp>
        <p:nvSpPr>
          <p:cNvPr id="3" name="Content Placeholder 2">
            <a:extLst>
              <a:ext uri="{FF2B5EF4-FFF2-40B4-BE49-F238E27FC236}">
                <a16:creationId xmlns:a16="http://schemas.microsoft.com/office/drawing/2014/main" id="{B49CFADF-C5BF-4DDF-A2F9-A245DDA1DA62}"/>
              </a:ext>
            </a:extLst>
          </p:cNvPr>
          <p:cNvSpPr>
            <a:spLocks noGrp="1"/>
          </p:cNvSpPr>
          <p:nvPr>
            <p:ph idx="1"/>
          </p:nvPr>
        </p:nvSpPr>
        <p:spPr>
          <a:xfrm>
            <a:off x="1577009" y="2556932"/>
            <a:ext cx="8971721" cy="3318936"/>
          </a:xfrm>
        </p:spPr>
        <p:txBody>
          <a:bodyPr/>
          <a:lstStyle/>
          <a:p>
            <a:pPr marL="0" indent="0" algn="just" fontAlgn="base">
              <a:buNone/>
            </a:pPr>
            <a:r>
              <a:rPr lang="en-US" b="0" i="0" dirty="0">
                <a:solidFill>
                  <a:schemeClr val="tx1">
                    <a:lumMod val="75000"/>
                    <a:lumOff val="25000"/>
                  </a:schemeClr>
                </a:solidFill>
                <a:effectLst/>
                <a:latin typeface="Arial" panose="020B0604020202020204" pitchFamily="34" charset="0"/>
              </a:rPr>
              <a:t>Testing Techniques is the method applied to evaluate a system or a component with a purpose to find if it satisfies the given requirements. Testing of a system helps to identify gaps, errors, or any kind of missing requirements differing from the actual requirements.</a:t>
            </a:r>
            <a:endParaRPr lang="en-US" dirty="0">
              <a:solidFill>
                <a:schemeClr val="tx1">
                  <a:lumMod val="75000"/>
                  <a:lumOff val="25000"/>
                </a:schemeClr>
              </a:solidFill>
            </a:endParaRPr>
          </a:p>
        </p:txBody>
      </p:sp>
    </p:spTree>
    <p:extLst>
      <p:ext uri="{BB962C8B-B14F-4D97-AF65-F5344CB8AC3E}">
        <p14:creationId xmlns:p14="http://schemas.microsoft.com/office/powerpoint/2010/main" val="3612484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D8704-57E9-4FA6-99B4-880BB1BAF785}"/>
              </a:ext>
            </a:extLst>
          </p:cNvPr>
          <p:cNvSpPr>
            <a:spLocks noGrp="1"/>
          </p:cNvSpPr>
          <p:nvPr>
            <p:ph type="title"/>
          </p:nvPr>
        </p:nvSpPr>
        <p:spPr/>
        <p:txBody>
          <a:bodyPr/>
          <a:lstStyle/>
          <a:p>
            <a:r>
              <a:rPr lang="en-US" dirty="0"/>
              <a:t>TYPES OF TESTING TECHNIQUES</a:t>
            </a:r>
          </a:p>
        </p:txBody>
      </p:sp>
      <p:sp>
        <p:nvSpPr>
          <p:cNvPr id="3" name="Content Placeholder 2">
            <a:extLst>
              <a:ext uri="{FF2B5EF4-FFF2-40B4-BE49-F238E27FC236}">
                <a16:creationId xmlns:a16="http://schemas.microsoft.com/office/drawing/2014/main" id="{59C24B81-9FE9-416A-A2D0-3A211F0B949F}"/>
              </a:ext>
            </a:extLst>
          </p:cNvPr>
          <p:cNvSpPr>
            <a:spLocks noGrp="1"/>
          </p:cNvSpPr>
          <p:nvPr>
            <p:ph idx="1"/>
          </p:nvPr>
        </p:nvSpPr>
        <p:spPr>
          <a:xfrm>
            <a:off x="1295401" y="3034748"/>
            <a:ext cx="9601196" cy="2841120"/>
          </a:xfrm>
        </p:spPr>
        <p:txBody>
          <a:bodyPr/>
          <a:lstStyle/>
          <a:p>
            <a:r>
              <a:rPr lang="en-US" dirty="0"/>
              <a:t>Software Testing</a:t>
            </a:r>
          </a:p>
          <a:p>
            <a:r>
              <a:rPr lang="en-US" dirty="0"/>
              <a:t>Static and dynamic Testing</a:t>
            </a:r>
          </a:p>
          <a:p>
            <a:r>
              <a:rPr lang="en-US" dirty="0"/>
              <a:t>White Box Testing</a:t>
            </a:r>
          </a:p>
          <a:p>
            <a:r>
              <a:rPr lang="en-US" dirty="0"/>
              <a:t>Black Box Testing</a:t>
            </a:r>
          </a:p>
          <a:p>
            <a:pPr marL="0" indent="0">
              <a:buNone/>
            </a:pPr>
            <a:endParaRPr lang="en-US" dirty="0"/>
          </a:p>
        </p:txBody>
      </p:sp>
    </p:spTree>
    <p:extLst>
      <p:ext uri="{BB962C8B-B14F-4D97-AF65-F5344CB8AC3E}">
        <p14:creationId xmlns:p14="http://schemas.microsoft.com/office/powerpoint/2010/main" val="106763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D432-909F-4C2A-89DE-1A92FE5DE169}"/>
              </a:ext>
            </a:extLst>
          </p:cNvPr>
          <p:cNvSpPr>
            <a:spLocks noGrp="1"/>
          </p:cNvSpPr>
          <p:nvPr>
            <p:ph type="title"/>
          </p:nvPr>
        </p:nvSpPr>
        <p:spPr/>
        <p:txBody>
          <a:bodyPr/>
          <a:lstStyle/>
          <a:p>
            <a:r>
              <a:rPr lang="en-US" b="0" i="0" dirty="0">
                <a:solidFill>
                  <a:schemeClr val="tx1"/>
                </a:solidFill>
                <a:effectLst/>
                <a:latin typeface="Arial" panose="020B0604020202020204" pitchFamily="34" charset="0"/>
              </a:rPr>
              <a:t>SOFTWARE TESTING</a:t>
            </a:r>
            <a:endParaRPr lang="en-US" dirty="0">
              <a:solidFill>
                <a:schemeClr val="tx1"/>
              </a:solidFill>
            </a:endParaRPr>
          </a:p>
        </p:txBody>
      </p:sp>
      <p:sp>
        <p:nvSpPr>
          <p:cNvPr id="3" name="Content Placeholder 2">
            <a:extLst>
              <a:ext uri="{FF2B5EF4-FFF2-40B4-BE49-F238E27FC236}">
                <a16:creationId xmlns:a16="http://schemas.microsoft.com/office/drawing/2014/main" id="{C336099D-1D7B-47FD-9AB2-CB6DA4E1FCB2}"/>
              </a:ext>
            </a:extLst>
          </p:cNvPr>
          <p:cNvSpPr>
            <a:spLocks noGrp="1"/>
          </p:cNvSpPr>
          <p:nvPr>
            <p:ph idx="1"/>
          </p:nvPr>
        </p:nvSpPr>
        <p:spPr>
          <a:xfrm>
            <a:off x="1295401" y="2888974"/>
            <a:ext cx="9601196" cy="2986894"/>
          </a:xfrm>
        </p:spPr>
        <p:txBody>
          <a:bodyPr/>
          <a:lstStyle/>
          <a:p>
            <a:pPr marL="0" indent="0" algn="just">
              <a:buNone/>
            </a:pPr>
            <a:r>
              <a:rPr lang="en-US" b="0" i="0" dirty="0">
                <a:solidFill>
                  <a:schemeClr val="tx1"/>
                </a:solidFill>
                <a:effectLst/>
                <a:latin typeface="Arial" panose="020B0604020202020204" pitchFamily="34" charset="0"/>
              </a:rPr>
              <a:t>Software testing is a method used to ensure that a software application is tested for software bugs and also checks if the developed software meets the specific requirements to produce a quality product.</a:t>
            </a:r>
            <a:endParaRPr lang="en-US" dirty="0">
              <a:solidFill>
                <a:schemeClr val="tx1"/>
              </a:solidFill>
            </a:endParaRPr>
          </a:p>
        </p:txBody>
      </p:sp>
    </p:spTree>
    <p:extLst>
      <p:ext uri="{BB962C8B-B14F-4D97-AF65-F5344CB8AC3E}">
        <p14:creationId xmlns:p14="http://schemas.microsoft.com/office/powerpoint/2010/main" val="1835168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986A99B-CF02-4298-8849-E9FAD65EEE55}"/>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95130" y="768626"/>
            <a:ext cx="10628243" cy="5393636"/>
          </a:xfrm>
        </p:spPr>
      </p:pic>
    </p:spTree>
    <p:extLst>
      <p:ext uri="{BB962C8B-B14F-4D97-AF65-F5344CB8AC3E}">
        <p14:creationId xmlns:p14="http://schemas.microsoft.com/office/powerpoint/2010/main" val="1794936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EC4CB-8024-42F2-AE9E-42F747335995}"/>
              </a:ext>
            </a:extLst>
          </p:cNvPr>
          <p:cNvSpPr>
            <a:spLocks noGrp="1"/>
          </p:cNvSpPr>
          <p:nvPr>
            <p:ph type="title"/>
          </p:nvPr>
        </p:nvSpPr>
        <p:spPr/>
        <p:txBody>
          <a:bodyPr>
            <a:normAutofit fontScale="90000"/>
          </a:bodyPr>
          <a:lstStyle/>
          <a:p>
            <a:r>
              <a:rPr lang="en-US" dirty="0"/>
              <a:t>STATIC AND DYNAMIC TESTING</a:t>
            </a:r>
            <a:br>
              <a:rPr lang="en-US" dirty="0"/>
            </a:br>
            <a:endParaRPr lang="en-US" dirty="0"/>
          </a:p>
        </p:txBody>
      </p:sp>
      <p:sp>
        <p:nvSpPr>
          <p:cNvPr id="3" name="Content Placeholder 2">
            <a:extLst>
              <a:ext uri="{FF2B5EF4-FFF2-40B4-BE49-F238E27FC236}">
                <a16:creationId xmlns:a16="http://schemas.microsoft.com/office/drawing/2014/main" id="{5368F80F-2737-4ABE-97D7-1175EFEBC3C0}"/>
              </a:ext>
            </a:extLst>
          </p:cNvPr>
          <p:cNvSpPr>
            <a:spLocks noGrp="1"/>
          </p:cNvSpPr>
          <p:nvPr>
            <p:ph idx="1"/>
          </p:nvPr>
        </p:nvSpPr>
        <p:spPr/>
        <p:txBody>
          <a:bodyPr/>
          <a:lstStyle/>
          <a:p>
            <a:r>
              <a:rPr lang="en-US" dirty="0"/>
              <a:t>Static testing: Static testing doesn’t need actual execution of program module. Code Reviews, walkthroughs, or inspection are considered as static testing </a:t>
            </a:r>
          </a:p>
          <a:p>
            <a:endParaRPr lang="en-US" dirty="0"/>
          </a:p>
          <a:p>
            <a:r>
              <a:rPr lang="en-US" dirty="0"/>
              <a:t>Dynamic Testing: Dynamic Testing methods are traditionally divided into black box and white box testing.</a:t>
            </a:r>
          </a:p>
        </p:txBody>
      </p:sp>
    </p:spTree>
    <p:extLst>
      <p:ext uri="{BB962C8B-B14F-4D97-AF65-F5344CB8AC3E}">
        <p14:creationId xmlns:p14="http://schemas.microsoft.com/office/powerpoint/2010/main" val="35956890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TM04033937[[fn=Vapor Trail]]</Template>
  <TotalTime>610</TotalTime>
  <Words>553</Words>
  <Application>Microsoft Office PowerPoint</Application>
  <PresentationFormat>Widescreen</PresentationFormat>
  <Paragraphs>69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Garamond</vt:lpstr>
      <vt:lpstr>inherit</vt:lpstr>
      <vt:lpstr>Roboto</vt:lpstr>
      <vt:lpstr>Wingdings</vt:lpstr>
      <vt:lpstr>Organic</vt:lpstr>
      <vt:lpstr>TESTING</vt:lpstr>
      <vt:lpstr>INTODUCTION</vt:lpstr>
      <vt:lpstr>WHY TESTING?</vt:lpstr>
      <vt:lpstr>WHY DOES SOFTWARE HAVE BUGS?</vt:lpstr>
      <vt:lpstr>WHAT ARE TESTING TECHNIQUES?</vt:lpstr>
      <vt:lpstr>TYPES OF TESTING TECHNIQUES</vt:lpstr>
      <vt:lpstr>SOFTWARE TESTING</vt:lpstr>
      <vt:lpstr>PowerPoint Presentation</vt:lpstr>
      <vt:lpstr>STATIC AND DYNAMIC TESTING </vt:lpstr>
      <vt:lpstr>WHITE BOX TESTING </vt:lpstr>
      <vt:lpstr>THE TESTING TECHNIQUES OF WHITE-BOX TESTING INCLUDE: </vt:lpstr>
      <vt:lpstr>BLACK BOX TESTING </vt:lpstr>
      <vt:lpstr>THE TESTING TECHNIQUES OF BLACK-BOX TESTING INCLUDE: </vt:lpstr>
      <vt:lpstr> ADVANTAGES OF TESTING TECHNIQUES </vt:lpstr>
      <vt:lpstr> DISADVANTAGES OF TESTING TECHNIQUES </vt:lpstr>
      <vt:lpstr>LEVELS OF TESTING</vt:lpstr>
      <vt:lpstr>FUNCTIONAL TESTING </vt:lpstr>
      <vt:lpstr>Non-functional Testing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dc:title>
  <dc:creator>Subham</dc:creator>
  <cp:lastModifiedBy>Subham</cp:lastModifiedBy>
  <cp:revision>14</cp:revision>
  <dcterms:created xsi:type="dcterms:W3CDTF">2021-12-23T05:15:38Z</dcterms:created>
  <dcterms:modified xsi:type="dcterms:W3CDTF">2021-12-23T15:25:55Z</dcterms:modified>
</cp:coreProperties>
</file>