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88127F1-4740-4AC3-AF2A-030B2CC4320E}" type="slidenum">
              <a:rPr b="0" lang="en-IN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42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0478D02-EEA9-4027-B123-EE40E8279614}" type="slidenum">
              <a:rPr b="0" lang="en-IN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Shell Basics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Divya Kumar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CSED, MNNIT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96520">
              <a:lnSpc>
                <a:spcPct val="10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Variables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1066680" y="2743200"/>
          <a:ext cx="7085880" cy="2971080"/>
        </p:xfrm>
        <a:graphic>
          <a:graphicData uri="http://schemas.openxmlformats.org/drawingml/2006/table">
            <a:tbl>
              <a:tblPr/>
              <a:tblGrid>
                <a:gridCol w="1218960"/>
                <a:gridCol w="5867280"/>
              </a:tblGrid>
              <a:tr h="420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Variables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Description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54640"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$@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All the arguments are individually double quoted. If a script receives two arguments, $@ is equivalent to $1 $2.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20840"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$?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exit status of the last command executed.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854640"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$$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process number of the current shell. For shell scripts, this is the process ID under which they are executing.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20480"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$!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process number of the last background command.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Variables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command-line arguments $1, $2, $3,...$9 are positional parameters, with $0 pointing to the actual command, program, shell script, or function and $1, $2, $3, ...$9 as the arguments to the command.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96520">
              <a:lnSpc>
                <a:spcPct val="100000"/>
              </a:lnSpc>
              <a:spcBef>
                <a:spcPts val="799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96520">
              <a:lnSpc>
                <a:spcPct val="100000"/>
              </a:lnSpc>
              <a:spcBef>
                <a:spcPts val="799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219320"/>
            <a:ext cx="8229240" cy="498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495000">
              <a:lnSpc>
                <a:spcPct val="8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#!/bin/sh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8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"File Name: $0"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8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"First Parameter : $1"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8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“Second Parameter : $2"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8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"Quoted Values: $@"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8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"Quoted Values: $*”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8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"Total Number of Paramers : $#”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44240">
              <a:lnSpc>
                <a:spcPct val="80000"/>
              </a:lnSpc>
              <a:spcBef>
                <a:spcPts val="320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44240">
              <a:lnSpc>
                <a:spcPct val="80000"/>
              </a:lnSpc>
              <a:spcBef>
                <a:spcPts val="320"/>
              </a:spcBef>
            </a:pPr>
            <a:r>
              <a:rPr b="1" lang="en-IN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44240">
              <a:lnSpc>
                <a:spcPct val="8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./test.sh divya kumar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44240">
              <a:lnSpc>
                <a:spcPct val="8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 Name : ./test.sh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44240">
              <a:lnSpc>
                <a:spcPct val="8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First Parameter : divya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44240">
              <a:lnSpc>
                <a:spcPct val="8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Second Parameter : kumar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44240">
              <a:lnSpc>
                <a:spcPct val="8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Quoted Values: divya kumar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44240">
              <a:lnSpc>
                <a:spcPct val="8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Quoted Values: divya kumar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44240">
              <a:lnSpc>
                <a:spcPct val="8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Total Number of Paramers : 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224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Parameters $* &amp; $@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"$*" special parameter takes the entire list as one argument with spaces between.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"$@" special parameter takes the entire list and separates it into separate arguments.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Parameters $* &amp; $@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r>
              <a:rPr b="0" lang="en-IN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#!/bin/sh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r>
              <a:rPr b="0" lang="en-IN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TOKEN in $*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r>
              <a:rPr b="0" lang="en-IN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r>
              <a:rPr b="0" lang="en-IN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$TOKEN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r>
              <a:rPr b="0" lang="en-IN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done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60800">
              <a:lnSpc>
                <a:spcPct val="80000"/>
              </a:lnSpc>
              <a:spcBef>
                <a:spcPts val="371"/>
              </a:spcBef>
            </a:pPr>
            <a:r>
              <a:rPr b="1" lang="en-IN" sz="186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r>
              <a:rPr b="0" lang="en-IN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./test.sh divya kumar 25 Years Old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r>
              <a:rPr b="0" lang="en-IN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divya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r>
              <a:rPr b="0" lang="en-IN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kumar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r>
              <a:rPr b="0" lang="en-IN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r>
              <a:rPr b="0" lang="en-IN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Years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r>
              <a:rPr b="0" lang="en-IN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Old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0240">
              <a:lnSpc>
                <a:spcPct val="80000"/>
              </a:lnSpc>
              <a:spcBef>
                <a:spcPts val="434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EXIT Status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$?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variable represents the exit status of the previous command.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Exit status is a numerical value returned by every command upon its completion.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rule, most commands return an exit status of 0 if they were successful, and 1 if they were unsuccessful.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Characters &amp; Quoting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 of Special Characters and what they mean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92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&lt;RETURN&gt; 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Execute command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Start a comment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&lt;SPACE&gt; 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Argument separator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` 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Command substitution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" 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Weak Quotes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 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Strong Quotes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\ 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Single Character Quote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3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Characters &amp; Quoting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 of Special Characters and what they mean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&amp;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Run program in background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?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Match one character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*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Match any number of characters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Command separator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;;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End of Case statement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3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Characters &amp; Quoting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 of Special Characters and what they mean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~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Home Directory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~user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User's Home Directory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!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History of Commands (csh only)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$#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Number of arguments to script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$*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Arguments to script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$@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Original arguments to script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3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Characters &amp; Quoting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 of Special Characters and what they mean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$?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Status of previous command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$$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Process identification number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$!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PID of last background job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&amp;&amp;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Short-circuit AND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||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Short-circuit 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 ]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Match range of characters OR Test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RAM ones!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UNIX (Shell), there are 2 types of variables: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variables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Created and maintained by Linux itself. This type of variable defined in CAPITAL LETTERS.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defined variables (UDV)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Created and maintained by user. This type of variable defined in {(a-z)+(0-9)+_}* not starting with a digit.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3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Characters &amp; Quoting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 of Special Characters and what they mean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(cmd;cmd)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Runs cmd;cmd as a sub-shell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{cmd;cmd }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Runs cmd;cmd without subshell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&gt;file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 to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&gt;&gt;file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Append output to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&lt;file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Input from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3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Characters &amp; Quoting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Quoting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is used to remove the special meaning  of  certain characters  or words to the shell. 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Quoting can be used to disable special treatment for special characters, to  prevent  reserved words from being recognized as such, and to prevent parameter expansion.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3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Characters &amp; Quoting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Backslash (\)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Any character immediately following the backslash loses its special meaning.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3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Characters &amp; Quoting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Single quote (‘)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 special characters between these quotes lose their special meaning.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&lt;-$1500.**&gt;; (update?) [y|n]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\&lt;-\$1500.\*\*\&gt;\; \(update\?\) \[y\|n\]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'&lt;-$1500.**&gt;; (update?) [y|n]'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3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Characters &amp; Quoting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Single quote (‘)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&gt;&gt; HOW TO CORRECTLY WRITE…??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divya’s book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3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Characters &amp; Quoting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Double quote (“)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Enclosing characters in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double quotes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preserves  the  literal  value  of all characters within the quotes, with the exception of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$, `, and \.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3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Characters &amp; Quoting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Double quote (“)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 for parameter substitution.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Backquotes for command substitution.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\$ to enable literal dollar signs.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\` to enable literal backquotes.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\" to enable embedded double quotes.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\\ to enable embedded backslashes.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39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Characters &amp; Quoting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4576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VAR=BOB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'$VAR owes -$15; [ on (`date +%m/%d`)]'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&gt;&gt;&gt;&gt;&gt;$VAR owes -$15; [ on (`date +%m/%d`)]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“$VAR owes -$15; [ on (`date +%m/%d`)]”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&gt;&gt;&gt;&gt;&gt; BOB owes -$15; [ on (03/05) 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in Shell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There are following operators which we are going to discuss: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Arithmetic Operators.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Relational Operators.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Boolean Operators.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 Operators.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 Test Operators.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81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Arithmetic Operators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51"/>
              </a:spcBef>
              <a:buClr>
                <a:srgbClr val="000000"/>
              </a:buClr>
              <a:buSzPct val="98000"/>
              <a:buFont typeface="Arial"/>
              <a:buChar char="–"/>
            </a:pPr>
            <a:r>
              <a:rPr b="0" lang="en-IN" sz="22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Assume variable a holds 10 and variable b holds 20 then: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`expr $a + $b` will give 30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`expr $a - $b` will give -10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*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`expr $a * $b` will give 200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`expr $b / $a` will give 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%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`expr $b % $a` will give 0 (modulus or reminder)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a=$b will assign value of b into a (Assignment)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==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[ $a == $b ] would return false (equality)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!=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4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[ $a != $b ] would return true (inequality)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8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Mind the space for the last 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54320">
              <a:lnSpc>
                <a:spcPct val="80000"/>
              </a:lnSpc>
              <a:spcBef>
                <a:spcPts val="35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990720" y="1701720"/>
          <a:ext cx="7771680" cy="6299640"/>
        </p:xfrm>
        <a:graphic>
          <a:graphicData uri="http://schemas.openxmlformats.org/drawingml/2006/table">
            <a:tbl>
              <a:tblPr/>
              <a:tblGrid>
                <a:gridCol w="3581280"/>
                <a:gridCol w="4190760"/>
              </a:tblGrid>
              <a:tr h="361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SYSTEM VARIABLES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DESCRIPTION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1440"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BASH=/bin/bash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Our shell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361440"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BASH_VERSION=1.14.7(1)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Our shell version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61440"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COLUMNS=80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No. of columns for our screen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361440"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HOME=/home/divya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Our home directory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61440"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LINES=25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No. of rows for our screen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1798920"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LOGNAME=user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Our logging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61440"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OSTYPE=Linux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Our Os type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361440"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PATH=/usr/bin:/sbin:/bin:/usr/sbin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Our path settings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61440"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PS1=[\u@\h \W]\$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Our prompt settings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361440"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PWD=/home/students/Common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Our current working directory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61440"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SHELL=/bin/bash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Our shell 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525240"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USERNAME=divya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 lIns="9360" rIns="9360" tIns="9360" b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User name who is currently login to this PC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SzPct val="99000"/>
              <a:buFont typeface="Arial"/>
              <a:buChar char="•"/>
            </a:pPr>
            <a:r>
              <a:rPr b="1" lang="en-IN" sz="357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Relational Operators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573"/>
              </a:spcBef>
              <a:buClr>
                <a:srgbClr val="000000"/>
              </a:buClr>
              <a:buSzPct val="98000"/>
              <a:buFont typeface="Arial"/>
              <a:buChar char="–"/>
            </a:pPr>
            <a:r>
              <a:rPr b="0" lang="en-IN" sz="28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Assume variable a holds 10 and variable b holds 20 then: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29"/>
              </a:spcBef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-eq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 $a -eq $b ] is not true.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29"/>
              </a:spcBef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-ne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 $a -ne $b ] is true.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29"/>
              </a:spcBef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-gt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 $a -gt $b ] is not true.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29"/>
              </a:spcBef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-lt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 $a -lt $b ] is true.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29"/>
              </a:spcBef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-ge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 $a -ge $b ] is not true.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29"/>
              </a:spcBef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-le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 $a -le $b ] is true.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1" lang="en-IN" sz="395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Relational Operators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#!/bin/sh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a=10 b=20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[ $a -eq $b ]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then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"$a -eq $b : a is equal to b"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else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"$a -eq $b: a is not equal to b“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SzPct val="99000"/>
              <a:buFont typeface="Arial"/>
              <a:buChar char="•"/>
            </a:pPr>
            <a:r>
              <a:rPr b="1" lang="en-IN" sz="319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Boolean Operators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513"/>
              </a:spcBef>
              <a:buClr>
                <a:srgbClr val="000000"/>
              </a:buClr>
              <a:buSzPct val="98000"/>
              <a:buFont typeface="Arial"/>
              <a:buChar char="–"/>
            </a:pP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Assume variable a holds 10 and variable b holds 20 then: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!</a:t>
            </a: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is logical negation. </a:t>
            </a: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 ! false ] is true.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-o</a:t>
            </a: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is logical OR.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 $a -lt 20 -o $b -gt 100 ] is true.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-a</a:t>
            </a: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is logical AND.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 $a -lt 20 -a $b -gt 100 ] is false.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SzPct val="98000"/>
              <a:buFont typeface="Arial"/>
              <a:buChar char="•"/>
            </a:pPr>
            <a:r>
              <a:rPr b="1" lang="en-IN" sz="228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 Operators (=, !=, -z, -n)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#!/bin/sh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a="abc"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b="efg"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[ $a = $b 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vice versa for !=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"$a = $b : a is equal to b"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else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"$a = $b: a is not equal to b"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360">
              <a:lnSpc>
                <a:spcPct val="80000"/>
              </a:lnSpc>
            </a:pPr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58280">
              <a:lnSpc>
                <a:spcPct val="80000"/>
              </a:lnSpc>
              <a:spcBef>
                <a:spcPts val="363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-1389240" y="-86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Freeform 3"/>
          <p:cNvSpPr/>
          <p:nvPr/>
        </p:nvSpPr>
        <p:spPr>
          <a:xfrm>
            <a:off x="1128240" y="515880"/>
            <a:ext cx="4427280" cy="2978280"/>
          </a:xfrm>
          <a:custGeom>
            <a:avLst/>
            <a:gdLst/>
            <a:ahLst/>
            <a:rect l="0" t="0" r="r" b="b"/>
            <a:pathLst>
              <a:path w="12298" h="8273">
                <a:moveTo>
                  <a:pt x="4913" y="1764"/>
                </a:moveTo>
                <a:cubicBezTo>
                  <a:pt x="5953" y="2670"/>
                  <a:pt x="6728" y="3810"/>
                  <a:pt x="7338" y="5016"/>
                </a:cubicBezTo>
                <a:cubicBezTo>
                  <a:pt x="7617" y="5564"/>
                  <a:pt x="7378" y="6433"/>
                  <a:pt x="7890" y="6780"/>
                </a:cubicBezTo>
                <a:cubicBezTo>
                  <a:pt x="8512" y="7201"/>
                  <a:pt x="9788" y="6721"/>
                  <a:pt x="9930" y="5843"/>
                </a:cubicBezTo>
                <a:cubicBezTo>
                  <a:pt x="10068" y="4989"/>
                  <a:pt x="10312" y="3983"/>
                  <a:pt x="9819" y="3252"/>
                </a:cubicBezTo>
                <a:cubicBezTo>
                  <a:pt x="9183" y="2308"/>
                  <a:pt x="7861" y="2199"/>
                  <a:pt x="6788" y="2204"/>
                </a:cubicBezTo>
                <a:cubicBezTo>
                  <a:pt x="5562" y="2213"/>
                  <a:pt x="4184" y="1738"/>
                  <a:pt x="3205" y="2867"/>
                </a:cubicBezTo>
                <a:cubicBezTo>
                  <a:pt x="2513" y="3664"/>
                  <a:pt x="1092" y="4088"/>
                  <a:pt x="1332" y="5457"/>
                </a:cubicBezTo>
                <a:cubicBezTo>
                  <a:pt x="1447" y="6117"/>
                  <a:pt x="999" y="6982"/>
                  <a:pt x="1827" y="7386"/>
                </a:cubicBezTo>
                <a:cubicBezTo>
                  <a:pt x="2971" y="7947"/>
                  <a:pt x="4323" y="8032"/>
                  <a:pt x="5575" y="7828"/>
                </a:cubicBezTo>
                <a:cubicBezTo>
                  <a:pt x="7182" y="7565"/>
                  <a:pt x="9001" y="8272"/>
                  <a:pt x="10481" y="7111"/>
                </a:cubicBezTo>
                <a:cubicBezTo>
                  <a:pt x="11408" y="6383"/>
                  <a:pt x="12297" y="3521"/>
                  <a:pt x="12079" y="4520"/>
                </a:cubicBezTo>
                <a:cubicBezTo>
                  <a:pt x="11770" y="5944"/>
                  <a:pt x="10150" y="6569"/>
                  <a:pt x="8882" y="7056"/>
                </a:cubicBezTo>
                <a:cubicBezTo>
                  <a:pt x="7717" y="7504"/>
                  <a:pt x="6465" y="7479"/>
                  <a:pt x="5244" y="7497"/>
                </a:cubicBezTo>
                <a:cubicBezTo>
                  <a:pt x="4213" y="7512"/>
                  <a:pt x="3198" y="7342"/>
                  <a:pt x="2213" y="6945"/>
                </a:cubicBezTo>
                <a:cubicBezTo>
                  <a:pt x="1443" y="6636"/>
                  <a:pt x="844" y="6050"/>
                  <a:pt x="559" y="5347"/>
                </a:cubicBezTo>
                <a:cubicBezTo>
                  <a:pt x="0" y="3971"/>
                  <a:pt x="2182" y="3440"/>
                  <a:pt x="2543" y="2260"/>
                </a:cubicBezTo>
                <a:cubicBezTo>
                  <a:pt x="2807" y="1394"/>
                  <a:pt x="3477" y="715"/>
                  <a:pt x="4032" y="0"/>
                </a:cubicBezTo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153" name="TextShape 4"/>
          <p:cNvSpPr txBox="1"/>
          <p:nvPr/>
        </p:nvSpPr>
        <p:spPr>
          <a:xfrm>
            <a:off x="2088000" y="1731240"/>
            <a:ext cx="4162680" cy="338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[ -z $a 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"-z $a : string length is zero"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"-z $a : string length is not zero"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[ -n $a ]i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"-n $a : string length is not zero"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"-n $a : string length is zero"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 Test Operators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13640">
              <a:lnSpc>
                <a:spcPct val="80000"/>
              </a:lnSpc>
              <a:spcBef>
                <a:spcPts val="224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13640">
              <a:lnSpc>
                <a:spcPct val="80000"/>
              </a:lnSpc>
              <a:spcBef>
                <a:spcPts val="224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1960">
              <a:lnSpc>
                <a:spcPct val="80000"/>
              </a:lnSpc>
              <a:spcBef>
                <a:spcPts val="408"/>
              </a:spcBef>
            </a:pPr>
            <a:r>
              <a:rPr b="0" lang="en-IN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#!/bin/sh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1960">
              <a:lnSpc>
                <a:spcPct val="80000"/>
              </a:lnSpc>
              <a:spcBef>
                <a:spcPts val="408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1960">
              <a:lnSpc>
                <a:spcPct val="80000"/>
              </a:lnSpc>
              <a:spcBef>
                <a:spcPts val="408"/>
              </a:spcBef>
            </a:pPr>
            <a:r>
              <a:rPr b="0" lang="en-IN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file="/user/divyak/test.sh"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1960">
              <a:lnSpc>
                <a:spcPct val="80000"/>
              </a:lnSpc>
              <a:spcBef>
                <a:spcPts val="408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1960">
              <a:lnSpc>
                <a:spcPct val="80000"/>
              </a:lnSpc>
              <a:spcBef>
                <a:spcPts val="408"/>
              </a:spcBef>
            </a:pPr>
            <a:r>
              <a:rPr b="0" lang="en-IN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[ -r $file 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1960">
              <a:lnSpc>
                <a:spcPct val="80000"/>
              </a:lnSpc>
              <a:spcBef>
                <a:spcPts val="408"/>
              </a:spcBef>
            </a:pPr>
            <a:r>
              <a:rPr b="0" lang="en-IN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1960">
              <a:lnSpc>
                <a:spcPct val="80000"/>
              </a:lnSpc>
              <a:spcBef>
                <a:spcPts val="408"/>
              </a:spcBef>
            </a:pPr>
            <a:r>
              <a:rPr b="0" lang="en-IN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n-IN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"File has read access"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1960">
              <a:lnSpc>
                <a:spcPct val="80000"/>
              </a:lnSpc>
              <a:spcBef>
                <a:spcPts val="408"/>
              </a:spcBef>
            </a:pPr>
            <a:r>
              <a:rPr b="0" lang="en-IN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else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1960">
              <a:lnSpc>
                <a:spcPct val="80000"/>
              </a:lnSpc>
              <a:spcBef>
                <a:spcPts val="408"/>
              </a:spcBef>
            </a:pPr>
            <a:r>
              <a:rPr b="0" lang="en-IN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n-IN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"File does not have read access"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1960">
              <a:lnSpc>
                <a:spcPct val="80000"/>
              </a:lnSpc>
              <a:spcBef>
                <a:spcPts val="408"/>
              </a:spcBef>
            </a:pPr>
            <a:r>
              <a:rPr b="0" lang="en-IN" sz="2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69160">
              <a:lnSpc>
                <a:spcPct val="80000"/>
              </a:lnSpc>
            </a:pPr>
            <a:r>
              <a:rPr b="0" lang="en-IN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[ -w $file 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69160">
              <a:lnSpc>
                <a:spcPct val="80000"/>
              </a:lnSpc>
              <a:spcBef>
                <a:spcPts val="714"/>
              </a:spcBef>
            </a:pPr>
            <a:r>
              <a:rPr b="0" lang="en-IN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#similar for execute x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69160">
              <a:lnSpc>
                <a:spcPct val="80000"/>
              </a:lnSpc>
              <a:spcBef>
                <a:spcPts val="714"/>
              </a:spcBef>
            </a:pPr>
            <a:r>
              <a:rPr b="0" lang="en-IN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69160">
              <a:lnSpc>
                <a:spcPct val="80000"/>
              </a:lnSpc>
              <a:spcBef>
                <a:spcPts val="714"/>
              </a:spcBef>
            </a:pPr>
            <a:r>
              <a:rPr b="0" lang="en-IN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n-IN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"File has write permission"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69160">
              <a:lnSpc>
                <a:spcPct val="80000"/>
              </a:lnSpc>
              <a:spcBef>
                <a:spcPts val="714"/>
              </a:spcBef>
            </a:pPr>
            <a:r>
              <a:rPr b="0" lang="en-IN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else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69160">
              <a:lnSpc>
                <a:spcPct val="80000"/>
              </a:lnSpc>
              <a:spcBef>
                <a:spcPts val="714"/>
              </a:spcBef>
            </a:pPr>
            <a:r>
              <a:rPr b="0" lang="en-IN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n-IN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"File does not have write permission"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69160">
              <a:lnSpc>
                <a:spcPct val="80000"/>
              </a:lnSpc>
              <a:spcBef>
                <a:spcPts val="714"/>
              </a:spcBef>
            </a:pPr>
            <a:r>
              <a:rPr b="0" lang="en-IN" sz="35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4576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[ -f $file ]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"File is an ordinary file"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else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"This is sepcial file“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624600">
              <a:lnSpc>
                <a:spcPct val="90000"/>
              </a:lnSpc>
            </a:pPr>
            <a:r>
              <a:rPr b="0" lang="en-IN" sz="44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________________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624600">
              <a:lnSpc>
                <a:spcPct val="90000"/>
              </a:lnSpc>
              <a:spcBef>
                <a:spcPts val="887"/>
              </a:spcBef>
            </a:pPr>
            <a:r>
              <a:rPr b="0" lang="en-IN" sz="44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 for directory;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624600">
              <a:lnSpc>
                <a:spcPct val="90000"/>
              </a:lnSpc>
              <a:spcBef>
                <a:spcPts val="887"/>
              </a:spcBef>
            </a:pPr>
            <a:r>
              <a:rPr b="0" lang="en-IN" sz="44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 for size gt zero;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624600">
              <a:lnSpc>
                <a:spcPct val="90000"/>
              </a:lnSpc>
              <a:spcBef>
                <a:spcPts val="887"/>
              </a:spcBef>
            </a:pPr>
            <a:r>
              <a:rPr b="0" lang="en-IN" sz="44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 for file exists;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624600">
              <a:lnSpc>
                <a:spcPct val="90000"/>
              </a:lnSpc>
              <a:spcBef>
                <a:spcPts val="887"/>
              </a:spcBef>
            </a:pPr>
            <a:r>
              <a:rPr b="0" lang="en-IN" sz="44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 for block file;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624600">
              <a:lnSpc>
                <a:spcPct val="90000"/>
              </a:lnSpc>
              <a:spcBef>
                <a:spcPts val="887"/>
              </a:spcBef>
            </a:pPr>
            <a:r>
              <a:rPr b="0" lang="en-IN" sz="44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 for character file;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624600">
              <a:lnSpc>
                <a:spcPct val="90000"/>
              </a:lnSpc>
              <a:spcBef>
                <a:spcPts val="887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Extra thoughts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More operators in csh: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&lt;&lt;  &gt;&gt;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&amp; |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&amp;&amp; ||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++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-o file  (if USER owns the file)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&lt;op&gt;=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History lists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45760">
              <a:lnSpc>
                <a:spcPct val="90000"/>
              </a:lnSpc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Defining Variables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variable_name=variable_value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of this type are called scalar variables. A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scalar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variable can hold only one value at a time.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shell enables us to store any value you want in a variable.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VAR1=“Zara Ali”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VAR2=100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can use a single array to store all the above mentioned names. This is expressed as follows: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NAME[0]="Zara"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NAME[1]="Qadir"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NAME[2]="Mahnaz"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NAME[3]="Ayan"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NAME[4]="Daisy"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Arrays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45760"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Another Syntax for defining arrays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array_name=(value1 ... valuen)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array=( zero one two three four five )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Element 0       1     2       3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4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5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Arrays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45760"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Yet another Syntax for defining arrays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array=( [0]="first element" [1]="second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element" [3]="fourth element" 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Arrays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45760"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Fetching the values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2" name="Table 3"/>
          <p:cNvGraphicFramePr/>
          <p:nvPr/>
        </p:nvGraphicFramePr>
        <p:xfrm>
          <a:off x="1447920" y="2209680"/>
          <a:ext cx="6857640" cy="3961800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59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Expression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Meaning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06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${array[0]}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Value of first element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771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${array:1}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Parameter extension from first character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771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${#array[0]} or ${#array}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Length of first element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606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${#array[*]}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Number of elements in array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605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${#array[@]}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 vMerge="1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Arrays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45760"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Fetching the values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5" name="Table 3"/>
          <p:cNvGraphicFramePr/>
          <p:nvPr/>
        </p:nvGraphicFramePr>
        <p:xfrm>
          <a:off x="1447920" y="2209680"/>
          <a:ext cx="6857640" cy="3961800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59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Expression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Meaning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06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${array[0]}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Value of first element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771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${array:1}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Parameter extension from first character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771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${#array[0]} or ${#array}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Length of first element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606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${#array[*]}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Number of elements in array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605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${#array[@]}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 vMerge="1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Arrays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15160">
              <a:lnSpc>
                <a:spcPct val="80000"/>
              </a:lnSpc>
            </a:pPr>
            <a:r>
              <a:rPr b="1" lang="en-IN" sz="272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 operations on arrays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15160">
              <a:lnSpc>
                <a:spcPct val="80000"/>
              </a:lnSpc>
              <a:spcBef>
                <a:spcPts val="544"/>
              </a:spcBef>
            </a:pPr>
            <a:r>
              <a:rPr b="0" lang="en-IN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#!/bin/bash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15160">
              <a:lnSpc>
                <a:spcPct val="80000"/>
              </a:lnSpc>
              <a:spcBef>
                <a:spcPts val="544"/>
              </a:spcBef>
            </a:pPr>
            <a:r>
              <a:rPr b="0" lang="en-IN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arrayZ=( one two three four five five 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15160">
              <a:lnSpc>
                <a:spcPct val="80000"/>
              </a:lnSpc>
              <a:spcBef>
                <a:spcPts val="544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15160">
              <a:lnSpc>
                <a:spcPct val="80000"/>
              </a:lnSpc>
              <a:spcBef>
                <a:spcPts val="544"/>
              </a:spcBef>
            </a:pPr>
            <a:r>
              <a:rPr b="0" lang="en-IN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Trailing Substring Extraction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15160">
              <a:lnSpc>
                <a:spcPct val="80000"/>
              </a:lnSpc>
              <a:spcBef>
                <a:spcPts val="544"/>
              </a:spcBef>
            </a:pPr>
            <a:r>
              <a:rPr b="0" lang="en-IN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${arrayZ[@]:0} </a:t>
            </a:r>
            <a:r>
              <a:rPr b="0" lang="en-IN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3560">
              <a:lnSpc>
                <a:spcPct val="80000"/>
              </a:lnSpc>
              <a:spcBef>
                <a:spcPts val="476"/>
              </a:spcBef>
            </a:pPr>
            <a:r>
              <a:rPr b="0" lang="en-IN" sz="23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one two three four five five # All elements.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15160">
              <a:lnSpc>
                <a:spcPct val="80000"/>
              </a:lnSpc>
              <a:spcBef>
                <a:spcPts val="544"/>
              </a:spcBef>
            </a:pPr>
            <a:r>
              <a:rPr b="0" lang="en-IN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${arrayZ[@]:1}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3560">
              <a:lnSpc>
                <a:spcPct val="80000"/>
              </a:lnSpc>
              <a:spcBef>
                <a:spcPts val="476"/>
              </a:spcBef>
            </a:pPr>
            <a:r>
              <a:rPr b="0" lang="en-IN" sz="23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two three four five five # All elements following element[0].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15160">
              <a:lnSpc>
                <a:spcPct val="80000"/>
              </a:lnSpc>
              <a:spcBef>
                <a:spcPts val="544"/>
              </a:spcBef>
            </a:pPr>
            <a:r>
              <a:rPr b="0" lang="en-IN" sz="2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${arrayZ[@]:1:2}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3560">
              <a:lnSpc>
                <a:spcPct val="80000"/>
              </a:lnSpc>
              <a:spcBef>
                <a:spcPts val="476"/>
              </a:spcBef>
            </a:pPr>
            <a:r>
              <a:rPr b="0" lang="en-IN" sz="23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two three # Only the two elements after element[0].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15160">
              <a:lnSpc>
                <a:spcPct val="80000"/>
              </a:lnSpc>
              <a:spcBef>
                <a:spcPts val="544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15160">
              <a:lnSpc>
                <a:spcPct val="80000"/>
              </a:lnSpc>
              <a:spcBef>
                <a:spcPts val="544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15160">
              <a:lnSpc>
                <a:spcPct val="80000"/>
              </a:lnSpc>
              <a:spcBef>
                <a:spcPts val="544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44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Arrays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30640">
              <a:lnSpc>
                <a:spcPct val="80000"/>
              </a:lnSpc>
            </a:pPr>
            <a:r>
              <a:rPr b="1" lang="en-IN" sz="296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 operations on arrays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#String Removal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${arrayZ[@]#f*r}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3480">
              <a:lnSpc>
                <a:spcPct val="80000"/>
              </a:lnSpc>
              <a:spcBef>
                <a:spcPts val="445"/>
              </a:spcBef>
            </a:pPr>
            <a:r>
              <a:rPr b="0" lang="en-IN" sz="2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Removes shortest match from front of string(s).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3480">
              <a:lnSpc>
                <a:spcPct val="80000"/>
              </a:lnSpc>
              <a:spcBef>
                <a:spcPts val="445"/>
              </a:spcBef>
            </a:pPr>
            <a:r>
              <a:rPr b="0" lang="en-IN" sz="222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????? Longest match….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3480">
              <a:lnSpc>
                <a:spcPct val="80000"/>
              </a:lnSpc>
              <a:spcBef>
                <a:spcPts val="445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${arrayZ[@]%t*e}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3480">
              <a:lnSpc>
                <a:spcPct val="80000"/>
              </a:lnSpc>
              <a:spcBef>
                <a:spcPts val="445"/>
              </a:spcBef>
            </a:pPr>
            <a:r>
              <a:rPr b="0" lang="en-IN" sz="2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Removes shortest match from back of string(s).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3480">
              <a:lnSpc>
                <a:spcPct val="80000"/>
              </a:lnSpc>
              <a:spcBef>
                <a:spcPts val="445"/>
              </a:spcBef>
            </a:pPr>
            <a:r>
              <a:rPr b="0" lang="en-IN" sz="222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????? Longest match….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3480">
              <a:lnSpc>
                <a:spcPct val="80000"/>
              </a:lnSpc>
              <a:spcBef>
                <a:spcPts val="445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3480">
              <a:lnSpc>
                <a:spcPct val="80000"/>
              </a:lnSpc>
              <a:spcBef>
                <a:spcPts val="445"/>
              </a:spcBef>
            </a:pPr>
            <a:r>
              <a:rPr b="0" lang="en-IN" sz="22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&gt;&gt;Can you make a c program for this?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92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Arrays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45760">
              <a:lnSpc>
                <a:spcPct val="90000"/>
              </a:lnSpc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 operations on arrays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Substring Replacement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${arrayZ[@]/five/WXYZ}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9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Replace first occurrence of substring with replacement.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90000"/>
              </a:lnSpc>
              <a:spcBef>
                <a:spcPts val="479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${arrayZ[@]//five/YYYY}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9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 Replace all occurrences of substring.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90000"/>
              </a:lnSpc>
              <a:spcBef>
                <a:spcPts val="479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9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Then &gt;&gt;&gt;&gt;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${arrayZ[@]//five/}  will do??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9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Arrays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45760"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to load the contents of a file into array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$cat sample_file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 a b c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 d e fg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100000"/>
              </a:lnSpc>
              <a:spcBef>
                <a:spcPts val="479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95000">
              <a:lnSpc>
                <a:spcPct val="100000"/>
              </a:lnSpc>
              <a:spcBef>
                <a:spcPts val="479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76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Arrays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3352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00040">
              <a:lnSpc>
                <a:spcPct val="80000"/>
              </a:lnSpc>
            </a:pPr>
            <a:r>
              <a:rPr b="1" lang="en-IN" sz="248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to load the contents of a file into array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60800">
              <a:lnSpc>
                <a:spcPct val="80000"/>
              </a:lnSpc>
              <a:spcBef>
                <a:spcPts val="37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05080">
              <a:lnSpc>
                <a:spcPct val="80000"/>
              </a:lnSpc>
              <a:spcBef>
                <a:spcPts val="510"/>
              </a:spcBef>
            </a:pP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#!/bin/bash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05080">
              <a:lnSpc>
                <a:spcPct val="80000"/>
              </a:lnSpc>
              <a:spcBef>
                <a:spcPts val="510"/>
              </a:spcBef>
            </a:pP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filename=sample_file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05080">
              <a:lnSpc>
                <a:spcPct val="80000"/>
              </a:lnSpc>
              <a:spcBef>
                <a:spcPts val="510"/>
              </a:spcBef>
            </a:pP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declare -a array1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05080">
              <a:lnSpc>
                <a:spcPct val="80000"/>
              </a:lnSpc>
              <a:spcBef>
                <a:spcPts val="510"/>
              </a:spcBef>
            </a:pP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array1=( `cat "$filename"`)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05080">
              <a:lnSpc>
                <a:spcPct val="80000"/>
              </a:lnSpc>
              <a:spcBef>
                <a:spcPts val="510"/>
              </a:spcBef>
            </a:pP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${array1[@]}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05080">
              <a:lnSpc>
                <a:spcPct val="80000"/>
              </a:lnSpc>
              <a:spcBef>
                <a:spcPts val="510"/>
              </a:spcBef>
            </a:pP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element_count=${#array1[*]}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05080">
              <a:lnSpc>
                <a:spcPct val="80000"/>
              </a:lnSpc>
              <a:spcBef>
                <a:spcPts val="510"/>
              </a:spcBef>
            </a:pP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$element_count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05080">
              <a:lnSpc>
                <a:spcPct val="80000"/>
              </a:lnSpc>
              <a:spcBef>
                <a:spcPts val="510"/>
              </a:spcBef>
            </a:pPr>
            <a:r>
              <a:rPr b="0" lang="en-IN" sz="2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______________________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60800">
              <a:lnSpc>
                <a:spcPct val="80000"/>
              </a:lnSpc>
              <a:spcBef>
                <a:spcPts val="371"/>
              </a:spcBef>
            </a:pPr>
            <a:r>
              <a:rPr b="0" lang="en-IN" sz="18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 a b c 2 d e fg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60800">
              <a:lnSpc>
                <a:spcPct val="80000"/>
              </a:lnSpc>
              <a:spcBef>
                <a:spcPts val="371"/>
              </a:spcBef>
            </a:pPr>
            <a:r>
              <a:rPr b="0" lang="en-IN" sz="18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30640">
              <a:lnSpc>
                <a:spcPct val="80000"/>
              </a:lnSpc>
            </a:pPr>
            <a:r>
              <a:rPr b="1" lang="en-IN" sz="296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Accessing Variable Values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92"/>
              </a:spcBef>
              <a:buClr>
                <a:srgbClr val="000000"/>
              </a:buClr>
              <a:buSzPct val="98000"/>
              <a:buFont typeface="Arial"/>
              <a:buChar char="•"/>
            </a:pPr>
            <a:r>
              <a:rPr b="0" lang="en-IN" sz="2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access the value stored in a variable, prefix its name with the dollar sign ( $)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519"/>
              </a:spcBef>
              <a:buClr>
                <a:srgbClr val="000000"/>
              </a:buClr>
              <a:buSzPct val="99000"/>
              <a:buFont typeface="Arial"/>
              <a:buChar char="–"/>
            </a:pP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example, following script would access the value of defined variable NAME and would print it on STDOUT: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#!/bin/sh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NAME=“Divya Kumar”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$NAME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would produce following value: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Divya Kumar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30640">
              <a:lnSpc>
                <a:spcPct val="80000"/>
              </a:lnSpc>
              <a:spcBef>
                <a:spcPts val="592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92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592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20200">
              <a:lnSpc>
                <a:spcPct val="80000"/>
              </a:lnSpc>
            </a:pPr>
            <a:r>
              <a:rPr b="1" lang="en-IN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Read-only Variables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shell provides a way to mark variables as read-only by using the readonly command.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After a variable is marked read-only, its value cannot be changed.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2400">
              <a:lnSpc>
                <a:spcPct val="80000"/>
              </a:lnSpc>
              <a:spcBef>
                <a:spcPts val="439"/>
              </a:spcBef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#!/bin/sh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2400">
              <a:lnSpc>
                <a:spcPct val="80000"/>
              </a:lnSpc>
              <a:spcBef>
                <a:spcPts val="439"/>
              </a:spcBef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NAME=“DEEKAY"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2400">
              <a:lnSpc>
                <a:spcPct val="80000"/>
              </a:lnSpc>
              <a:spcBef>
                <a:spcPts val="439"/>
              </a:spcBef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readonly NAME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2400">
              <a:lnSpc>
                <a:spcPct val="80000"/>
              </a:lnSpc>
              <a:spcBef>
                <a:spcPts val="439"/>
              </a:spcBef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NAME=“DIVYA"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39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82400">
              <a:lnSpc>
                <a:spcPct val="80000"/>
              </a:lnSpc>
              <a:spcBef>
                <a:spcPts val="439"/>
              </a:spcBef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would produce following result: /bin/sh: NAME: This variable is read only.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159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01120">
              <a:lnSpc>
                <a:spcPct val="80000"/>
              </a:lnSpc>
            </a:pPr>
            <a:r>
              <a:rPr b="1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Unsetting Variables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Unsetting or deleting a variable tells the shell to remove the variable from the list of variables that it tracks.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25"/>
              </a:spcBef>
              <a:buClr>
                <a:srgbClr val="000000"/>
              </a:buClr>
              <a:buSzPct val="101000"/>
              <a:buFont typeface="Arial"/>
              <a:buChar char="•"/>
            </a:pP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Once you unset a variable, you would not be able to access stored value in the variable.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14000">
              <a:lnSpc>
                <a:spcPct val="80000"/>
              </a:lnSpc>
              <a:spcBef>
                <a:spcPts val="224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7360">
              <a:lnSpc>
                <a:spcPct val="80000"/>
              </a:lnSpc>
              <a:spcBef>
                <a:spcPts val="425"/>
              </a:spcBef>
            </a:pP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#!/bin/sh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7360">
              <a:lnSpc>
                <a:spcPct val="80000"/>
              </a:lnSpc>
              <a:spcBef>
                <a:spcPts val="425"/>
              </a:spcBef>
            </a:pP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NAME=“DEEKAY"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7360">
              <a:lnSpc>
                <a:spcPct val="80000"/>
              </a:lnSpc>
              <a:spcBef>
                <a:spcPts val="425"/>
              </a:spcBef>
            </a:pP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unset NAME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7360">
              <a:lnSpc>
                <a:spcPct val="80000"/>
              </a:lnSpc>
              <a:spcBef>
                <a:spcPts val="425"/>
              </a:spcBef>
            </a:pP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echo $NAME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7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187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Above example would not print anything.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477360">
              <a:lnSpc>
                <a:spcPct val="80000"/>
              </a:lnSpc>
              <a:spcBef>
                <a:spcPts val="425"/>
              </a:spcBef>
            </a:pP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&gt;&gt;You cannot use the unset command to </a:t>
            </a:r>
            <a:r>
              <a:rPr b="1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unset</a:t>
            </a: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variables that are marked </a:t>
            </a:r>
            <a:r>
              <a:rPr b="1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readonly</a:t>
            </a:r>
            <a:r>
              <a:rPr b="0" lang="en-IN" sz="21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77440">
              <a:lnSpc>
                <a:spcPct val="100000"/>
              </a:lnSpc>
            </a:pPr>
            <a:r>
              <a:rPr b="1" lang="en-IN" sz="37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Null Variables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99000"/>
              <a:buFont typeface="Arial"/>
              <a:buChar char="•"/>
            </a:pP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define NULL variable as follows (NULL variable is variable which has no value at the time of definition)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06880">
              <a:lnSpc>
                <a:spcPct val="100000"/>
              </a:lnSpc>
              <a:spcBef>
                <a:spcPts val="519"/>
              </a:spcBef>
            </a:pP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e.g.</a:t>
            </a: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 vech=</a:t>
            </a: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 vech=""</a:t>
            </a: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Try to print it's value by issuing following command:</a:t>
            </a: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 echo $vech</a:t>
            </a: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IN" sz="25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Nothing will be shown because variable has no value i.e. NULL variable.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Variables in Shell (cntd…)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596520">
              <a:lnSpc>
                <a:spcPct val="10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Special Variables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That we can’t use as normal variables.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1066680" y="2971800"/>
          <a:ext cx="6857280" cy="3003840"/>
        </p:xfrm>
        <a:graphic>
          <a:graphicData uri="http://schemas.openxmlformats.org/drawingml/2006/table">
            <a:tbl>
              <a:tblPr/>
              <a:tblGrid>
                <a:gridCol w="1199880"/>
                <a:gridCol w="5657760"/>
              </a:tblGrid>
              <a:tr h="344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Variables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Description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48480"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filename of the current script.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1360800"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These variables correspond to the arguments with which a script was invoked. Here n is a positive decimal number corresponding to the position of an argument (the first argument is $1, the second argument is $2, and so on).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48480"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$#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number of arguments supplied to a script.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601560"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$*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 lIns="47520" rIns="47520" tIns="47520" bIns="475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All the arguments are double quoted. If a script receives two arguments, $* is equivalent to $1 $2.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7520" marR="475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2017-11-04T07:03:40Z</dcterms:modified>
  <cp:revision>2</cp:revision>
  <dc:subject/>
  <dc:title/>
</cp:coreProperties>
</file>