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jpeg" ContentType="image/jpeg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s/slide52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63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6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61.xml" ContentType="application/vnd.openxmlformats-officedocument.presentationml.slide+xml"/>
  <Override PartName="/ppt/slides/slide64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4.xml" ContentType="application/vnd.openxmlformats-officedocument.presentationml.slide+xml"/>
  <Override PartName="/ppt/slides/slide67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53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65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60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4.xml" ContentType="application/vnd.openxmlformats-officedocument.presentationml.slide+xml"/>
  <Override PartName="/ppt/slides/slide57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39.xml" ContentType="application/vnd.openxmlformats-officedocument.presentationml.slide+xml"/>
  <Override PartName="/ppt/slides/slide75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9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8.xml" ContentType="application/vnd.openxmlformats-officedocument.presentationml.slide+xml"/>
  <Override PartName="/ppt/slides/slide23.xml" ContentType="application/vnd.openxmlformats-officedocument.presentationml.slide+xml"/>
  <Override PartName="/ppt/slides/slide66.xml" ContentType="application/vnd.openxmlformats-officedocument.presentationml.slide+xml"/>
  <Override PartName="/ppt/slides/slide1.xml" ContentType="application/vnd.openxmlformats-officedocument.presentationml.slide+xml"/>
  <Override PartName="/ppt/slides/slide73.xml" ContentType="application/vnd.openxmlformats-officedocument.presentationml.slide+xml"/>
  <Override PartName="/ppt/slides/slide9.xml" ContentType="application/vnd.openxmlformats-officedocument.presentationml.slide+xml"/>
  <Override PartName="/ppt/slides/slide80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68.xml" ContentType="application/vnd.openxmlformats-officedocument.presentationml.slide+xml"/>
  <Override PartName="/ppt/slides/slide12.xml" ContentType="application/vnd.openxmlformats-officedocument.presentationml.slide+xml"/>
  <Override PartName="/ppt/slides/slide72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7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77.xml" ContentType="application/vnd.openxmlformats-officedocument.presentationml.slide+xml"/>
  <Override PartName="/ppt/slides/slide4.xml" ContentType="application/vnd.openxmlformats-officedocument.presentationml.slide+xml"/>
  <Override PartName="/ppt/slides/slide74.xml" ContentType="application/vnd.openxmlformats-officedocument.presentationml.slide+xml"/>
  <Override PartName="/ppt/slides/slide5.xml" ContentType="application/vnd.openxmlformats-officedocument.presentationml.slide+xml"/>
  <Override PartName="/ppt/slides/slide78.xml" ContentType="application/vnd.openxmlformats-officedocument.presentationml.slide+xml"/>
  <Override PartName="/ppt/slides/slide6.xml" ContentType="application/vnd.openxmlformats-officedocument.presentationml.slide+xml"/>
  <Override PartName="/ppt/slides/slide82.xml" ContentType="application/vnd.openxmlformats-officedocument.presentationml.slide+xml"/>
  <Override PartName="/ppt/slides/slide81.xml" ContentType="application/vnd.openxmlformats-officedocument.presentationml.slide+xml"/>
  <Override PartName="/ppt/slides/slide21.xml" ContentType="application/vnd.openxmlformats-officedocument.presentationml.slide+xml"/>
  <Override PartName="/ppt/slides/slide14.xml" ContentType="application/vnd.openxmlformats-officedocument.presentationml.slide+xml"/>
  <Override PartName="/ppt/slides/slide71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70.xml" ContentType="application/vnd.openxmlformats-officedocument.presentationml.slide+xml"/>
  <Override PartName="/ppt/slides/slide18.xml" ContentType="application/vnd.openxmlformats-officedocument.presentationml.slide+xml"/>
  <Override PartName="/ppt/slides/slide22.xml" ContentType="application/vnd.openxmlformats-officedocument.presentationml.slide+xml"/>
  <Override PartName="/ppt/slides/slide83.xml" ContentType="application/vnd.openxmlformats-officedocument.presentationml.slide+xml"/>
  <Override PartName="/ppt/slides/slide69.xml" ContentType="application/vnd.openxmlformats-officedocument.presentationml.slide+xml"/>
  <Override PartName="/ppt/slides/slide16.xml" ContentType="application/vnd.openxmlformats-officedocument.presentationml.slide+xml"/>
  <Override PartName="/ppt/slides/slide19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8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</p:sldIdLst>
  <p:sldSz cx="9105900" cy="6832600"/>
  <p:notesSz cx="6858000" cy="9766300"/>
  <p:embeddedFontLst>
    <p:embeddedFont>
      <p:font typeface="Calibri" pitchFamily="34" charset="0"/>
      <p:regular r:id="rId86"/>
      <p:bold r:id="rId87"/>
      <p:italic r:id="rId88"/>
      <p:boldItalic r:id="rId89"/>
    </p:embeddedFont>
    <p:embeddedFont>
      <p:font typeface="Constantia" pitchFamily="18" charset="0"/>
      <p:regular r:id="rId90"/>
      <p:bold r:id="rId91"/>
      <p:italic r:id="rId92"/>
      <p:boldItalic r:id="rId93"/>
    </p:embeddedFont>
    <p:embeddedFont>
      <p:font typeface="Arial Black" pitchFamily="34" charset="0"/>
      <p:bold r:id="rId9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52">
          <p15:clr>
            <a:srgbClr val="A4A3A4"/>
          </p15:clr>
        </p15:guide>
        <p15:guide id="2" pos="2868">
          <p15:clr>
            <a:srgbClr val="A4A3A4"/>
          </p15:clr>
        </p15:guide>
      </p15:sldGuideLst>
    </p:ext>
    <p:ext uri="{2D200454-40CA-4A62-9FC3-DE9A4176ACB9}">
      <p15:notes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3076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C2C1AD2A-434D-4B9A-B96D-2D436E8B00AA}">
  <a:tblStyle styleId="{C2C1AD2A-434D-4B9A-B96D-2D436E8B00AA}" styleName="Table_0">
    <a:wholeTbl>
      <a:tcTxStyle b="off" i="off">
        <a:font>
          <a:latin typeface="Constantia"/>
          <a:ea typeface="Constantia"/>
          <a:cs typeface="Constantia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BF5"/>
          </a:solidFill>
        </a:fill>
      </a:tcStyle>
    </a:wholeTbl>
    <a:band1H>
      <a:tcTxStyle b="off" i="off"/>
      <a:tcStyle>
        <a:tcBdr/>
        <a:fill>
          <a:solidFill>
            <a:srgbClr val="CA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A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D0771A31-5899-463F-9BAE-3F68BA448124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62220FAF-7BD6-4E1A-9B70-1F079F71717E}" styleName="Table_2">
    <a:wholeTbl>
      <a:tcTxStyle b="off" i="off">
        <a:font>
          <a:latin typeface="Constantia"/>
          <a:ea typeface="Constantia"/>
          <a:cs typeface="Constantia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8715" autoAdjust="0"/>
    <p:restoredTop sz="94660"/>
  </p:normalViewPr>
  <p:slideViewPr>
    <p:cSldViewPr snapToGrid="0">
      <p:cViewPr>
        <p:scale>
          <a:sx n="90" d="100"/>
          <a:sy n="90" d="100"/>
        </p:scale>
        <p:origin x="-1092" y="252"/>
      </p:cViewPr>
      <p:guideLst>
        <p:guide orient="horz" pos="2152"/>
        <p:guide pos="286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076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font" Target="fonts/font4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font" Target="fonts/font5.fntdata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font" Target="fonts/font3.fntdata"/><Relationship Id="rId91" Type="http://schemas.openxmlformats.org/officeDocument/2006/relationships/font" Target="fonts/font6.fntdata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font" Target="fonts/font1.fntdata"/><Relationship Id="rId94" Type="http://schemas.openxmlformats.org/officeDocument/2006/relationships/font" Target="fonts/font9.fntdata"/><Relationship Id="rId9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font" Target="fonts/font7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font" Target="fonts/font2.fntdata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customXml" Target="../customXml/item2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font" Target="fonts/font8.fntdata"/><Relationship Id="rId9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71625" y="833438"/>
            <a:ext cx="3689350" cy="2768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1" name="Google Shape;19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:notes"/>
          <p:cNvSpPr txBox="1">
            <a:spLocks noGrp="1"/>
          </p:cNvSpPr>
          <p:nvPr>
            <p:ph type="sldNum" idx="12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t>11</a:t>
            </a:fld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97" name="Google Shape;19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8" name="Google Shape;198;p11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99" name="Google Shape;199;p11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:notes"/>
          <p:cNvSpPr txBox="1">
            <a:spLocks noGrp="1"/>
          </p:cNvSpPr>
          <p:nvPr>
            <p:ph type="sldNum" idx="12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t>12</a:t>
            </a:fld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05" name="Google Shape;20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6" name="Google Shape;206;p12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07" name="Google Shape;207;p12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:notes"/>
          <p:cNvSpPr txBox="1">
            <a:spLocks noGrp="1"/>
          </p:cNvSpPr>
          <p:nvPr>
            <p:ph type="sldNum" idx="12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t>13</a:t>
            </a:fld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13" name="Google Shape;21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14" name="Google Shape;214;p13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15" name="Google Shape;215;p13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:notes"/>
          <p:cNvSpPr txBox="1">
            <a:spLocks noGrp="1"/>
          </p:cNvSpPr>
          <p:nvPr>
            <p:ph type="sldNum" idx="12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t>14</a:t>
            </a:fld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21" name="Google Shape;22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22" name="Google Shape;222;p14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23" name="Google Shape;223;p14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:notes"/>
          <p:cNvSpPr txBox="1">
            <a:spLocks noGrp="1"/>
          </p:cNvSpPr>
          <p:nvPr>
            <p:ph type="sldNum" idx="12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t>15</a:t>
            </a:fld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29" name="Google Shape;22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0" name="Google Shape;230;p15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31" name="Google Shape;231;p15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7" name="Google Shape;23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3" name="Google Shape;24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48" name="Google Shape;248;p18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49" name="Google Shape;249;p18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55" name="Google Shape;255;p19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56" name="Google Shape;256;p19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" name="Google Shape;10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62" name="Google Shape;262;p20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63" name="Google Shape;263;p20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69" name="Google Shape;269;p21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70" name="Google Shape;270;p21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76" name="Google Shape;276;p22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77" name="Google Shape;277;p22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83" name="Google Shape;283;p23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84" name="Google Shape;284;p23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90" name="Google Shape;290;p24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91" name="Google Shape;291;p24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97" name="Google Shape;297;p25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98" name="Google Shape;298;p25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04" name="Google Shape;304;p26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05" name="Google Shape;305;p26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11" name="Google Shape;311;p27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12" name="Google Shape;312;p27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18" name="Google Shape;318;p28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19" name="Google Shape;319;p28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25" name="Google Shape;325;p29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26" name="Google Shape;326;p29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sldNum" idx="12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t>3</a:t>
            </a:fld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0" name="Google Shape;110;p3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1" name="Google Shape;111;p3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32" name="Google Shape;332;p30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33" name="Google Shape;333;p30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39" name="Google Shape;339;p31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40" name="Google Shape;340;p31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46" name="Google Shape;346;p32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47" name="Google Shape;347;p32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53" name="Google Shape;353;p33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54" name="Google Shape;354;p33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60" name="Google Shape;360;p34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61" name="Google Shape;361;p34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67" name="Google Shape;367;p35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68" name="Google Shape;368;p35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74" name="Google Shape;374;p36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75" name="Google Shape;375;p36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92" name="Google Shape;392;p37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93" name="Google Shape;393;p37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99" name="Google Shape;399;p38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00" name="Google Shape;400;p38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06" name="Google Shape;406;p39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07" name="Google Shape;407;p39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sldNum" idx="12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t>4</a:t>
            </a:fld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8" name="Google Shape;118;p4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0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3" name="Google Shape;413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1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9" name="Google Shape;429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35" name="Google Shape;435;p42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36" name="Google Shape;436;p42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3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3" name="Google Shape;463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4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0" name="Google Shape;470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5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6" name="Google Shape;476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82" name="Google Shape;482;p46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3" name="Google Shape;483;p46:notes"/>
          <p:cNvSpPr txBox="1">
            <a:spLocks noGrp="1"/>
          </p:cNvSpPr>
          <p:nvPr>
            <p:ph type="sldNum" idx="12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t>46</a:t>
            </a:fld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7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9" name="Google Shape;489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8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6" name="Google Shape;496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9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2" name="Google Shape;502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>
            <a:spLocks noGrp="1"/>
          </p:cNvSpPr>
          <p:nvPr>
            <p:ph type="sldNum" idx="12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t>5</a:t>
            </a:fld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34" name="Google Shape;13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5" name="Google Shape;135;p5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36" name="Google Shape;136;p5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0:notes"/>
          <p:cNvSpPr txBox="1">
            <a:spLocks noGrp="1"/>
          </p:cNvSpPr>
          <p:nvPr>
            <p:ph type="sldNum" idx="12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t>50</a:t>
            </a:fld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508" name="Google Shape;508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09" name="Google Shape;509;p50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10" name="Google Shape;510;p50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51:notes"/>
          <p:cNvSpPr txBox="1">
            <a:spLocks noGrp="1"/>
          </p:cNvSpPr>
          <p:nvPr>
            <p:ph type="sldNum" idx="12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t>51</a:t>
            </a:fld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516" name="Google Shape;516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17" name="Google Shape;517;p51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18" name="Google Shape;518;p51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2:notes"/>
          <p:cNvSpPr txBox="1">
            <a:spLocks noGrp="1"/>
          </p:cNvSpPr>
          <p:nvPr>
            <p:ph type="sldNum" idx="12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t>52</a:t>
            </a:fld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524" name="Google Shape;524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25" name="Google Shape;525;p52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26" name="Google Shape;526;p52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3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0" name="Google Shape;550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54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7" name="Google Shape;557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55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3" name="Google Shape;563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56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9" name="Google Shape;569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57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75" name="Google Shape;575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58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81" name="Google Shape;581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59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87" name="Google Shape;587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>
            <a:spLocks noGrp="1"/>
          </p:cNvSpPr>
          <p:nvPr>
            <p:ph type="sldNum" idx="12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t>6</a:t>
            </a:fld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42" name="Google Shape;14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3" name="Google Shape;143;p6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44" name="Google Shape;144;p6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60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3" name="Google Shape;593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61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9" name="Google Shape;599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62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06" name="Google Shape;606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63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2" name="Google Shape;612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64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34" name="Google Shape;634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65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9" name="Google Shape;649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66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0" name="Google Shape;660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67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6" name="Google Shape;666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68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73" name="Google Shape;673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69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79" name="Google Shape;679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 txBox="1">
            <a:spLocks noGrp="1"/>
          </p:cNvSpPr>
          <p:nvPr>
            <p:ph type="sldNum" idx="12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t>7</a:t>
            </a:fld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50" name="Google Shape;15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1" name="Google Shape;151;p7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52" name="Google Shape;152;p7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70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85" name="Google Shape;685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71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91" name="Google Shape;691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72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97" name="Google Shape;697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73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3" name="Google Shape;703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74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9" name="Google Shape;709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75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15" name="Google Shape;715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76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21" name="Google Shape;721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77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27" name="Google Shape;727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78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32" name="Google Shape;732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79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38" name="Google Shape;738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 txBox="1">
            <a:spLocks noGrp="1"/>
          </p:cNvSpPr>
          <p:nvPr>
            <p:ph type="sldNum" idx="12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t>8</a:t>
            </a:fld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58" name="Google Shape;15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9" name="Google Shape;159;p8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80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45" name="Google Shape;745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81:notes"/>
          <p:cNvSpPr txBox="1">
            <a:spLocks noGrp="1"/>
          </p:cNvSpPr>
          <p:nvPr>
            <p:ph type="sldNum" idx="12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t>81</a:t>
            </a:fld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751" name="Google Shape;751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52" name="Google Shape;752;p81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53" name="Google Shape;753;p81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82:notes"/>
          <p:cNvSpPr txBox="1">
            <a:spLocks noGrp="1"/>
          </p:cNvSpPr>
          <p:nvPr>
            <p:ph type="sldNum" idx="12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t>82</a:t>
            </a:fld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759" name="Google Shape;759;p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60" name="Google Shape;760;p82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61" name="Google Shape;761;p82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83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67" name="Google Shape;767;p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:notes"/>
          <p:cNvSpPr txBox="1">
            <a:spLocks noGrp="1"/>
          </p:cNvSpPr>
          <p:nvPr>
            <p:ph type="sldNum" idx="12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t>9</a:t>
            </a:fld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75" name="Google Shape;17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76" name="Google Shape;176;p9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77" name="Google Shape;177;p9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1"/>
          </p:nvPr>
        </p:nvSpPr>
        <p:spPr>
          <a:xfrm>
            <a:off x="455295" y="1928312"/>
            <a:ext cx="8195310" cy="437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>
            <a:lvl1pPr marL="457200" lvl="0" indent="-33718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455295" y="6332808"/>
            <a:ext cx="212471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2655888" y="6332808"/>
            <a:ext cx="333883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7891780" y="6332808"/>
            <a:ext cx="758825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/>
          <p:nvPr/>
        </p:nvSpPr>
        <p:spPr>
          <a:xfrm rot="-10380000" flipH="1">
            <a:off x="3152562" y="1103973"/>
            <a:ext cx="5235893" cy="409956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313"/>
              </a:srgbClr>
            </a:outerShdw>
          </a:effectLst>
        </p:spPr>
        <p:txBody>
          <a:bodyPr spcFirstLastPara="1" wrap="square" lIns="91050" tIns="45525" rIns="91050" bIns="455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75" name="Google Shape;75;p11"/>
          <p:cNvSpPr/>
          <p:nvPr/>
        </p:nvSpPr>
        <p:spPr>
          <a:xfrm rot="-10380000" flipH="1">
            <a:off x="7970784" y="5339918"/>
            <a:ext cx="154800" cy="154872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274"/>
              </a:srgbClr>
            </a:outerShdw>
          </a:effectLst>
        </p:spPr>
        <p:txBody>
          <a:bodyPr spcFirstLastPara="1" wrap="square" lIns="91050" tIns="45525" rIns="91050" bIns="455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76" name="Google Shape;76;p11"/>
          <p:cNvSpPr txBox="1">
            <a:spLocks noGrp="1"/>
          </p:cNvSpPr>
          <p:nvPr>
            <p:ph type="title"/>
          </p:nvPr>
        </p:nvSpPr>
        <p:spPr>
          <a:xfrm>
            <a:off x="607060" y="1172637"/>
            <a:ext cx="2203628" cy="1576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607060" y="2818308"/>
            <a:ext cx="2200593" cy="2171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750" tIns="45525" rIns="45525" bIns="4552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49"/>
              </a:spcBef>
              <a:spcAft>
                <a:spcPts val="0"/>
              </a:spcAft>
              <a:buSzPts val="1235"/>
              <a:buFont typeface="Constantia"/>
              <a:buNone/>
              <a:defRPr sz="1300"/>
            </a:lvl1pPr>
            <a:lvl2pPr marL="914400" lvl="1" indent="-293369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020"/>
              <a:buChar char="⚫"/>
              <a:defRPr sz="1200"/>
            </a:lvl2pPr>
            <a:lvl3pPr marL="1371600" lvl="2" indent="-2730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700"/>
              <a:buChar char="⚫"/>
              <a:defRPr sz="1000"/>
            </a:lvl3pPr>
            <a:lvl4pPr marL="1828800" lvl="3" indent="-265747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4pPr>
            <a:lvl5pPr marL="2286000" lvl="4" indent="-265747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dt" idx="10"/>
          </p:nvPr>
        </p:nvSpPr>
        <p:spPr>
          <a:xfrm>
            <a:off x="455295" y="6332808"/>
            <a:ext cx="212471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ftr" idx="11"/>
          </p:nvPr>
        </p:nvSpPr>
        <p:spPr>
          <a:xfrm>
            <a:off x="2655888" y="6332808"/>
            <a:ext cx="333883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sldNum" idx="12"/>
          </p:nvPr>
        </p:nvSpPr>
        <p:spPr>
          <a:xfrm>
            <a:off x="8043545" y="6332808"/>
            <a:ext cx="60706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81" name="Google Shape;81;p11"/>
          <p:cNvSpPr>
            <a:spLocks noGrp="1"/>
          </p:cNvSpPr>
          <p:nvPr>
            <p:ph type="pic" idx="2"/>
          </p:nvPr>
        </p:nvSpPr>
        <p:spPr>
          <a:xfrm rot="420000">
            <a:off x="3471269" y="1195075"/>
            <a:ext cx="4598480" cy="3917357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11"/>
          <p:cNvSpPr/>
          <p:nvPr/>
        </p:nvSpPr>
        <p:spPr>
          <a:xfrm rot="10800000" flipH="1">
            <a:off x="-9486" y="5795057"/>
            <a:ext cx="9124871" cy="1037543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313"/>
                </a:srgbClr>
              </a:gs>
              <a:gs pos="100000">
                <a:srgbClr val="00E9F7">
                  <a:alpha val="5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050" tIns="45525" rIns="91050" bIns="455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3" name="Google Shape;83;p11"/>
          <p:cNvSpPr/>
          <p:nvPr/>
        </p:nvSpPr>
        <p:spPr>
          <a:xfrm rot="10800000" flipH="1">
            <a:off x="4363244" y="6196789"/>
            <a:ext cx="4742656" cy="635811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411"/>
                </a:srgbClr>
              </a:gs>
              <a:gs pos="80000">
                <a:srgbClr val="0099E4">
                  <a:alpha val="44313"/>
                </a:srgbClr>
              </a:gs>
              <a:gs pos="100000">
                <a:srgbClr val="0099E4">
                  <a:alpha val="4431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050" tIns="45525" rIns="91050" bIns="455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body" idx="1"/>
          </p:nvPr>
        </p:nvSpPr>
        <p:spPr>
          <a:xfrm rot="5400000">
            <a:off x="2366518" y="17089"/>
            <a:ext cx="4372864" cy="8195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>
            <a:lvl1pPr marL="457200" lvl="0" indent="-33718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dt" idx="10"/>
          </p:nvPr>
        </p:nvSpPr>
        <p:spPr>
          <a:xfrm>
            <a:off x="455295" y="6332808"/>
            <a:ext cx="212471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ftr" idx="11"/>
          </p:nvPr>
        </p:nvSpPr>
        <p:spPr>
          <a:xfrm>
            <a:off x="2655888" y="6332808"/>
            <a:ext cx="333883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sldNum" idx="12"/>
          </p:nvPr>
        </p:nvSpPr>
        <p:spPr>
          <a:xfrm>
            <a:off x="7891780" y="6332808"/>
            <a:ext cx="758825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>
            <a:spLocks noGrp="1"/>
          </p:cNvSpPr>
          <p:nvPr>
            <p:ph type="title"/>
          </p:nvPr>
        </p:nvSpPr>
        <p:spPr>
          <a:xfrm rot="5400000">
            <a:off x="5029961" y="2482831"/>
            <a:ext cx="5192460" cy="2048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body" idx="1"/>
          </p:nvPr>
        </p:nvSpPr>
        <p:spPr>
          <a:xfrm rot="5400000">
            <a:off x="856424" y="509886"/>
            <a:ext cx="5192460" cy="599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>
            <a:lvl1pPr marL="457200" lvl="0" indent="-33718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dt" idx="10"/>
          </p:nvPr>
        </p:nvSpPr>
        <p:spPr>
          <a:xfrm>
            <a:off x="455295" y="6332808"/>
            <a:ext cx="212471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ftr" idx="11"/>
          </p:nvPr>
        </p:nvSpPr>
        <p:spPr>
          <a:xfrm>
            <a:off x="2655888" y="6332808"/>
            <a:ext cx="333883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7891780" y="6332808"/>
            <a:ext cx="758825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455295" y="701480"/>
            <a:ext cx="8271193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sz="5000" b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5295" y="6332808"/>
            <a:ext cx="212471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2655888" y="6332808"/>
            <a:ext cx="333883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7891780" y="6332808"/>
            <a:ext cx="758825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455295" y="1912973"/>
            <a:ext cx="4021773" cy="4418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>
            <a:lvl1pPr marL="457200" lvl="0" indent="-385445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marL="914400" lvl="1" indent="-35814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marL="1371600" lvl="2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marL="1828800" lvl="3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marL="2286000" lvl="4" indent="-30289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2"/>
          </p:nvPr>
        </p:nvSpPr>
        <p:spPr>
          <a:xfrm>
            <a:off x="4628832" y="1912973"/>
            <a:ext cx="4021773" cy="4418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>
            <a:lvl1pPr marL="457200" lvl="0" indent="-385445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marL="914400" lvl="1" indent="-35814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marL="1371600" lvl="2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marL="1828800" lvl="3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marL="2286000" lvl="4" indent="-30289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455295" y="6332808"/>
            <a:ext cx="212471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2655888" y="6332808"/>
            <a:ext cx="333883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7891780" y="6332808"/>
            <a:ext cx="758825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and Text" type="objAndTx">
  <p:cSld name="OBJECT_AND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455295" y="227753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455295" y="1594273"/>
            <a:ext cx="4021773" cy="447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>
            <a:lvl1pPr marL="457200" lvl="0" indent="-33718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4628832" y="1594273"/>
            <a:ext cx="4021773" cy="447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>
            <a:lvl1pPr marL="457200" lvl="0" indent="-33718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455295" y="6225258"/>
            <a:ext cx="2124710" cy="455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3111183" y="6225258"/>
            <a:ext cx="2883535" cy="455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6525895" y="6225258"/>
            <a:ext cx="2124710" cy="455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5295" y="6332808"/>
            <a:ext cx="212471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2655888" y="6332808"/>
            <a:ext cx="333883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7891780" y="6332808"/>
            <a:ext cx="758825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/>
          </a:path>
          <a:tileRect/>
        </a:gra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ctrTitle"/>
          </p:nvPr>
        </p:nvSpPr>
        <p:spPr>
          <a:xfrm>
            <a:off x="531177" y="1366520"/>
            <a:ext cx="7818933" cy="182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00" bIns="0" anchor="b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  <a:defRPr sz="5600" b="1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531178" y="3216578"/>
            <a:ext cx="7821968" cy="1746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18200" bIns="45525" anchor="t" anchorCtr="0">
            <a:normAutofit/>
          </a:bodyPr>
          <a:lstStyle>
            <a:lvl1pPr marR="45537" lvl="0" algn="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dt" idx="10"/>
          </p:nvPr>
        </p:nvSpPr>
        <p:spPr>
          <a:xfrm>
            <a:off x="455295" y="6332808"/>
            <a:ext cx="212471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ftr" idx="11"/>
          </p:nvPr>
        </p:nvSpPr>
        <p:spPr>
          <a:xfrm>
            <a:off x="2655888" y="6332808"/>
            <a:ext cx="333883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7891780" y="6332808"/>
            <a:ext cx="758825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528142" y="1311859"/>
            <a:ext cx="7740015" cy="1357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Calibri"/>
              <a:buNone/>
              <a:defRPr sz="5600" b="1" cap="none">
                <a:solidFill>
                  <a:srgbClr val="4AE3A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528142" y="2694647"/>
            <a:ext cx="7740015" cy="150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90"/>
              <a:buNone/>
              <a:defRPr sz="22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455295" y="6332808"/>
            <a:ext cx="212471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2655888" y="6332808"/>
            <a:ext cx="333883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7891780" y="6332808"/>
            <a:ext cx="758825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55295" y="1848377"/>
            <a:ext cx="4023354" cy="656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0" rIns="45525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4625671" y="1852869"/>
            <a:ext cx="4024934" cy="65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0" rIns="45525" bIns="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3"/>
          </p:nvPr>
        </p:nvSpPr>
        <p:spPr>
          <a:xfrm>
            <a:off x="455295" y="2505286"/>
            <a:ext cx="4023354" cy="3831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0" rIns="91050" bIns="45525" anchor="t" anchorCtr="0">
            <a:normAutofit/>
          </a:bodyPr>
          <a:lstStyle>
            <a:lvl1pPr marL="457200" lvl="0" indent="-361315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marL="914400" lvl="1" indent="-3365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marL="1371600" lvl="2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marL="1828800" lvl="3" indent="-29463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marL="2286000" lvl="4" indent="-29463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4"/>
          </p:nvPr>
        </p:nvSpPr>
        <p:spPr>
          <a:xfrm>
            <a:off x="4625671" y="2505286"/>
            <a:ext cx="4024934" cy="3831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0" rIns="91050" bIns="45525" anchor="t" anchorCtr="0">
            <a:normAutofit/>
          </a:bodyPr>
          <a:lstStyle>
            <a:lvl1pPr marL="457200" lvl="0" indent="-361315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marL="914400" lvl="1" indent="-3365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marL="1371600" lvl="2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marL="1828800" lvl="3" indent="-29463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marL="2286000" lvl="4" indent="-29463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>
            <a:off x="455295" y="6332808"/>
            <a:ext cx="212471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>
            <a:off x="2655888" y="6332808"/>
            <a:ext cx="333883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7891780" y="6332808"/>
            <a:ext cx="758825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title"/>
          </p:nvPr>
        </p:nvSpPr>
        <p:spPr>
          <a:xfrm>
            <a:off x="682943" y="512447"/>
            <a:ext cx="2731770" cy="115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alibri"/>
              <a:buNone/>
              <a:defRPr sz="2600" b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682943" y="1670191"/>
            <a:ext cx="2731770" cy="4555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00" tIns="45525" rIns="18200" bIns="4552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33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body" idx="2"/>
          </p:nvPr>
        </p:nvSpPr>
        <p:spPr>
          <a:xfrm>
            <a:off x="3560154" y="1670191"/>
            <a:ext cx="5090451" cy="4555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0" rIns="91050" bIns="45525" anchor="t" anchorCtr="0">
            <a:normAutofit/>
          </a:bodyPr>
          <a:lstStyle>
            <a:lvl1pPr marL="457200" lvl="0" indent="-39751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660"/>
              <a:buChar char="⚫"/>
              <a:defRPr sz="2800"/>
            </a:lvl1pPr>
            <a:lvl2pPr marL="914400" lvl="1" indent="-368935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210"/>
              <a:buChar char="⚫"/>
              <a:defRPr sz="2600"/>
            </a:lvl2pPr>
            <a:lvl3pPr marL="1371600" lvl="2" indent="-33528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Char char="⚫"/>
              <a:defRPr sz="2400"/>
            </a:lvl3pPr>
            <a:lvl4pPr marL="1828800" lvl="3" indent="-3111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⚫"/>
              <a:defRPr sz="2000"/>
            </a:lvl4pPr>
            <a:lvl5pPr marL="2286000" lvl="4" indent="-30289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dt" idx="10"/>
          </p:nvPr>
        </p:nvSpPr>
        <p:spPr>
          <a:xfrm>
            <a:off x="455295" y="6332808"/>
            <a:ext cx="212471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ftr" idx="11"/>
          </p:nvPr>
        </p:nvSpPr>
        <p:spPr>
          <a:xfrm>
            <a:off x="2655888" y="6332808"/>
            <a:ext cx="333883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7891780" y="6332808"/>
            <a:ext cx="758825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>
            <a:alphaModFix/>
          </a:blip>
          <a:tile tx="0" ty="0" sx="65000" sy="65000" flip="none" algn="tl"/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9486" y="-7118"/>
            <a:ext cx="9124871" cy="1037543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313"/>
                </a:srgbClr>
              </a:gs>
              <a:gs pos="100000">
                <a:srgbClr val="00E9F7">
                  <a:alpha val="5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050" tIns="45525" rIns="91050" bIns="455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4363244" y="-7117"/>
            <a:ext cx="4742656" cy="635811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411"/>
                </a:srgbClr>
              </a:gs>
              <a:gs pos="80000">
                <a:srgbClr val="0099E4">
                  <a:alpha val="44313"/>
                </a:srgbClr>
              </a:gs>
              <a:gs pos="100000">
                <a:srgbClr val="0099E4">
                  <a:alpha val="4431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050" tIns="45525" rIns="91050" bIns="455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455295" y="1928312"/>
            <a:ext cx="8195310" cy="437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>
            <a:lvl1pPr marL="457200" marR="0" lvl="0" indent="-385445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  <a:defRPr sz="2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371600" marR="0" lvl="2" indent="-321944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200400" marR="0" lvl="6" indent="-30987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sz="1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455295" y="6332808"/>
            <a:ext cx="212471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2655888" y="6332808"/>
            <a:ext cx="333883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7891780" y="6332808"/>
            <a:ext cx="758825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grpSp>
        <p:nvGrpSpPr>
          <p:cNvPr id="13" name="Google Shape;13;p1"/>
          <p:cNvGrpSpPr/>
          <p:nvPr/>
        </p:nvGrpSpPr>
        <p:grpSpPr>
          <a:xfrm>
            <a:off x="-29172" y="-16053"/>
            <a:ext cx="9159929" cy="1082242"/>
            <a:chOff x="-29322" y="-1971"/>
            <a:chExt cx="9198255" cy="1086266"/>
          </a:xfrm>
        </p:grpSpPr>
        <p:sp>
          <p:nvSpPr>
            <p:cNvPr id="14" name="Google Shape;14;p1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avLst/>
              <a:gdLst/>
              <a:ahLst/>
              <a:cxnLst/>
              <a:rect l="l" t="t" r="r" b="b"/>
              <a:pathLst>
                <a:path w="5772" h="1055" extrusionOk="0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75" cap="flat" cmpd="sng">
              <a:solidFill>
                <a:srgbClr val="09B6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avLst/>
              <a:gdLst/>
              <a:ahLst/>
              <a:cxnLst/>
              <a:rect l="l" t="t" r="r" b="b"/>
              <a:pathLst>
                <a:path w="5766" h="854" extrusionOk="0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://upload.wikimedia.org/wikipedia/commons/6/6c/Agile_Software_Development_methodology.jpg" TargetMode="External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609600" y="21336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en-US" sz="4000"/>
              <a:t/>
            </a:r>
            <a:br>
              <a:rPr lang="en-US" sz="4000"/>
            </a:br>
            <a:r>
              <a:rPr lang="en-US" sz="4000"/>
              <a:t> </a:t>
            </a:r>
            <a:br>
              <a:rPr lang="en-US" sz="4000"/>
            </a:br>
            <a:r>
              <a:rPr lang="en-US" sz="4000"/>
              <a:t>Introduction to software engineering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>
            <a:spLocks noGrp="1"/>
          </p:cNvSpPr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The software process</a:t>
            </a:r>
            <a:endParaRPr/>
          </a:p>
        </p:txBody>
      </p:sp>
      <p:sp>
        <p:nvSpPr>
          <p:cNvPr id="194" name="Google Shape;194;p23"/>
          <p:cNvSpPr txBox="1">
            <a:spLocks noGrp="1"/>
          </p:cNvSpPr>
          <p:nvPr>
            <p:ph type="body" idx="1"/>
          </p:nvPr>
        </p:nvSpPr>
        <p:spPr>
          <a:xfrm>
            <a:off x="455295" y="1928312"/>
            <a:ext cx="8195310" cy="437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rmAutofit/>
          </a:bodyPr>
          <a:lstStyle/>
          <a:p>
            <a:pPr marL="273223" lvl="0" indent="-2732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 structured set of activities required to develop a </a:t>
            </a:r>
            <a:br>
              <a:rPr lang="en-US" sz="24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software system</a:t>
            </a:r>
            <a:endParaRPr/>
          </a:p>
          <a:p>
            <a:pPr marL="637520" lvl="1" indent="-245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Specification;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Design;</a:t>
            </a:r>
            <a:endParaRPr/>
          </a:p>
          <a:p>
            <a:pPr marL="637520" lvl="1" indent="-245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Validation;</a:t>
            </a:r>
            <a:endParaRPr/>
          </a:p>
          <a:p>
            <a:pPr marL="637520" lvl="1" indent="-245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Evolution.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 software process model is an abstract representation of a process. It presents a description of a process from some particular perspective.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>
            <a:spLocks noGrp="1"/>
          </p:cNvSpPr>
          <p:nvPr>
            <p:ph type="title"/>
          </p:nvPr>
        </p:nvSpPr>
        <p:spPr>
          <a:xfrm>
            <a:off x="682943" y="607342"/>
            <a:ext cx="7738435" cy="675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Software Life Cycle</a:t>
            </a:r>
            <a:endParaRPr/>
          </a:p>
        </p:txBody>
      </p:sp>
      <p:sp>
        <p:nvSpPr>
          <p:cNvPr id="202" name="Google Shape;202;p24"/>
          <p:cNvSpPr txBox="1">
            <a:spLocks noGrp="1"/>
          </p:cNvSpPr>
          <p:nvPr>
            <p:ph type="body" idx="1"/>
          </p:nvPr>
        </p:nvSpPr>
        <p:spPr>
          <a:xfrm>
            <a:off x="531178" y="1594274"/>
            <a:ext cx="8195310" cy="5010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Software life cycle (or software process):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series of identifiable stages that a software product undergoes during its life time: </a:t>
            </a:r>
            <a:endParaRPr/>
          </a:p>
          <a:p>
            <a:pPr marL="910742" lvl="2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⚫"/>
            </a:pP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Feasibility study</a:t>
            </a:r>
            <a:endParaRPr>
              <a:solidFill>
                <a:srgbClr val="FF0000"/>
              </a:solidFill>
            </a:endParaRPr>
          </a:p>
          <a:p>
            <a:pPr marL="910742" lvl="2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⚫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requirements analysis and specification, </a:t>
            </a:r>
            <a:endParaRPr/>
          </a:p>
          <a:p>
            <a:pPr marL="910742" lvl="2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⚫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design, </a:t>
            </a:r>
            <a:endParaRPr/>
          </a:p>
          <a:p>
            <a:pPr marL="910742" lvl="2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⚫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coding, </a:t>
            </a:r>
            <a:endParaRPr/>
          </a:p>
          <a:p>
            <a:pPr marL="910742" lvl="2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⚫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testing</a:t>
            </a:r>
            <a:endParaRPr/>
          </a:p>
          <a:p>
            <a:pPr marL="910742" lvl="2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⚫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maintenance.</a:t>
            </a:r>
            <a:endParaRPr/>
          </a:p>
          <a:p>
            <a:pPr marL="910742" lvl="2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⚫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Each of these stages is called ‘life cycle phase’.</a:t>
            </a:r>
            <a:endParaRPr/>
          </a:p>
          <a:p>
            <a:pPr marL="910742" lvl="2" indent="-245900" algn="l" rtl="0">
              <a:lnSpc>
                <a:spcPct val="90000"/>
              </a:lnSpc>
              <a:spcBef>
                <a:spcPts val="461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</a:pPr>
            <a:endParaRPr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>
            <a:spLocks noGrp="1"/>
          </p:cNvSpPr>
          <p:nvPr>
            <p:ph type="title"/>
          </p:nvPr>
        </p:nvSpPr>
        <p:spPr>
          <a:xfrm>
            <a:off x="682943" y="607342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Life Cycle Model</a:t>
            </a:r>
            <a:endParaRPr/>
          </a:p>
        </p:txBody>
      </p:sp>
      <p:sp>
        <p:nvSpPr>
          <p:cNvPr id="210" name="Google Shape;210;p25"/>
          <p:cNvSpPr txBox="1">
            <a:spLocks noGrp="1"/>
          </p:cNvSpPr>
          <p:nvPr>
            <p:ph type="body" idx="1"/>
          </p:nvPr>
        </p:nvSpPr>
        <p:spPr>
          <a:xfrm>
            <a:off x="590550" y="2049780"/>
            <a:ext cx="8043545" cy="4782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A software life cycle model (or  process model):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descriptive and diagrammatic model of software life cycle:</a:t>
            </a:r>
            <a:endParaRPr>
              <a:solidFill>
                <a:srgbClr val="FF0000"/>
              </a:solidFill>
            </a:endParaRPr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identifies all the activities required for product development,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establishes a precedence ordering among the different activities,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Divides life cycle into phases. 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>
            <a:spLocks noGrp="1"/>
          </p:cNvSpPr>
          <p:nvPr>
            <p:ph type="title"/>
          </p:nvPr>
        </p:nvSpPr>
        <p:spPr>
          <a:xfrm>
            <a:off x="682943" y="607342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Life Cycle Model (CONT.)</a:t>
            </a:r>
            <a:endParaRPr/>
          </a:p>
        </p:txBody>
      </p:sp>
      <p:sp>
        <p:nvSpPr>
          <p:cNvPr id="218" name="Google Shape;218;p26"/>
          <p:cNvSpPr txBox="1">
            <a:spLocks noGrp="1"/>
          </p:cNvSpPr>
          <p:nvPr>
            <p:ph type="body" idx="1"/>
          </p:nvPr>
        </p:nvSpPr>
        <p:spPr>
          <a:xfrm>
            <a:off x="590550" y="2203198"/>
            <a:ext cx="7738435" cy="4629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Several different activities may be carried out in each life cycle phase.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For example, the design stage might consist of:</a:t>
            </a:r>
            <a:endParaRPr/>
          </a:p>
          <a:p>
            <a:pPr marL="910742" lvl="2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structured analysis activity followed by  </a:t>
            </a:r>
            <a:endParaRPr/>
          </a:p>
          <a:p>
            <a:pPr marL="910742" lvl="2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structured design activity.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>
            <a:spLocks noGrp="1"/>
          </p:cNvSpPr>
          <p:nvPr>
            <p:ph type="title"/>
          </p:nvPr>
        </p:nvSpPr>
        <p:spPr>
          <a:xfrm>
            <a:off x="682943" y="607342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Why Model  Life Cycle ?</a:t>
            </a:r>
            <a:endParaRPr/>
          </a:p>
        </p:txBody>
      </p:sp>
      <p:sp>
        <p:nvSpPr>
          <p:cNvPr id="226" name="Google Shape;226;p27"/>
          <p:cNvSpPr txBox="1">
            <a:spLocks noGrp="1"/>
          </p:cNvSpPr>
          <p:nvPr>
            <p:ph type="body" idx="1"/>
          </p:nvPr>
        </p:nvSpPr>
        <p:spPr>
          <a:xfrm>
            <a:off x="682943" y="1670191"/>
            <a:ext cx="7738435" cy="4706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 written description:</a:t>
            </a:r>
            <a:endParaRPr/>
          </a:p>
          <a:p>
            <a:pPr marL="637520" lvl="1" indent="-245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forms a common understanding of activities among the software developers.</a:t>
            </a:r>
            <a:endParaRPr/>
          </a:p>
          <a:p>
            <a:pPr marL="637520" lvl="1" indent="-245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helps  in identifying inconsistencies, redundancies, and omissions in the development process. </a:t>
            </a:r>
            <a:endParaRPr/>
          </a:p>
          <a:p>
            <a:pPr marL="637520" lvl="1" indent="-245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Helps in tailoring a process model for specific projects.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 txBox="1">
            <a:spLocks noGrp="1"/>
          </p:cNvSpPr>
          <p:nvPr>
            <p:ph type="title"/>
          </p:nvPr>
        </p:nvSpPr>
        <p:spPr>
          <a:xfrm>
            <a:off x="590550" y="292100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Why Model  Life Cycle ?</a:t>
            </a:r>
            <a:endParaRPr/>
          </a:p>
        </p:txBody>
      </p:sp>
      <p:sp>
        <p:nvSpPr>
          <p:cNvPr id="234" name="Google Shape;234;p28"/>
          <p:cNvSpPr txBox="1">
            <a:spLocks noGrp="1"/>
          </p:cNvSpPr>
          <p:nvPr>
            <p:ph type="body" idx="1"/>
          </p:nvPr>
        </p:nvSpPr>
        <p:spPr>
          <a:xfrm>
            <a:off x="682943" y="1671773"/>
            <a:ext cx="7738435" cy="4097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Processes are tailored for special projects.</a:t>
            </a:r>
            <a:endParaRPr/>
          </a:p>
          <a:p>
            <a:pPr marL="637520" lvl="1" indent="-245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 documented process model</a:t>
            </a:r>
            <a:endParaRPr/>
          </a:p>
          <a:p>
            <a:pPr marL="910742" lvl="2" indent="-245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helps to identify where the tailoring is to occur.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/>
              <a:t>life cycle model:</a:t>
            </a:r>
            <a:endParaRPr/>
          </a:p>
          <a:p>
            <a:pPr marL="637520" lvl="1" indent="-245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/>
              <a:t>defines  entry and exit criteria for every phase. </a:t>
            </a:r>
            <a:endParaRPr/>
          </a:p>
          <a:p>
            <a:pPr marL="637520" lvl="1" indent="-245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/>
              <a:t>A phase is considered to be complete:</a:t>
            </a:r>
            <a:endParaRPr/>
          </a:p>
          <a:p>
            <a:pPr marL="910742" lvl="2" indent="-245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⚫"/>
            </a:pPr>
            <a:r>
              <a:rPr lang="en-US" sz="2400"/>
              <a:t>only when all its exit criteria are satisfied. </a:t>
            </a:r>
            <a:endParaRPr/>
          </a:p>
          <a:p>
            <a:pPr marL="910742" lvl="2" indent="-139218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 txBox="1">
            <a:spLocks noGrp="1"/>
          </p:cNvSpPr>
          <p:nvPr>
            <p:ph type="title"/>
          </p:nvPr>
        </p:nvSpPr>
        <p:spPr>
          <a:xfrm>
            <a:off x="379413" y="261938"/>
            <a:ext cx="8516937" cy="11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Generic software process models</a:t>
            </a:r>
            <a:endParaRPr/>
          </a:p>
        </p:txBody>
      </p:sp>
      <p:sp>
        <p:nvSpPr>
          <p:cNvPr id="240" name="Google Shape;240;p29"/>
          <p:cNvSpPr txBox="1">
            <a:spLocks noGrp="1"/>
          </p:cNvSpPr>
          <p:nvPr>
            <p:ph type="body" idx="1"/>
          </p:nvPr>
        </p:nvSpPr>
        <p:spPr>
          <a:xfrm>
            <a:off x="455295" y="1928312"/>
            <a:ext cx="8195310" cy="437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The waterfall model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Separate and distinct phases of specification and development.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Evolutionary development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Specification, development and validation are interleaved.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Component-based software engineering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 system is assembled from existing components.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RAD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Agile developments.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0"/>
          <p:cNvSpPr txBox="1">
            <a:spLocks noGrp="1"/>
          </p:cNvSpPr>
          <p:nvPr>
            <p:ph type="title"/>
          </p:nvPr>
        </p:nvSpPr>
        <p:spPr>
          <a:xfrm>
            <a:off x="590550" y="2273300"/>
            <a:ext cx="8271193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Various stages in software process</a:t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"/>
          <p:cNvSpPr txBox="1">
            <a:spLocks noGrp="1"/>
          </p:cNvSpPr>
          <p:nvPr>
            <p:ph type="title"/>
          </p:nvPr>
        </p:nvSpPr>
        <p:spPr>
          <a:xfrm>
            <a:off x="514350" y="0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Feasibility Study</a:t>
            </a:r>
            <a:endParaRPr/>
          </a:p>
        </p:txBody>
      </p:sp>
      <p:sp>
        <p:nvSpPr>
          <p:cNvPr id="252" name="Google Shape;252;p31"/>
          <p:cNvSpPr txBox="1">
            <a:spLocks noGrp="1"/>
          </p:cNvSpPr>
          <p:nvPr>
            <p:ph type="body" idx="1"/>
          </p:nvPr>
        </p:nvSpPr>
        <p:spPr>
          <a:xfrm>
            <a:off x="0" y="1445601"/>
            <a:ext cx="9105900" cy="538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Main aim of feasibility study: determine whether developing the product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financially worthwhile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technically feasible.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First roughly understand what the customer wants: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different data which would be input to the system,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processing needed on these data,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output data to be produced by the system,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various constraints on the behavior of the system.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2"/>
          <p:cNvSpPr txBox="1">
            <a:spLocks noGrp="1"/>
          </p:cNvSpPr>
          <p:nvPr>
            <p:ph type="title"/>
          </p:nvPr>
        </p:nvSpPr>
        <p:spPr>
          <a:xfrm>
            <a:off x="404707" y="341630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Activities during Feasibility Study</a:t>
            </a:r>
            <a:endParaRPr/>
          </a:p>
        </p:txBody>
      </p:sp>
      <p:sp>
        <p:nvSpPr>
          <p:cNvPr id="259" name="Google Shape;259;p32"/>
          <p:cNvSpPr txBox="1">
            <a:spLocks noGrp="1"/>
          </p:cNvSpPr>
          <p:nvPr>
            <p:ph type="body" idx="1"/>
          </p:nvPr>
        </p:nvSpPr>
        <p:spPr>
          <a:xfrm>
            <a:off x="0" y="1646468"/>
            <a:ext cx="9105899" cy="4578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Work out an overall understanding of the problem.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Formulate different solution strategies.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Examine alternate solution strategies in terms of:</a:t>
            </a:r>
            <a:endParaRPr/>
          </a:p>
          <a:p>
            <a:pPr marL="910742" lvl="2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resources required, </a:t>
            </a:r>
            <a:endParaRPr/>
          </a:p>
          <a:p>
            <a:pPr marL="910742" lvl="2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cost of development, and </a:t>
            </a:r>
            <a:endParaRPr/>
          </a:p>
          <a:p>
            <a:pPr marL="910742" lvl="2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development time.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body" idx="1"/>
          </p:nvPr>
        </p:nvSpPr>
        <p:spPr>
          <a:xfrm>
            <a:off x="455295" y="1928312"/>
            <a:ext cx="8195310" cy="437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rmAutofit/>
          </a:bodyPr>
          <a:lstStyle/>
          <a:p>
            <a:pPr marL="355759" lvl="0" indent="-19891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7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55759" lvl="0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Software Engineering</a:t>
            </a:r>
            <a:endParaRPr/>
          </a:p>
          <a:p>
            <a:pPr marL="355759" lvl="0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To introduce software process</a:t>
            </a:r>
            <a:endParaRPr/>
          </a:p>
          <a:p>
            <a:pPr marL="355759" lvl="0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Software Engineering</a:t>
            </a:r>
            <a:endParaRPr/>
          </a:p>
          <a:p>
            <a:pPr marL="355759" lvl="0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SDLC Cycle</a:t>
            </a:r>
            <a:endParaRPr/>
          </a:p>
          <a:p>
            <a:pPr marL="355759" lvl="0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SDLC models</a:t>
            </a:r>
            <a:endParaRPr/>
          </a:p>
          <a:p>
            <a:pPr marL="355759" lvl="0" indent="-198914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47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3"/>
          <p:cNvSpPr txBox="1">
            <a:spLocks noGrp="1"/>
          </p:cNvSpPr>
          <p:nvPr>
            <p:ph type="title"/>
          </p:nvPr>
        </p:nvSpPr>
        <p:spPr>
          <a:xfrm>
            <a:off x="404707" y="341630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Activities during Feasibility Study</a:t>
            </a:r>
            <a:endParaRPr/>
          </a:p>
        </p:txBody>
      </p:sp>
      <p:sp>
        <p:nvSpPr>
          <p:cNvPr id="266" name="Google Shape;266;p33"/>
          <p:cNvSpPr txBox="1">
            <a:spLocks noGrp="1"/>
          </p:cNvSpPr>
          <p:nvPr>
            <p:ph type="body" idx="1"/>
          </p:nvPr>
        </p:nvSpPr>
        <p:spPr>
          <a:xfrm>
            <a:off x="682943" y="1671773"/>
            <a:ext cx="7738435" cy="4097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Perform a cost/benefit analysis: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to determine which solution is the best.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you may determine that none of the solutions is feasible due to: </a:t>
            </a:r>
            <a:endParaRPr/>
          </a:p>
          <a:p>
            <a:pPr marL="910742" lvl="2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high cost, </a:t>
            </a:r>
            <a:endParaRPr/>
          </a:p>
          <a:p>
            <a:pPr marL="910742" lvl="2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resource constraints,  </a:t>
            </a:r>
            <a:endParaRPr/>
          </a:p>
          <a:p>
            <a:pPr marL="910742" lvl="2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technical reasons.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4"/>
          <p:cNvSpPr txBox="1">
            <a:spLocks noGrp="1"/>
          </p:cNvSpPr>
          <p:nvPr>
            <p:ph type="title"/>
          </p:nvPr>
        </p:nvSpPr>
        <p:spPr>
          <a:xfrm>
            <a:off x="404707" y="218264"/>
            <a:ext cx="7738435" cy="1156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Requirements Analysis and Specification</a:t>
            </a:r>
            <a:endParaRPr/>
          </a:p>
        </p:txBody>
      </p:sp>
      <p:sp>
        <p:nvSpPr>
          <p:cNvPr id="273" name="Google Shape;273;p34"/>
          <p:cNvSpPr txBox="1">
            <a:spLocks noGrp="1"/>
          </p:cNvSpPr>
          <p:nvPr>
            <p:ph type="body" idx="1"/>
          </p:nvPr>
        </p:nvSpPr>
        <p:spPr>
          <a:xfrm>
            <a:off x="682943" y="1442438"/>
            <a:ext cx="7738435" cy="5100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Aim of this phase: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understand the exact requirements of the customer, 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document them properly.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Consists of two distinct activities: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requirements gathering and analysis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requirements specification.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 txBox="1">
            <a:spLocks noGrp="1"/>
          </p:cNvSpPr>
          <p:nvPr>
            <p:ph type="title"/>
          </p:nvPr>
        </p:nvSpPr>
        <p:spPr>
          <a:xfrm>
            <a:off x="404707" y="227754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Goals of Requirements Analysis</a:t>
            </a:r>
            <a:endParaRPr/>
          </a:p>
        </p:txBody>
      </p:sp>
      <p:sp>
        <p:nvSpPr>
          <p:cNvPr id="280" name="Google Shape;280;p35"/>
          <p:cNvSpPr txBox="1">
            <a:spLocks noGrp="1"/>
          </p:cNvSpPr>
          <p:nvPr>
            <p:ph type="body" idx="1"/>
          </p:nvPr>
        </p:nvSpPr>
        <p:spPr>
          <a:xfrm>
            <a:off x="682943" y="1442438"/>
            <a:ext cx="7738435" cy="5048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Collect all related data from the customer: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analyze the collected data to clearly understand what the customer wants,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find out any inconsistencies and incompleteness in the requirements,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resolve all inconsistencies and incompleteness.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6"/>
          <p:cNvSpPr txBox="1">
            <a:spLocks noGrp="1"/>
          </p:cNvSpPr>
          <p:nvPr>
            <p:ph type="title"/>
          </p:nvPr>
        </p:nvSpPr>
        <p:spPr>
          <a:xfrm>
            <a:off x="404707" y="227754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Requirements Gathering</a:t>
            </a:r>
            <a:endParaRPr/>
          </a:p>
        </p:txBody>
      </p:sp>
      <p:sp>
        <p:nvSpPr>
          <p:cNvPr id="287" name="Google Shape;287;p36"/>
          <p:cNvSpPr txBox="1">
            <a:spLocks noGrp="1"/>
          </p:cNvSpPr>
          <p:nvPr>
            <p:ph type="body" idx="1"/>
          </p:nvPr>
        </p:nvSpPr>
        <p:spPr>
          <a:xfrm>
            <a:off x="682943" y="1442438"/>
            <a:ext cx="7738435" cy="4593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Gathering relevant data: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usually collected from the end-users through interviews and discussions.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For example,  for a business accounting software:</a:t>
            </a:r>
            <a:endParaRPr/>
          </a:p>
          <a:p>
            <a:pPr marL="910742" lvl="2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interview all the accountants of the organization to find out their requirements.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7"/>
          <p:cNvSpPr txBox="1">
            <a:spLocks noGrp="1"/>
          </p:cNvSpPr>
          <p:nvPr>
            <p:ph type="title"/>
          </p:nvPr>
        </p:nvSpPr>
        <p:spPr>
          <a:xfrm>
            <a:off x="404707" y="227754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Requirements Analysis (CONT.)</a:t>
            </a:r>
            <a:endParaRPr/>
          </a:p>
        </p:txBody>
      </p:sp>
      <p:sp>
        <p:nvSpPr>
          <p:cNvPr id="294" name="Google Shape;294;p37"/>
          <p:cNvSpPr txBox="1">
            <a:spLocks noGrp="1"/>
          </p:cNvSpPr>
          <p:nvPr>
            <p:ph type="body" idx="1"/>
          </p:nvPr>
        </p:nvSpPr>
        <p:spPr>
          <a:xfrm>
            <a:off x="682943" y="1366520"/>
            <a:ext cx="7738435" cy="4755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The data you initially collect from the users: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would usually contain several contradictions and ambiguities: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each user  typically has only a partial and incomplete view of the system.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8"/>
          <p:cNvSpPr txBox="1">
            <a:spLocks noGrp="1"/>
          </p:cNvSpPr>
          <p:nvPr>
            <p:ph type="title"/>
          </p:nvPr>
        </p:nvSpPr>
        <p:spPr>
          <a:xfrm>
            <a:off x="404707" y="227754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Requirements Analysis (CONT.)</a:t>
            </a:r>
            <a:endParaRPr/>
          </a:p>
        </p:txBody>
      </p:sp>
      <p:sp>
        <p:nvSpPr>
          <p:cNvPr id="301" name="Google Shape;301;p38"/>
          <p:cNvSpPr txBox="1">
            <a:spLocks noGrp="1"/>
          </p:cNvSpPr>
          <p:nvPr>
            <p:ph type="body" idx="1"/>
          </p:nvPr>
        </p:nvSpPr>
        <p:spPr>
          <a:xfrm>
            <a:off x="682943" y="1442438"/>
            <a:ext cx="7738435" cy="4591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Ambiguities and contradictions: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must be identified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resolved by discussions with the customers. 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Next, requirements are organized: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into a Software Requirements Specification (SRS) document.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Engineers doing requirements analysis and specification: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are designated as  analysts.   </a:t>
            </a:r>
            <a:endParaRPr/>
          </a:p>
          <a:p>
            <a:pPr marL="637520" lvl="1" indent="-11636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9"/>
          <p:cNvSpPr txBox="1">
            <a:spLocks noGrp="1"/>
          </p:cNvSpPr>
          <p:nvPr>
            <p:ph type="title"/>
          </p:nvPr>
        </p:nvSpPr>
        <p:spPr>
          <a:xfrm>
            <a:off x="404707" y="227754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Design</a:t>
            </a:r>
            <a:endParaRPr/>
          </a:p>
        </p:txBody>
      </p:sp>
      <p:sp>
        <p:nvSpPr>
          <p:cNvPr id="308" name="Google Shape;308;p39"/>
          <p:cNvSpPr txBox="1">
            <a:spLocks noGrp="1"/>
          </p:cNvSpPr>
          <p:nvPr>
            <p:ph type="body" idx="1"/>
          </p:nvPr>
        </p:nvSpPr>
        <p:spPr>
          <a:xfrm>
            <a:off x="682943" y="1442438"/>
            <a:ext cx="7738435" cy="4097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Design  phase transforms  requirements  specification: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into a  form suitable for implementation in some programming language.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In technical terms: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during design phase,  </a:t>
            </a: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software architecture is derived from the SRS document.  </a:t>
            </a:r>
            <a:endParaRPr>
              <a:solidFill>
                <a:srgbClr val="FF0000"/>
              </a:solidFill>
            </a:endParaRPr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Two design approaches: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traditional approach,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object oriented approach. </a:t>
            </a:r>
            <a:endParaRPr/>
          </a:p>
          <a:p>
            <a:pPr marL="637520" lvl="1" indent="-11636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0"/>
          <p:cNvSpPr txBox="1">
            <a:spLocks noGrp="1"/>
          </p:cNvSpPr>
          <p:nvPr>
            <p:ph type="title"/>
          </p:nvPr>
        </p:nvSpPr>
        <p:spPr>
          <a:xfrm>
            <a:off x="404707" y="227754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Traditional Design Approach</a:t>
            </a:r>
            <a:endParaRPr/>
          </a:p>
        </p:txBody>
      </p:sp>
      <p:sp>
        <p:nvSpPr>
          <p:cNvPr id="315" name="Google Shape;315;p40"/>
          <p:cNvSpPr txBox="1">
            <a:spLocks noGrp="1"/>
          </p:cNvSpPr>
          <p:nvPr>
            <p:ph type="body" idx="1"/>
          </p:nvPr>
        </p:nvSpPr>
        <p:spPr>
          <a:xfrm>
            <a:off x="682943" y="1747691"/>
            <a:ext cx="7738435" cy="4097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Consists of  two activities: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Structured analysis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Structured design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1"/>
          <p:cNvSpPr txBox="1">
            <a:spLocks noGrp="1"/>
          </p:cNvSpPr>
          <p:nvPr>
            <p:ph type="title"/>
          </p:nvPr>
        </p:nvSpPr>
        <p:spPr>
          <a:xfrm>
            <a:off x="404707" y="227754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Structured Analysis Activity</a:t>
            </a:r>
            <a:endParaRPr/>
          </a:p>
        </p:txBody>
      </p:sp>
      <p:sp>
        <p:nvSpPr>
          <p:cNvPr id="322" name="Google Shape;322;p41"/>
          <p:cNvSpPr txBox="1">
            <a:spLocks noGrp="1"/>
          </p:cNvSpPr>
          <p:nvPr>
            <p:ph type="body" idx="1"/>
          </p:nvPr>
        </p:nvSpPr>
        <p:spPr>
          <a:xfrm>
            <a:off x="682943" y="1651212"/>
            <a:ext cx="7738435" cy="4194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Identify all the functions to be performed.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Identify data flow among the functions. 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Decompose each function  recursively into sub-functions. 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Identify data flow among the  subfunctions as well.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2"/>
          <p:cNvSpPr txBox="1">
            <a:spLocks noGrp="1"/>
          </p:cNvSpPr>
          <p:nvPr>
            <p:ph type="title"/>
          </p:nvPr>
        </p:nvSpPr>
        <p:spPr>
          <a:xfrm>
            <a:off x="404707" y="227754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Structured Analysis (CONT.)</a:t>
            </a:r>
            <a:endParaRPr/>
          </a:p>
        </p:txBody>
      </p:sp>
      <p:sp>
        <p:nvSpPr>
          <p:cNvPr id="329" name="Google Shape;329;p42"/>
          <p:cNvSpPr txBox="1">
            <a:spLocks noGrp="1"/>
          </p:cNvSpPr>
          <p:nvPr>
            <p:ph type="body" idx="1"/>
          </p:nvPr>
        </p:nvSpPr>
        <p:spPr>
          <a:xfrm>
            <a:off x="682943" y="1442438"/>
            <a:ext cx="7738435" cy="4487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Carried out using Data flow diagrams (DFDs). 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After structured analysis, carry out structured design: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architectural design (or high-level design)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detailed design (or low-level design).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>
            <a:spLocks noGrp="1"/>
          </p:cNvSpPr>
          <p:nvPr>
            <p:ph type="title"/>
          </p:nvPr>
        </p:nvSpPr>
        <p:spPr>
          <a:xfrm>
            <a:off x="742950" y="749300"/>
            <a:ext cx="7738435" cy="683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0000CC"/>
                </a:solidFill>
              </a:rPr>
              <a:t> </a:t>
            </a:r>
            <a:r>
              <a:rPr lang="en-US" sz="3600">
                <a:solidFill>
                  <a:schemeClr val="dk1"/>
                </a:solidFill>
              </a:rPr>
              <a:t>Software Engineering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14" name="Google Shape;114;p16"/>
          <p:cNvSpPr txBox="1">
            <a:spLocks noGrp="1"/>
          </p:cNvSpPr>
          <p:nvPr>
            <p:ph type="body" idx="1"/>
          </p:nvPr>
        </p:nvSpPr>
        <p:spPr>
          <a:xfrm>
            <a:off x="209550" y="1511300"/>
            <a:ext cx="8763000" cy="4858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70"/>
              <a:buChar char="⚫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Ability to solve complex programming problems: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How to break large projects into smaller and manageable parts?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Handling complexity in a software development problem is the main theme of software engineering discipline.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2 techniques: abstraction and decomposition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637520" lvl="1" indent="-245900" algn="l" rtl="0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Learn techniques of:  specification, design, interface development, testing, project management, etc.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3"/>
          <p:cNvSpPr txBox="1">
            <a:spLocks noGrp="1"/>
          </p:cNvSpPr>
          <p:nvPr>
            <p:ph type="title"/>
          </p:nvPr>
        </p:nvSpPr>
        <p:spPr>
          <a:xfrm>
            <a:off x="404707" y="227754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Structured Design</a:t>
            </a:r>
            <a:endParaRPr/>
          </a:p>
        </p:txBody>
      </p:sp>
      <p:sp>
        <p:nvSpPr>
          <p:cNvPr id="336" name="Google Shape;336;p43"/>
          <p:cNvSpPr txBox="1">
            <a:spLocks noGrp="1"/>
          </p:cNvSpPr>
          <p:nvPr>
            <p:ph type="body" idx="1"/>
          </p:nvPr>
        </p:nvSpPr>
        <p:spPr>
          <a:xfrm>
            <a:off x="682943" y="1442438"/>
            <a:ext cx="7738435" cy="4388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High-level design: 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decompose the system into modules, 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represent invocation relationships among the modules. 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Detailed design: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different modules designed in greater detail:</a:t>
            </a:r>
            <a:endParaRPr/>
          </a:p>
          <a:p>
            <a:pPr marL="910742" lvl="2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data structures and algorithms for each module are designed.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4"/>
          <p:cNvSpPr txBox="1">
            <a:spLocks noGrp="1"/>
          </p:cNvSpPr>
          <p:nvPr>
            <p:ph type="title"/>
          </p:nvPr>
        </p:nvSpPr>
        <p:spPr>
          <a:xfrm>
            <a:off x="404707" y="227754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Object Oriented Design</a:t>
            </a:r>
            <a:endParaRPr/>
          </a:p>
        </p:txBody>
      </p:sp>
      <p:sp>
        <p:nvSpPr>
          <p:cNvPr id="343" name="Google Shape;343;p44"/>
          <p:cNvSpPr txBox="1">
            <a:spLocks noGrp="1"/>
          </p:cNvSpPr>
          <p:nvPr>
            <p:ph type="body" idx="1"/>
          </p:nvPr>
        </p:nvSpPr>
        <p:spPr>
          <a:xfrm>
            <a:off x="682943" y="1442438"/>
            <a:ext cx="7738435" cy="4097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First identify various objects (real world entities)  occurring in the problem: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identify the relationships among the objects.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For example, the objects in a pay-roll software may be:</a:t>
            </a:r>
            <a:endParaRPr/>
          </a:p>
          <a:p>
            <a:pPr marL="910742" lvl="2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employees, </a:t>
            </a:r>
            <a:endParaRPr/>
          </a:p>
          <a:p>
            <a:pPr marL="910742" lvl="2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managers, </a:t>
            </a:r>
            <a:endParaRPr/>
          </a:p>
          <a:p>
            <a:pPr marL="910742" lvl="2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pay-roll register,</a:t>
            </a:r>
            <a:endParaRPr/>
          </a:p>
          <a:p>
            <a:pPr marL="910742" lvl="2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Departments, etc.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5"/>
          <p:cNvSpPr txBox="1">
            <a:spLocks noGrp="1"/>
          </p:cNvSpPr>
          <p:nvPr>
            <p:ph type="title"/>
          </p:nvPr>
        </p:nvSpPr>
        <p:spPr>
          <a:xfrm>
            <a:off x="404707" y="227754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Object Oriented Design (CONT.)</a:t>
            </a:r>
            <a:endParaRPr/>
          </a:p>
        </p:txBody>
      </p:sp>
      <p:sp>
        <p:nvSpPr>
          <p:cNvPr id="350" name="Google Shape;350;p45"/>
          <p:cNvSpPr txBox="1">
            <a:spLocks noGrp="1"/>
          </p:cNvSpPr>
          <p:nvPr>
            <p:ph type="body" idx="1"/>
          </p:nvPr>
        </p:nvSpPr>
        <p:spPr>
          <a:xfrm>
            <a:off x="682943" y="1442438"/>
            <a:ext cx="7738435" cy="4097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Object structure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further refined to obtain the detailed design.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OOD has several advantages: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lower development effort,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lower development time,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better maintainability. 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6"/>
          <p:cNvSpPr txBox="1">
            <a:spLocks noGrp="1"/>
          </p:cNvSpPr>
          <p:nvPr>
            <p:ph type="title"/>
          </p:nvPr>
        </p:nvSpPr>
        <p:spPr>
          <a:xfrm>
            <a:off x="404707" y="227754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Implementation</a:t>
            </a:r>
            <a:endParaRPr/>
          </a:p>
        </p:txBody>
      </p:sp>
      <p:sp>
        <p:nvSpPr>
          <p:cNvPr id="357" name="Google Shape;357;p46"/>
          <p:cNvSpPr txBox="1">
            <a:spLocks noGrp="1"/>
          </p:cNvSpPr>
          <p:nvPr>
            <p:ph type="body" idx="1"/>
          </p:nvPr>
        </p:nvSpPr>
        <p:spPr>
          <a:xfrm>
            <a:off x="682943" y="1519938"/>
            <a:ext cx="7738435" cy="4097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Purpose of implementation phase (aka coding and unit testing phase):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translate software design into source code.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During the implementation phase: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each module of the design is  coded,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each module is unit tested</a:t>
            </a:r>
            <a:endParaRPr/>
          </a:p>
          <a:p>
            <a:pPr marL="910742" lvl="2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80"/>
              <a:buChar char="⚫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tested independently as a stand alone unit, and debugged,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each module is documented.</a:t>
            </a:r>
            <a:endParaRPr/>
          </a:p>
          <a:p>
            <a:pPr marL="637520" lvl="1" indent="-11636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7"/>
          <p:cNvSpPr txBox="1">
            <a:spLocks noGrp="1"/>
          </p:cNvSpPr>
          <p:nvPr>
            <p:ph type="title"/>
          </p:nvPr>
        </p:nvSpPr>
        <p:spPr>
          <a:xfrm>
            <a:off x="404707" y="227754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Implementation (CONT.)</a:t>
            </a:r>
            <a:endParaRPr/>
          </a:p>
        </p:txBody>
      </p:sp>
      <p:sp>
        <p:nvSpPr>
          <p:cNvPr id="364" name="Google Shape;364;p47"/>
          <p:cNvSpPr txBox="1">
            <a:spLocks noGrp="1"/>
          </p:cNvSpPr>
          <p:nvPr>
            <p:ph type="body" idx="1"/>
          </p:nvPr>
        </p:nvSpPr>
        <p:spPr>
          <a:xfrm>
            <a:off x="682943" y="1671773"/>
            <a:ext cx="7738435" cy="4097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The purpose of  unit testing: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test if individual modules work correctly.  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The end product of implementation  phase: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 set of program modules that have been  tested individually.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8"/>
          <p:cNvSpPr txBox="1">
            <a:spLocks noGrp="1"/>
          </p:cNvSpPr>
          <p:nvPr>
            <p:ph type="title"/>
          </p:nvPr>
        </p:nvSpPr>
        <p:spPr>
          <a:xfrm>
            <a:off x="404707" y="227754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Integration and System Testing</a:t>
            </a:r>
            <a:endParaRPr/>
          </a:p>
        </p:txBody>
      </p:sp>
      <p:sp>
        <p:nvSpPr>
          <p:cNvPr id="371" name="Google Shape;371;p48"/>
          <p:cNvSpPr txBox="1">
            <a:spLocks noGrp="1"/>
          </p:cNvSpPr>
          <p:nvPr>
            <p:ph type="body" idx="1"/>
          </p:nvPr>
        </p:nvSpPr>
        <p:spPr>
          <a:xfrm>
            <a:off x="682943" y="1654375"/>
            <a:ext cx="7738435" cy="4494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Different modules are integrated in a planned manner: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modules are almost never integrated in one shot.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Normally integration is carried out through a number of steps.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During each integration step,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 partially integrated system is tested.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9"/>
          <p:cNvSpPr txBox="1">
            <a:spLocks noGrp="1"/>
          </p:cNvSpPr>
          <p:nvPr>
            <p:ph type="title"/>
          </p:nvPr>
        </p:nvSpPr>
        <p:spPr>
          <a:xfrm>
            <a:off x="404707" y="227754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Integration and System Testing</a:t>
            </a:r>
            <a:endParaRPr/>
          </a:p>
        </p:txBody>
      </p:sp>
      <p:grpSp>
        <p:nvGrpSpPr>
          <p:cNvPr id="378" name="Google Shape;378;p49"/>
          <p:cNvGrpSpPr/>
          <p:nvPr/>
        </p:nvGrpSpPr>
        <p:grpSpPr>
          <a:xfrm>
            <a:off x="2959418" y="1897945"/>
            <a:ext cx="1364305" cy="909432"/>
            <a:chOff x="1872" y="1200"/>
            <a:chExt cx="863" cy="575"/>
          </a:xfrm>
        </p:grpSpPr>
        <p:sp>
          <p:nvSpPr>
            <p:cNvPr id="379" name="Google Shape;379;p49"/>
            <p:cNvSpPr/>
            <p:nvPr/>
          </p:nvSpPr>
          <p:spPr>
            <a:xfrm>
              <a:off x="1872" y="1200"/>
              <a:ext cx="863" cy="575"/>
            </a:xfrm>
            <a:prstGeom prst="roundRect">
              <a:avLst>
                <a:gd name="adj" fmla="val 171"/>
              </a:avLst>
            </a:prstGeom>
            <a:solidFill>
              <a:srgbClr val="8BAE6C"/>
            </a:solidFill>
            <a:ln w="9525" cap="flat" cmpd="sng">
              <a:solidFill>
                <a:srgbClr val="0033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80" name="Google Shape;380;p49"/>
            <p:cNvSpPr txBox="1"/>
            <p:nvPr/>
          </p:nvSpPr>
          <p:spPr>
            <a:xfrm>
              <a:off x="2045" y="1296"/>
              <a:ext cx="575" cy="3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000" tIns="46800" rIns="18000" bIns="46800" anchor="t" anchorCtr="0">
              <a:noAutofit/>
            </a:bodyPr>
            <a:lstStyle/>
            <a:p>
              <a:pPr marL="0" marR="0" lvl="0" indent="0" algn="l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rgbClr val="FFFFFF"/>
                  </a:solidFill>
                  <a:latin typeface="Times"/>
                  <a:ea typeface="Times"/>
                  <a:cs typeface="Times"/>
                  <a:sym typeface="Times"/>
                </a:rPr>
                <a:t>M1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1" name="Google Shape;381;p49"/>
          <p:cNvGrpSpPr/>
          <p:nvPr/>
        </p:nvGrpSpPr>
        <p:grpSpPr>
          <a:xfrm>
            <a:off x="4097655" y="2808958"/>
            <a:ext cx="1060775" cy="909432"/>
            <a:chOff x="2592" y="1776"/>
            <a:chExt cx="671" cy="575"/>
          </a:xfrm>
        </p:grpSpPr>
        <p:sp>
          <p:nvSpPr>
            <p:cNvPr id="382" name="Google Shape;382;p49"/>
            <p:cNvSpPr/>
            <p:nvPr/>
          </p:nvSpPr>
          <p:spPr>
            <a:xfrm>
              <a:off x="2592" y="1776"/>
              <a:ext cx="671" cy="575"/>
            </a:xfrm>
            <a:prstGeom prst="roundRect">
              <a:avLst>
                <a:gd name="adj" fmla="val 171"/>
              </a:avLst>
            </a:prstGeom>
            <a:solidFill>
              <a:srgbClr val="000099"/>
            </a:solidFill>
            <a:ln w="9525" cap="flat" cmpd="sng">
              <a:solidFill>
                <a:srgbClr val="0033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83" name="Google Shape;383;p49"/>
            <p:cNvSpPr txBox="1"/>
            <p:nvPr/>
          </p:nvSpPr>
          <p:spPr>
            <a:xfrm>
              <a:off x="2688" y="1872"/>
              <a:ext cx="479" cy="3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000" tIns="46800" rIns="18000" bIns="46800" anchor="t" anchorCtr="0">
              <a:noAutofit/>
            </a:bodyPr>
            <a:lstStyle/>
            <a:p>
              <a:pPr marL="0" marR="0" lvl="0" indent="0" algn="l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rgbClr val="FFFFFF"/>
                  </a:solidFill>
                  <a:latin typeface="Times"/>
                  <a:ea typeface="Times"/>
                  <a:cs typeface="Times"/>
                  <a:sym typeface="Times"/>
                </a:rPr>
                <a:t>M4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4" name="Google Shape;384;p49"/>
          <p:cNvGrpSpPr/>
          <p:nvPr/>
        </p:nvGrpSpPr>
        <p:grpSpPr>
          <a:xfrm>
            <a:off x="2959418" y="2808958"/>
            <a:ext cx="1136657" cy="909432"/>
            <a:chOff x="1872" y="1776"/>
            <a:chExt cx="719" cy="575"/>
          </a:xfrm>
        </p:grpSpPr>
        <p:sp>
          <p:nvSpPr>
            <p:cNvPr id="385" name="Google Shape;385;p49"/>
            <p:cNvSpPr/>
            <p:nvPr/>
          </p:nvSpPr>
          <p:spPr>
            <a:xfrm>
              <a:off x="1872" y="1776"/>
              <a:ext cx="719" cy="575"/>
            </a:xfrm>
            <a:prstGeom prst="roundRect">
              <a:avLst>
                <a:gd name="adj" fmla="val 171"/>
              </a:avLst>
            </a:prstGeom>
            <a:solidFill>
              <a:srgbClr val="FF66FF"/>
            </a:solidFill>
            <a:ln w="9525" cap="flat" cmpd="sng">
              <a:solidFill>
                <a:srgbClr val="0033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86" name="Google Shape;386;p49"/>
            <p:cNvSpPr txBox="1"/>
            <p:nvPr/>
          </p:nvSpPr>
          <p:spPr>
            <a:xfrm>
              <a:off x="1968" y="1872"/>
              <a:ext cx="479" cy="3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000" tIns="46800" rIns="18000" bIns="46800" anchor="t" anchorCtr="0">
              <a:noAutofit/>
            </a:bodyPr>
            <a:lstStyle/>
            <a:p>
              <a:pPr marL="0" marR="0" lvl="0" indent="0" algn="l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rgbClr val="FFFFFF"/>
                  </a:solidFill>
                  <a:latin typeface="Times"/>
                  <a:ea typeface="Times"/>
                  <a:cs typeface="Times"/>
                  <a:sym typeface="Times"/>
                </a:rPr>
                <a:t>M3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7" name="Google Shape;387;p49"/>
          <p:cNvGrpSpPr/>
          <p:nvPr/>
        </p:nvGrpSpPr>
        <p:grpSpPr>
          <a:xfrm>
            <a:off x="4097655" y="1897945"/>
            <a:ext cx="1060775" cy="909432"/>
            <a:chOff x="2592" y="1200"/>
            <a:chExt cx="671" cy="575"/>
          </a:xfrm>
        </p:grpSpPr>
        <p:sp>
          <p:nvSpPr>
            <p:cNvPr id="388" name="Google Shape;388;p49"/>
            <p:cNvSpPr/>
            <p:nvPr/>
          </p:nvSpPr>
          <p:spPr>
            <a:xfrm>
              <a:off x="2592" y="1200"/>
              <a:ext cx="671" cy="575"/>
            </a:xfrm>
            <a:prstGeom prst="roundRect">
              <a:avLst>
                <a:gd name="adj" fmla="val 171"/>
              </a:avLst>
            </a:prstGeom>
            <a:solidFill>
              <a:srgbClr val="800000"/>
            </a:solidFill>
            <a:ln w="9525" cap="flat" cmpd="sng">
              <a:solidFill>
                <a:srgbClr val="0033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89" name="Google Shape;389;p49"/>
            <p:cNvSpPr txBox="1"/>
            <p:nvPr/>
          </p:nvSpPr>
          <p:spPr>
            <a:xfrm>
              <a:off x="2688" y="1344"/>
              <a:ext cx="479" cy="3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000" tIns="46800" rIns="18000" bIns="46800" anchor="t" anchorCtr="0">
              <a:noAutofit/>
            </a:bodyPr>
            <a:lstStyle/>
            <a:p>
              <a:pPr marL="0" marR="0" lvl="0" indent="0" algn="l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rgbClr val="FFFFFF"/>
                  </a:solidFill>
                  <a:latin typeface="Times"/>
                  <a:ea typeface="Times"/>
                  <a:cs typeface="Times"/>
                  <a:sym typeface="Times"/>
                </a:rPr>
                <a:t>M2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0"/>
          <p:cNvSpPr txBox="1">
            <a:spLocks noGrp="1"/>
          </p:cNvSpPr>
          <p:nvPr>
            <p:ph type="title"/>
          </p:nvPr>
        </p:nvSpPr>
        <p:spPr>
          <a:xfrm>
            <a:off x="404707" y="227754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System Testing</a:t>
            </a:r>
            <a:endParaRPr/>
          </a:p>
        </p:txBody>
      </p:sp>
      <p:sp>
        <p:nvSpPr>
          <p:cNvPr id="396" name="Google Shape;396;p50"/>
          <p:cNvSpPr txBox="1">
            <a:spLocks noGrp="1"/>
          </p:cNvSpPr>
          <p:nvPr>
            <p:ph type="body" idx="1"/>
          </p:nvPr>
        </p:nvSpPr>
        <p:spPr>
          <a:xfrm>
            <a:off x="455296" y="1878965"/>
            <a:ext cx="8143141" cy="4657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After all the modules have been successfully integrated and tested: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system testing is carried out.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Goal of system testing: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ensure that the developed system functions according to its requirements as specified in the SRS document.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1"/>
          <p:cNvSpPr txBox="1">
            <a:spLocks noGrp="1"/>
          </p:cNvSpPr>
          <p:nvPr>
            <p:ph type="title"/>
          </p:nvPr>
        </p:nvSpPr>
        <p:spPr>
          <a:xfrm>
            <a:off x="404707" y="227754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Maintenance</a:t>
            </a:r>
            <a:endParaRPr/>
          </a:p>
        </p:txBody>
      </p:sp>
      <p:sp>
        <p:nvSpPr>
          <p:cNvPr id="403" name="Google Shape;403;p51"/>
          <p:cNvSpPr txBox="1">
            <a:spLocks noGrp="1"/>
          </p:cNvSpPr>
          <p:nvPr>
            <p:ph type="body" idx="1"/>
          </p:nvPr>
        </p:nvSpPr>
        <p:spPr>
          <a:xfrm>
            <a:off x="682943" y="1366520"/>
            <a:ext cx="7738435" cy="4755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Maintenance of any software product: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requires much more effort than the effort to develop the product itself.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development effort to maintenance effort is typically 40:60.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2"/>
          <p:cNvSpPr txBox="1">
            <a:spLocks noGrp="1"/>
          </p:cNvSpPr>
          <p:nvPr>
            <p:ph type="title"/>
          </p:nvPr>
        </p:nvSpPr>
        <p:spPr>
          <a:xfrm>
            <a:off x="404707" y="227754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Maintenance (CONT.)</a:t>
            </a:r>
            <a:endParaRPr/>
          </a:p>
        </p:txBody>
      </p:sp>
      <p:sp>
        <p:nvSpPr>
          <p:cNvPr id="410" name="Google Shape;410;p52"/>
          <p:cNvSpPr txBox="1">
            <a:spLocks noGrp="1"/>
          </p:cNvSpPr>
          <p:nvPr>
            <p:ph type="body" idx="1"/>
          </p:nvPr>
        </p:nvSpPr>
        <p:spPr>
          <a:xfrm>
            <a:off x="682943" y="1442438"/>
            <a:ext cx="8043545" cy="4570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Corrective maintenance: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Correct errors which were not discovered during the product development  phases.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Perfective maintenance: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Improve implementation of the system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enhance functionalities of the system.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Adaptive maintenance: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Port software to a new environment, </a:t>
            </a:r>
            <a:endParaRPr/>
          </a:p>
          <a:p>
            <a:pPr marL="910742" lvl="2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e.g. to a new computer or to a new operating system.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682943" y="607342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Evolution of Design Techniques</a:t>
            </a:r>
            <a:endParaRPr/>
          </a:p>
        </p:txBody>
      </p:sp>
      <p:sp>
        <p:nvSpPr>
          <p:cNvPr id="122" name="Google Shape;122;p17"/>
          <p:cNvSpPr txBox="1"/>
          <p:nvPr/>
        </p:nvSpPr>
        <p:spPr>
          <a:xfrm>
            <a:off x="5539423" y="1975445"/>
            <a:ext cx="2123130" cy="393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Object-Oriented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1138238" y="5195623"/>
            <a:ext cx="1738312" cy="422292"/>
          </a:xfrm>
          <a:prstGeom prst="rect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7925" tIns="46600" rIns="17925" bIns="466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Explanatory</a:t>
            </a:r>
            <a:endParaRPr sz="2000" b="1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4476750" y="2425700"/>
            <a:ext cx="2123448" cy="579379"/>
          </a:xfrm>
          <a:prstGeom prst="rect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7925" tIns="46600" rIns="17925" bIns="466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Data flow-based(vlsi)</a:t>
            </a:r>
            <a:endParaRPr sz="2000" b="1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2883535" y="3190129"/>
            <a:ext cx="2123130" cy="725963"/>
          </a:xfrm>
          <a:prstGeom prst="rect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7925" tIns="46600" rIns="17925" bIns="466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Data structure-based(IC)</a:t>
            </a:r>
            <a:endParaRPr sz="2000" b="1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1809750" y="4164407"/>
            <a:ext cx="2210443" cy="725963"/>
          </a:xfrm>
          <a:prstGeom prst="rect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7925" tIns="46600" rIns="17925" bIns="466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Control flow-based/Structured</a:t>
            </a:r>
            <a:endParaRPr sz="2000" b="1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5387658" y="1975444"/>
            <a:ext cx="2274895" cy="378007"/>
          </a:xfrm>
          <a:prstGeom prst="roundRect">
            <a:avLst>
              <a:gd name="adj" fmla="val 417"/>
            </a:avLst>
          </a:prstGeom>
          <a:noFill/>
          <a:ln w="284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050" tIns="45525" rIns="91050" bIns="455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28" name="Google Shape;128;p17"/>
          <p:cNvSpPr/>
          <p:nvPr/>
        </p:nvSpPr>
        <p:spPr>
          <a:xfrm>
            <a:off x="2580005" y="4860320"/>
            <a:ext cx="453715" cy="378007"/>
          </a:xfrm>
          <a:custGeom>
            <a:avLst/>
            <a:gdLst/>
            <a:ahLst/>
            <a:cxnLst/>
            <a:rect l="l" t="t" r="r" b="b"/>
            <a:pathLst>
              <a:path w="1271" h="1059" extrusionOk="0">
                <a:moveTo>
                  <a:pt x="0" y="1058"/>
                </a:moveTo>
                <a:cubicBezTo>
                  <a:pt x="318" y="1041"/>
                  <a:pt x="635" y="1023"/>
                  <a:pt x="847" y="847"/>
                </a:cubicBezTo>
                <a:cubicBezTo>
                  <a:pt x="1058" y="670"/>
                  <a:pt x="1199" y="141"/>
                  <a:pt x="1270" y="0"/>
                </a:cubicBezTo>
              </a:path>
            </a:pathLst>
          </a:custGeom>
          <a:noFill/>
          <a:ln w="284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050" tIns="45525" rIns="91050" bIns="455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29" name="Google Shape;129;p17"/>
          <p:cNvSpPr/>
          <p:nvPr/>
        </p:nvSpPr>
        <p:spPr>
          <a:xfrm>
            <a:off x="6601778" y="2355033"/>
            <a:ext cx="453715" cy="453925"/>
          </a:xfrm>
          <a:custGeom>
            <a:avLst/>
            <a:gdLst/>
            <a:ahLst/>
            <a:cxnLst/>
            <a:rect l="l" t="t" r="r" b="b"/>
            <a:pathLst>
              <a:path w="1271" h="1270" extrusionOk="0">
                <a:moveTo>
                  <a:pt x="0" y="1269"/>
                </a:moveTo>
                <a:cubicBezTo>
                  <a:pt x="318" y="1249"/>
                  <a:pt x="635" y="1227"/>
                  <a:pt x="847" y="1016"/>
                </a:cubicBezTo>
                <a:cubicBezTo>
                  <a:pt x="1058" y="804"/>
                  <a:pt x="1199" y="169"/>
                  <a:pt x="1270" y="0"/>
                </a:cubicBezTo>
              </a:path>
            </a:pathLst>
          </a:custGeom>
          <a:noFill/>
          <a:ln w="284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050" tIns="45525" rIns="91050" bIns="455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30" name="Google Shape;130;p17"/>
          <p:cNvSpPr/>
          <p:nvPr/>
        </p:nvSpPr>
        <p:spPr>
          <a:xfrm>
            <a:off x="5008245" y="2962375"/>
            <a:ext cx="453715" cy="378007"/>
          </a:xfrm>
          <a:custGeom>
            <a:avLst/>
            <a:gdLst/>
            <a:ahLst/>
            <a:cxnLst/>
            <a:rect l="l" t="t" r="r" b="b"/>
            <a:pathLst>
              <a:path w="1271" h="1059" extrusionOk="0">
                <a:moveTo>
                  <a:pt x="0" y="1058"/>
                </a:moveTo>
                <a:cubicBezTo>
                  <a:pt x="318" y="1041"/>
                  <a:pt x="635" y="1023"/>
                  <a:pt x="847" y="847"/>
                </a:cubicBezTo>
                <a:cubicBezTo>
                  <a:pt x="1058" y="670"/>
                  <a:pt x="1199" y="141"/>
                  <a:pt x="1270" y="0"/>
                </a:cubicBezTo>
              </a:path>
            </a:pathLst>
          </a:custGeom>
          <a:noFill/>
          <a:ln w="284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050" tIns="45525" rIns="91050" bIns="455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31" name="Google Shape;131;p17"/>
          <p:cNvSpPr/>
          <p:nvPr/>
        </p:nvSpPr>
        <p:spPr>
          <a:xfrm>
            <a:off x="4021773" y="3873389"/>
            <a:ext cx="377832" cy="378007"/>
          </a:xfrm>
          <a:custGeom>
            <a:avLst/>
            <a:gdLst/>
            <a:ahLst/>
            <a:cxnLst/>
            <a:rect l="l" t="t" r="r" b="b"/>
            <a:pathLst>
              <a:path w="1060" h="1059" extrusionOk="0">
                <a:moveTo>
                  <a:pt x="0" y="1058"/>
                </a:moveTo>
                <a:cubicBezTo>
                  <a:pt x="265" y="1041"/>
                  <a:pt x="529" y="1023"/>
                  <a:pt x="706" y="847"/>
                </a:cubicBezTo>
                <a:cubicBezTo>
                  <a:pt x="882" y="670"/>
                  <a:pt x="999" y="141"/>
                  <a:pt x="1059" y="0"/>
                </a:cubicBezTo>
              </a:path>
            </a:pathLst>
          </a:custGeom>
          <a:noFill/>
          <a:ln w="284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050" tIns="45525" rIns="91050" bIns="455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3"/>
          <p:cNvSpPr txBox="1">
            <a:spLocks noGrp="1"/>
          </p:cNvSpPr>
          <p:nvPr>
            <p:ph type="title"/>
          </p:nvPr>
        </p:nvSpPr>
        <p:spPr>
          <a:xfrm>
            <a:off x="438150" y="673100"/>
            <a:ext cx="8195310" cy="676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675" rIns="0" bIns="0" anchor="b" anchorCtr="0">
            <a:spAutoFit/>
          </a:bodyPr>
          <a:lstStyle/>
          <a:p>
            <a:pPr marL="1032964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Build &amp; Fix Model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416" name="Google Shape;416;p53"/>
          <p:cNvSpPr txBox="1"/>
          <p:nvPr/>
        </p:nvSpPr>
        <p:spPr>
          <a:xfrm>
            <a:off x="721108" y="1974057"/>
            <a:ext cx="3996478" cy="997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22158" marR="4541" lvl="0" indent="-51080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⚫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 is constructed without  specifications or any attempt at  design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53"/>
          <p:cNvSpPr txBox="1"/>
          <p:nvPr/>
        </p:nvSpPr>
        <p:spPr>
          <a:xfrm>
            <a:off x="692134" y="3324751"/>
            <a:ext cx="4063738" cy="997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22158" marR="4541" lvl="0" indent="-51080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⚫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Adhoc	approach	and	not	well  defined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53"/>
          <p:cNvSpPr txBox="1"/>
          <p:nvPr/>
        </p:nvSpPr>
        <p:spPr>
          <a:xfrm>
            <a:off x="895350" y="4635500"/>
            <a:ext cx="3259498" cy="66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22158" marR="4541" lvl="0" indent="-51080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⚫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 two phase model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53"/>
          <p:cNvSpPr/>
          <p:nvPr/>
        </p:nvSpPr>
        <p:spPr>
          <a:xfrm>
            <a:off x="7464079" y="3977644"/>
            <a:ext cx="745028" cy="825606"/>
          </a:xfrm>
          <a:custGeom>
            <a:avLst/>
            <a:gdLst/>
            <a:ahLst/>
            <a:cxnLst/>
            <a:rect l="l" t="t" r="r" b="b"/>
            <a:pathLst>
              <a:path w="822959" h="939164" extrusionOk="0">
                <a:moveTo>
                  <a:pt x="822959" y="469391"/>
                </a:moveTo>
                <a:lnTo>
                  <a:pt x="820543" y="418274"/>
                </a:lnTo>
                <a:lnTo>
                  <a:pt x="813461" y="368743"/>
                </a:lnTo>
                <a:lnTo>
                  <a:pt x="801965" y="321088"/>
                </a:lnTo>
                <a:lnTo>
                  <a:pt x="786308" y="275595"/>
                </a:lnTo>
                <a:lnTo>
                  <a:pt x="766741" y="232551"/>
                </a:lnTo>
                <a:lnTo>
                  <a:pt x="743516" y="192243"/>
                </a:lnTo>
                <a:lnTo>
                  <a:pt x="716886" y="154959"/>
                </a:lnTo>
                <a:lnTo>
                  <a:pt x="687103" y="120986"/>
                </a:lnTo>
                <a:lnTo>
                  <a:pt x="654417" y="90610"/>
                </a:lnTo>
                <a:lnTo>
                  <a:pt x="619082" y="64120"/>
                </a:lnTo>
                <a:lnTo>
                  <a:pt x="581349" y="41803"/>
                </a:lnTo>
                <a:lnTo>
                  <a:pt x="541471" y="23945"/>
                </a:lnTo>
                <a:lnTo>
                  <a:pt x="499698" y="10833"/>
                </a:lnTo>
                <a:lnTo>
                  <a:pt x="456284" y="2756"/>
                </a:lnTo>
                <a:lnTo>
                  <a:pt x="411479" y="0"/>
                </a:lnTo>
                <a:lnTo>
                  <a:pt x="366675" y="2756"/>
                </a:lnTo>
                <a:lnTo>
                  <a:pt x="323261" y="10833"/>
                </a:lnTo>
                <a:lnTo>
                  <a:pt x="281488" y="23945"/>
                </a:lnTo>
                <a:lnTo>
                  <a:pt x="241610" y="41803"/>
                </a:lnTo>
                <a:lnTo>
                  <a:pt x="203877" y="64120"/>
                </a:lnTo>
                <a:lnTo>
                  <a:pt x="168542" y="90610"/>
                </a:lnTo>
                <a:lnTo>
                  <a:pt x="135856" y="120986"/>
                </a:lnTo>
                <a:lnTo>
                  <a:pt x="106073" y="154959"/>
                </a:lnTo>
                <a:lnTo>
                  <a:pt x="79443" y="192243"/>
                </a:lnTo>
                <a:lnTo>
                  <a:pt x="56218" y="232551"/>
                </a:lnTo>
                <a:lnTo>
                  <a:pt x="36651" y="275595"/>
                </a:lnTo>
                <a:lnTo>
                  <a:pt x="20994" y="321088"/>
                </a:lnTo>
                <a:lnTo>
                  <a:pt x="9498" y="368743"/>
                </a:lnTo>
                <a:lnTo>
                  <a:pt x="2416" y="418274"/>
                </a:lnTo>
                <a:lnTo>
                  <a:pt x="0" y="469391"/>
                </a:lnTo>
                <a:lnTo>
                  <a:pt x="2416" y="520509"/>
                </a:lnTo>
                <a:lnTo>
                  <a:pt x="9498" y="570040"/>
                </a:lnTo>
                <a:lnTo>
                  <a:pt x="20994" y="617695"/>
                </a:lnTo>
                <a:lnTo>
                  <a:pt x="36651" y="663188"/>
                </a:lnTo>
                <a:lnTo>
                  <a:pt x="56218" y="706232"/>
                </a:lnTo>
                <a:lnTo>
                  <a:pt x="79443" y="746540"/>
                </a:lnTo>
                <a:lnTo>
                  <a:pt x="106073" y="783824"/>
                </a:lnTo>
                <a:lnTo>
                  <a:pt x="135856" y="817797"/>
                </a:lnTo>
                <a:lnTo>
                  <a:pt x="168542" y="848173"/>
                </a:lnTo>
                <a:lnTo>
                  <a:pt x="203877" y="874663"/>
                </a:lnTo>
                <a:lnTo>
                  <a:pt x="241610" y="896980"/>
                </a:lnTo>
                <a:lnTo>
                  <a:pt x="281488" y="914838"/>
                </a:lnTo>
                <a:lnTo>
                  <a:pt x="323261" y="927950"/>
                </a:lnTo>
                <a:lnTo>
                  <a:pt x="366675" y="936027"/>
                </a:lnTo>
                <a:lnTo>
                  <a:pt x="411479" y="938783"/>
                </a:lnTo>
                <a:lnTo>
                  <a:pt x="456284" y="936027"/>
                </a:lnTo>
                <a:lnTo>
                  <a:pt x="499698" y="927950"/>
                </a:lnTo>
                <a:lnTo>
                  <a:pt x="541471" y="914838"/>
                </a:lnTo>
                <a:lnTo>
                  <a:pt x="581349" y="896980"/>
                </a:lnTo>
                <a:lnTo>
                  <a:pt x="619082" y="874663"/>
                </a:lnTo>
                <a:lnTo>
                  <a:pt x="654417" y="848173"/>
                </a:lnTo>
                <a:lnTo>
                  <a:pt x="687103" y="817797"/>
                </a:lnTo>
                <a:lnTo>
                  <a:pt x="716886" y="783824"/>
                </a:lnTo>
                <a:lnTo>
                  <a:pt x="743516" y="746540"/>
                </a:lnTo>
                <a:lnTo>
                  <a:pt x="766741" y="706232"/>
                </a:lnTo>
                <a:lnTo>
                  <a:pt x="786308" y="663188"/>
                </a:lnTo>
                <a:lnTo>
                  <a:pt x="801965" y="617695"/>
                </a:lnTo>
                <a:lnTo>
                  <a:pt x="813461" y="570040"/>
                </a:lnTo>
                <a:lnTo>
                  <a:pt x="820543" y="520509"/>
                </a:lnTo>
                <a:lnTo>
                  <a:pt x="822959" y="469391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20" name="Google Shape;420;p53"/>
          <p:cNvSpPr/>
          <p:nvPr/>
        </p:nvSpPr>
        <p:spPr>
          <a:xfrm>
            <a:off x="7464079" y="3977644"/>
            <a:ext cx="745028" cy="825606"/>
          </a:xfrm>
          <a:custGeom>
            <a:avLst/>
            <a:gdLst/>
            <a:ahLst/>
            <a:cxnLst/>
            <a:rect l="l" t="t" r="r" b="b"/>
            <a:pathLst>
              <a:path w="822959" h="939164" extrusionOk="0">
                <a:moveTo>
                  <a:pt x="411479" y="0"/>
                </a:moveTo>
                <a:lnTo>
                  <a:pt x="366675" y="2756"/>
                </a:lnTo>
                <a:lnTo>
                  <a:pt x="323261" y="10833"/>
                </a:lnTo>
                <a:lnTo>
                  <a:pt x="281488" y="23945"/>
                </a:lnTo>
                <a:lnTo>
                  <a:pt x="241610" y="41803"/>
                </a:lnTo>
                <a:lnTo>
                  <a:pt x="203877" y="64120"/>
                </a:lnTo>
                <a:lnTo>
                  <a:pt x="168542" y="90610"/>
                </a:lnTo>
                <a:lnTo>
                  <a:pt x="135856" y="120986"/>
                </a:lnTo>
                <a:lnTo>
                  <a:pt x="106073" y="154959"/>
                </a:lnTo>
                <a:lnTo>
                  <a:pt x="79443" y="192243"/>
                </a:lnTo>
                <a:lnTo>
                  <a:pt x="56218" y="232551"/>
                </a:lnTo>
                <a:lnTo>
                  <a:pt x="36651" y="275595"/>
                </a:lnTo>
                <a:lnTo>
                  <a:pt x="20994" y="321088"/>
                </a:lnTo>
                <a:lnTo>
                  <a:pt x="9498" y="368743"/>
                </a:lnTo>
                <a:lnTo>
                  <a:pt x="2416" y="418274"/>
                </a:lnTo>
                <a:lnTo>
                  <a:pt x="0" y="469391"/>
                </a:lnTo>
                <a:lnTo>
                  <a:pt x="2416" y="520509"/>
                </a:lnTo>
                <a:lnTo>
                  <a:pt x="9498" y="570040"/>
                </a:lnTo>
                <a:lnTo>
                  <a:pt x="20994" y="617695"/>
                </a:lnTo>
                <a:lnTo>
                  <a:pt x="36651" y="663188"/>
                </a:lnTo>
                <a:lnTo>
                  <a:pt x="56218" y="706232"/>
                </a:lnTo>
                <a:lnTo>
                  <a:pt x="79443" y="746540"/>
                </a:lnTo>
                <a:lnTo>
                  <a:pt x="106073" y="783824"/>
                </a:lnTo>
                <a:lnTo>
                  <a:pt x="135856" y="817797"/>
                </a:lnTo>
                <a:lnTo>
                  <a:pt x="168542" y="848173"/>
                </a:lnTo>
                <a:lnTo>
                  <a:pt x="203877" y="874663"/>
                </a:lnTo>
                <a:lnTo>
                  <a:pt x="241610" y="896980"/>
                </a:lnTo>
                <a:lnTo>
                  <a:pt x="281488" y="914838"/>
                </a:lnTo>
                <a:lnTo>
                  <a:pt x="323261" y="927950"/>
                </a:lnTo>
                <a:lnTo>
                  <a:pt x="366675" y="936027"/>
                </a:lnTo>
                <a:lnTo>
                  <a:pt x="411479" y="938783"/>
                </a:lnTo>
                <a:lnTo>
                  <a:pt x="456284" y="936027"/>
                </a:lnTo>
                <a:lnTo>
                  <a:pt x="499698" y="927950"/>
                </a:lnTo>
                <a:lnTo>
                  <a:pt x="541471" y="914838"/>
                </a:lnTo>
                <a:lnTo>
                  <a:pt x="581349" y="896980"/>
                </a:lnTo>
                <a:lnTo>
                  <a:pt x="619082" y="874663"/>
                </a:lnTo>
                <a:lnTo>
                  <a:pt x="654417" y="848173"/>
                </a:lnTo>
                <a:lnTo>
                  <a:pt x="687103" y="817797"/>
                </a:lnTo>
                <a:lnTo>
                  <a:pt x="716886" y="783824"/>
                </a:lnTo>
                <a:lnTo>
                  <a:pt x="743516" y="746540"/>
                </a:lnTo>
                <a:lnTo>
                  <a:pt x="766741" y="706232"/>
                </a:lnTo>
                <a:lnTo>
                  <a:pt x="786308" y="663188"/>
                </a:lnTo>
                <a:lnTo>
                  <a:pt x="801965" y="617695"/>
                </a:lnTo>
                <a:lnTo>
                  <a:pt x="813461" y="570040"/>
                </a:lnTo>
                <a:lnTo>
                  <a:pt x="820543" y="520509"/>
                </a:lnTo>
                <a:lnTo>
                  <a:pt x="822959" y="469391"/>
                </a:lnTo>
                <a:lnTo>
                  <a:pt x="820543" y="418274"/>
                </a:lnTo>
                <a:lnTo>
                  <a:pt x="813461" y="368743"/>
                </a:lnTo>
                <a:lnTo>
                  <a:pt x="801965" y="321088"/>
                </a:lnTo>
                <a:lnTo>
                  <a:pt x="786308" y="275595"/>
                </a:lnTo>
                <a:lnTo>
                  <a:pt x="766741" y="232551"/>
                </a:lnTo>
                <a:lnTo>
                  <a:pt x="743516" y="192243"/>
                </a:lnTo>
                <a:lnTo>
                  <a:pt x="716886" y="154959"/>
                </a:lnTo>
                <a:lnTo>
                  <a:pt x="687103" y="120986"/>
                </a:lnTo>
                <a:lnTo>
                  <a:pt x="654417" y="90610"/>
                </a:lnTo>
                <a:lnTo>
                  <a:pt x="619082" y="64120"/>
                </a:lnTo>
                <a:lnTo>
                  <a:pt x="581349" y="41803"/>
                </a:lnTo>
                <a:lnTo>
                  <a:pt x="541471" y="23945"/>
                </a:lnTo>
                <a:lnTo>
                  <a:pt x="499698" y="10833"/>
                </a:lnTo>
                <a:lnTo>
                  <a:pt x="456284" y="2756"/>
                </a:lnTo>
                <a:lnTo>
                  <a:pt x="411479" y="0"/>
                </a:lnTo>
                <a:close/>
              </a:path>
            </a:pathLst>
          </a:custGeom>
          <a:noFill/>
          <a:ln w="380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21" name="Google Shape;421;p53"/>
          <p:cNvSpPr txBox="1"/>
          <p:nvPr/>
        </p:nvSpPr>
        <p:spPr>
          <a:xfrm>
            <a:off x="7681605" y="4317933"/>
            <a:ext cx="31157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Fix</a:t>
            </a: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2" name="Google Shape;422;p53"/>
          <p:cNvSpPr/>
          <p:nvPr/>
        </p:nvSpPr>
        <p:spPr>
          <a:xfrm>
            <a:off x="5228993" y="2915242"/>
            <a:ext cx="745028" cy="826722"/>
          </a:xfrm>
          <a:custGeom>
            <a:avLst/>
            <a:gdLst/>
            <a:ahLst/>
            <a:cxnLst/>
            <a:rect l="l" t="t" r="r" b="b"/>
            <a:pathLst>
              <a:path w="822959" h="940435" extrusionOk="0">
                <a:moveTo>
                  <a:pt x="106073" y="785117"/>
                </a:moveTo>
                <a:lnTo>
                  <a:pt x="106073" y="154959"/>
                </a:lnTo>
                <a:lnTo>
                  <a:pt x="79443" y="192243"/>
                </a:lnTo>
                <a:lnTo>
                  <a:pt x="56218" y="232551"/>
                </a:lnTo>
                <a:lnTo>
                  <a:pt x="36651" y="275595"/>
                </a:lnTo>
                <a:lnTo>
                  <a:pt x="20994" y="321088"/>
                </a:lnTo>
                <a:lnTo>
                  <a:pt x="9498" y="368743"/>
                </a:lnTo>
                <a:lnTo>
                  <a:pt x="2416" y="418274"/>
                </a:lnTo>
                <a:lnTo>
                  <a:pt x="0" y="469391"/>
                </a:lnTo>
                <a:lnTo>
                  <a:pt x="2416" y="520794"/>
                </a:lnTo>
                <a:lnTo>
                  <a:pt x="9498" y="570572"/>
                </a:lnTo>
                <a:lnTo>
                  <a:pt x="20994" y="618439"/>
                </a:lnTo>
                <a:lnTo>
                  <a:pt x="36651" y="664111"/>
                </a:lnTo>
                <a:lnTo>
                  <a:pt x="56218" y="707305"/>
                </a:lnTo>
                <a:lnTo>
                  <a:pt x="79443" y="747735"/>
                </a:lnTo>
                <a:lnTo>
                  <a:pt x="106073" y="785117"/>
                </a:lnTo>
                <a:close/>
              </a:path>
              <a:path w="822959" h="940435" extrusionOk="0">
                <a:moveTo>
                  <a:pt x="822959" y="469391"/>
                </a:moveTo>
                <a:lnTo>
                  <a:pt x="820543" y="418274"/>
                </a:lnTo>
                <a:lnTo>
                  <a:pt x="813461" y="368743"/>
                </a:lnTo>
                <a:lnTo>
                  <a:pt x="801965" y="321088"/>
                </a:lnTo>
                <a:lnTo>
                  <a:pt x="786308" y="275595"/>
                </a:lnTo>
                <a:lnTo>
                  <a:pt x="766741" y="232551"/>
                </a:lnTo>
                <a:lnTo>
                  <a:pt x="743516" y="192243"/>
                </a:lnTo>
                <a:lnTo>
                  <a:pt x="716886" y="154959"/>
                </a:lnTo>
                <a:lnTo>
                  <a:pt x="687103" y="120986"/>
                </a:lnTo>
                <a:lnTo>
                  <a:pt x="654417" y="90610"/>
                </a:lnTo>
                <a:lnTo>
                  <a:pt x="619082" y="64120"/>
                </a:lnTo>
                <a:lnTo>
                  <a:pt x="581349" y="41803"/>
                </a:lnTo>
                <a:lnTo>
                  <a:pt x="541471" y="23945"/>
                </a:lnTo>
                <a:lnTo>
                  <a:pt x="499698" y="10833"/>
                </a:lnTo>
                <a:lnTo>
                  <a:pt x="456284" y="2756"/>
                </a:lnTo>
                <a:lnTo>
                  <a:pt x="411479" y="0"/>
                </a:lnTo>
                <a:lnTo>
                  <a:pt x="366675" y="2756"/>
                </a:lnTo>
                <a:lnTo>
                  <a:pt x="366675" y="937551"/>
                </a:lnTo>
                <a:lnTo>
                  <a:pt x="411479" y="940307"/>
                </a:lnTo>
                <a:lnTo>
                  <a:pt x="456284" y="937551"/>
                </a:lnTo>
                <a:lnTo>
                  <a:pt x="499698" y="929470"/>
                </a:lnTo>
                <a:lnTo>
                  <a:pt x="541471" y="916350"/>
                </a:lnTo>
                <a:lnTo>
                  <a:pt x="581349" y="898475"/>
                </a:lnTo>
                <a:lnTo>
                  <a:pt x="619082" y="876130"/>
                </a:lnTo>
                <a:lnTo>
                  <a:pt x="654417" y="849599"/>
                </a:lnTo>
                <a:lnTo>
                  <a:pt x="687103" y="819166"/>
                </a:lnTo>
                <a:lnTo>
                  <a:pt x="716886" y="785117"/>
                </a:lnTo>
                <a:lnTo>
                  <a:pt x="743516" y="747735"/>
                </a:lnTo>
                <a:lnTo>
                  <a:pt x="766741" y="707305"/>
                </a:lnTo>
                <a:lnTo>
                  <a:pt x="786308" y="664111"/>
                </a:lnTo>
                <a:lnTo>
                  <a:pt x="801965" y="618439"/>
                </a:lnTo>
                <a:lnTo>
                  <a:pt x="813461" y="570572"/>
                </a:lnTo>
                <a:lnTo>
                  <a:pt x="820543" y="520794"/>
                </a:lnTo>
                <a:lnTo>
                  <a:pt x="822959" y="469391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23" name="Google Shape;423;p53"/>
          <p:cNvSpPr/>
          <p:nvPr/>
        </p:nvSpPr>
        <p:spPr>
          <a:xfrm>
            <a:off x="5228993" y="2915242"/>
            <a:ext cx="745028" cy="826722"/>
          </a:xfrm>
          <a:custGeom>
            <a:avLst/>
            <a:gdLst/>
            <a:ahLst/>
            <a:cxnLst/>
            <a:rect l="l" t="t" r="r" b="b"/>
            <a:pathLst>
              <a:path w="822959" h="940435" extrusionOk="0">
                <a:moveTo>
                  <a:pt x="411479" y="0"/>
                </a:moveTo>
                <a:lnTo>
                  <a:pt x="366675" y="2756"/>
                </a:lnTo>
                <a:lnTo>
                  <a:pt x="323261" y="10833"/>
                </a:lnTo>
                <a:lnTo>
                  <a:pt x="281488" y="23945"/>
                </a:lnTo>
                <a:lnTo>
                  <a:pt x="241610" y="41803"/>
                </a:lnTo>
                <a:lnTo>
                  <a:pt x="203877" y="64120"/>
                </a:lnTo>
                <a:lnTo>
                  <a:pt x="168542" y="90610"/>
                </a:lnTo>
                <a:lnTo>
                  <a:pt x="135856" y="120986"/>
                </a:lnTo>
                <a:lnTo>
                  <a:pt x="106073" y="154959"/>
                </a:lnTo>
                <a:lnTo>
                  <a:pt x="79443" y="192243"/>
                </a:lnTo>
                <a:lnTo>
                  <a:pt x="56218" y="232551"/>
                </a:lnTo>
                <a:lnTo>
                  <a:pt x="36651" y="275595"/>
                </a:lnTo>
                <a:lnTo>
                  <a:pt x="20994" y="321088"/>
                </a:lnTo>
                <a:lnTo>
                  <a:pt x="9498" y="368743"/>
                </a:lnTo>
                <a:lnTo>
                  <a:pt x="2416" y="418274"/>
                </a:lnTo>
                <a:lnTo>
                  <a:pt x="0" y="469391"/>
                </a:lnTo>
                <a:lnTo>
                  <a:pt x="2416" y="520794"/>
                </a:lnTo>
                <a:lnTo>
                  <a:pt x="9498" y="570572"/>
                </a:lnTo>
                <a:lnTo>
                  <a:pt x="20994" y="618439"/>
                </a:lnTo>
                <a:lnTo>
                  <a:pt x="36651" y="664111"/>
                </a:lnTo>
                <a:lnTo>
                  <a:pt x="56218" y="707305"/>
                </a:lnTo>
                <a:lnTo>
                  <a:pt x="79443" y="747735"/>
                </a:lnTo>
                <a:lnTo>
                  <a:pt x="106073" y="785117"/>
                </a:lnTo>
                <a:lnTo>
                  <a:pt x="135856" y="819166"/>
                </a:lnTo>
                <a:lnTo>
                  <a:pt x="168542" y="849599"/>
                </a:lnTo>
                <a:lnTo>
                  <a:pt x="203877" y="876130"/>
                </a:lnTo>
                <a:lnTo>
                  <a:pt x="241610" y="898475"/>
                </a:lnTo>
                <a:lnTo>
                  <a:pt x="281488" y="916350"/>
                </a:lnTo>
                <a:lnTo>
                  <a:pt x="323261" y="929470"/>
                </a:lnTo>
                <a:lnTo>
                  <a:pt x="366675" y="937551"/>
                </a:lnTo>
                <a:lnTo>
                  <a:pt x="411479" y="940307"/>
                </a:lnTo>
                <a:lnTo>
                  <a:pt x="456284" y="937551"/>
                </a:lnTo>
                <a:lnTo>
                  <a:pt x="499698" y="929470"/>
                </a:lnTo>
                <a:lnTo>
                  <a:pt x="541471" y="916350"/>
                </a:lnTo>
                <a:lnTo>
                  <a:pt x="581349" y="898475"/>
                </a:lnTo>
                <a:lnTo>
                  <a:pt x="619082" y="876130"/>
                </a:lnTo>
                <a:lnTo>
                  <a:pt x="654417" y="849599"/>
                </a:lnTo>
                <a:lnTo>
                  <a:pt x="687103" y="819166"/>
                </a:lnTo>
                <a:lnTo>
                  <a:pt x="716886" y="785117"/>
                </a:lnTo>
                <a:lnTo>
                  <a:pt x="743516" y="747735"/>
                </a:lnTo>
                <a:lnTo>
                  <a:pt x="766741" y="707305"/>
                </a:lnTo>
                <a:lnTo>
                  <a:pt x="786308" y="664111"/>
                </a:lnTo>
                <a:lnTo>
                  <a:pt x="801965" y="618439"/>
                </a:lnTo>
                <a:lnTo>
                  <a:pt x="813461" y="570572"/>
                </a:lnTo>
                <a:lnTo>
                  <a:pt x="820543" y="520794"/>
                </a:lnTo>
                <a:lnTo>
                  <a:pt x="822959" y="469391"/>
                </a:lnTo>
                <a:lnTo>
                  <a:pt x="820543" y="418274"/>
                </a:lnTo>
                <a:lnTo>
                  <a:pt x="813461" y="368743"/>
                </a:lnTo>
                <a:lnTo>
                  <a:pt x="801965" y="321088"/>
                </a:lnTo>
                <a:lnTo>
                  <a:pt x="786308" y="275595"/>
                </a:lnTo>
                <a:lnTo>
                  <a:pt x="766741" y="232551"/>
                </a:lnTo>
                <a:lnTo>
                  <a:pt x="743516" y="192243"/>
                </a:lnTo>
                <a:lnTo>
                  <a:pt x="716886" y="154959"/>
                </a:lnTo>
                <a:lnTo>
                  <a:pt x="687103" y="120986"/>
                </a:lnTo>
                <a:lnTo>
                  <a:pt x="654417" y="90610"/>
                </a:lnTo>
                <a:lnTo>
                  <a:pt x="619082" y="64120"/>
                </a:lnTo>
                <a:lnTo>
                  <a:pt x="581349" y="41803"/>
                </a:lnTo>
                <a:lnTo>
                  <a:pt x="541471" y="23945"/>
                </a:lnTo>
                <a:lnTo>
                  <a:pt x="499698" y="10833"/>
                </a:lnTo>
                <a:lnTo>
                  <a:pt x="456284" y="2756"/>
                </a:lnTo>
                <a:lnTo>
                  <a:pt x="411479" y="0"/>
                </a:lnTo>
                <a:close/>
              </a:path>
            </a:pathLst>
          </a:custGeom>
          <a:noFill/>
          <a:ln w="380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24" name="Google Shape;424;p53"/>
          <p:cNvSpPr txBox="1"/>
          <p:nvPr/>
        </p:nvSpPr>
        <p:spPr>
          <a:xfrm>
            <a:off x="5376158" y="3162643"/>
            <a:ext cx="452421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0432" marR="4541" lvl="0" indent="-96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  Code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5" name="Google Shape;425;p53"/>
          <p:cNvSpPr/>
          <p:nvPr/>
        </p:nvSpPr>
        <p:spPr>
          <a:xfrm>
            <a:off x="5086887" y="3531517"/>
            <a:ext cx="2460433" cy="1642838"/>
          </a:xfrm>
          <a:custGeom>
            <a:avLst/>
            <a:gdLst/>
            <a:ahLst/>
            <a:cxnLst/>
            <a:rect l="l" t="t" r="r" b="b"/>
            <a:pathLst>
              <a:path w="2717800" h="1868804" extrusionOk="0">
                <a:moveTo>
                  <a:pt x="236219" y="21335"/>
                </a:moveTo>
                <a:lnTo>
                  <a:pt x="204215" y="0"/>
                </a:lnTo>
                <a:lnTo>
                  <a:pt x="179831" y="35051"/>
                </a:lnTo>
                <a:lnTo>
                  <a:pt x="156971" y="73151"/>
                </a:lnTo>
                <a:lnTo>
                  <a:pt x="135635" y="109727"/>
                </a:lnTo>
                <a:lnTo>
                  <a:pt x="115823" y="147827"/>
                </a:lnTo>
                <a:lnTo>
                  <a:pt x="97535" y="185927"/>
                </a:lnTo>
                <a:lnTo>
                  <a:pt x="80771" y="224027"/>
                </a:lnTo>
                <a:lnTo>
                  <a:pt x="65531" y="263651"/>
                </a:lnTo>
                <a:lnTo>
                  <a:pt x="41147" y="342899"/>
                </a:lnTo>
                <a:lnTo>
                  <a:pt x="30479" y="384047"/>
                </a:lnTo>
                <a:lnTo>
                  <a:pt x="21335" y="423671"/>
                </a:lnTo>
                <a:lnTo>
                  <a:pt x="13715" y="464819"/>
                </a:lnTo>
                <a:lnTo>
                  <a:pt x="7619" y="505967"/>
                </a:lnTo>
                <a:lnTo>
                  <a:pt x="1523" y="588263"/>
                </a:lnTo>
                <a:lnTo>
                  <a:pt x="0" y="630935"/>
                </a:lnTo>
                <a:lnTo>
                  <a:pt x="4571" y="725423"/>
                </a:lnTo>
                <a:lnTo>
                  <a:pt x="7619" y="757427"/>
                </a:lnTo>
                <a:lnTo>
                  <a:pt x="12191" y="787907"/>
                </a:lnTo>
                <a:lnTo>
                  <a:pt x="30479" y="880871"/>
                </a:lnTo>
                <a:lnTo>
                  <a:pt x="38099" y="911351"/>
                </a:lnTo>
                <a:lnTo>
                  <a:pt x="38099" y="629411"/>
                </a:lnTo>
                <a:lnTo>
                  <a:pt x="39623" y="589787"/>
                </a:lnTo>
                <a:lnTo>
                  <a:pt x="45719" y="510539"/>
                </a:lnTo>
                <a:lnTo>
                  <a:pt x="57911" y="431291"/>
                </a:lnTo>
                <a:lnTo>
                  <a:pt x="67055" y="391667"/>
                </a:lnTo>
                <a:lnTo>
                  <a:pt x="77723" y="353567"/>
                </a:lnTo>
                <a:lnTo>
                  <a:pt x="88391" y="313943"/>
                </a:lnTo>
                <a:lnTo>
                  <a:pt x="102107" y="275843"/>
                </a:lnTo>
                <a:lnTo>
                  <a:pt x="117347" y="237743"/>
                </a:lnTo>
                <a:lnTo>
                  <a:pt x="132587" y="201167"/>
                </a:lnTo>
                <a:lnTo>
                  <a:pt x="169163" y="128015"/>
                </a:lnTo>
                <a:lnTo>
                  <a:pt x="190499" y="91439"/>
                </a:lnTo>
                <a:lnTo>
                  <a:pt x="211835" y="56387"/>
                </a:lnTo>
                <a:lnTo>
                  <a:pt x="236219" y="21335"/>
                </a:lnTo>
                <a:close/>
              </a:path>
              <a:path w="2717800" h="1868804" extrusionOk="0">
                <a:moveTo>
                  <a:pt x="2663203" y="1339034"/>
                </a:moveTo>
                <a:lnTo>
                  <a:pt x="2633252" y="1316571"/>
                </a:lnTo>
                <a:lnTo>
                  <a:pt x="2624327" y="1328927"/>
                </a:lnTo>
                <a:lnTo>
                  <a:pt x="2596895" y="1359407"/>
                </a:lnTo>
                <a:lnTo>
                  <a:pt x="2537459" y="1421891"/>
                </a:lnTo>
                <a:lnTo>
                  <a:pt x="2505455" y="1450847"/>
                </a:lnTo>
                <a:lnTo>
                  <a:pt x="2473451" y="1478279"/>
                </a:lnTo>
                <a:lnTo>
                  <a:pt x="2439923" y="1505711"/>
                </a:lnTo>
                <a:lnTo>
                  <a:pt x="2369819" y="1557527"/>
                </a:lnTo>
                <a:lnTo>
                  <a:pt x="2333243" y="1581911"/>
                </a:lnTo>
                <a:lnTo>
                  <a:pt x="2296667" y="1604771"/>
                </a:lnTo>
                <a:lnTo>
                  <a:pt x="2258567" y="1627631"/>
                </a:lnTo>
                <a:lnTo>
                  <a:pt x="2218943" y="1648967"/>
                </a:lnTo>
                <a:lnTo>
                  <a:pt x="2139695" y="1688591"/>
                </a:lnTo>
                <a:lnTo>
                  <a:pt x="2098547" y="1705355"/>
                </a:lnTo>
                <a:lnTo>
                  <a:pt x="2013203" y="1738883"/>
                </a:lnTo>
                <a:lnTo>
                  <a:pt x="1970531" y="1752599"/>
                </a:lnTo>
                <a:lnTo>
                  <a:pt x="1926335" y="1766315"/>
                </a:lnTo>
                <a:lnTo>
                  <a:pt x="1882139" y="1778507"/>
                </a:lnTo>
                <a:lnTo>
                  <a:pt x="1837943" y="1789175"/>
                </a:lnTo>
                <a:lnTo>
                  <a:pt x="1746503" y="1807463"/>
                </a:lnTo>
                <a:lnTo>
                  <a:pt x="1700783" y="1815083"/>
                </a:lnTo>
                <a:lnTo>
                  <a:pt x="1653539" y="1821179"/>
                </a:lnTo>
                <a:lnTo>
                  <a:pt x="1606295" y="1825751"/>
                </a:lnTo>
                <a:lnTo>
                  <a:pt x="1559051" y="1828799"/>
                </a:lnTo>
                <a:lnTo>
                  <a:pt x="1511807" y="1830323"/>
                </a:lnTo>
                <a:lnTo>
                  <a:pt x="1426463" y="1830323"/>
                </a:lnTo>
                <a:lnTo>
                  <a:pt x="1353311" y="1827275"/>
                </a:lnTo>
                <a:lnTo>
                  <a:pt x="1318259" y="1824227"/>
                </a:lnTo>
                <a:lnTo>
                  <a:pt x="1281683" y="1821179"/>
                </a:lnTo>
                <a:lnTo>
                  <a:pt x="1211579" y="1812035"/>
                </a:lnTo>
                <a:lnTo>
                  <a:pt x="1106423" y="1793747"/>
                </a:lnTo>
                <a:lnTo>
                  <a:pt x="1072895" y="1784603"/>
                </a:lnTo>
                <a:lnTo>
                  <a:pt x="1039367" y="1776983"/>
                </a:lnTo>
                <a:lnTo>
                  <a:pt x="1005839" y="1767839"/>
                </a:lnTo>
                <a:lnTo>
                  <a:pt x="972311" y="1757171"/>
                </a:lnTo>
                <a:lnTo>
                  <a:pt x="940307" y="1748027"/>
                </a:lnTo>
                <a:lnTo>
                  <a:pt x="908303" y="1735835"/>
                </a:lnTo>
                <a:lnTo>
                  <a:pt x="876299" y="1725167"/>
                </a:lnTo>
                <a:lnTo>
                  <a:pt x="844295" y="1711451"/>
                </a:lnTo>
                <a:lnTo>
                  <a:pt x="752855" y="1671827"/>
                </a:lnTo>
                <a:lnTo>
                  <a:pt x="694943" y="1641347"/>
                </a:lnTo>
                <a:lnTo>
                  <a:pt x="609599" y="1591055"/>
                </a:lnTo>
                <a:lnTo>
                  <a:pt x="556259" y="1556003"/>
                </a:lnTo>
                <a:lnTo>
                  <a:pt x="504443" y="1517903"/>
                </a:lnTo>
                <a:lnTo>
                  <a:pt x="455675" y="1478279"/>
                </a:lnTo>
                <a:lnTo>
                  <a:pt x="362711" y="1392935"/>
                </a:lnTo>
                <a:lnTo>
                  <a:pt x="321563" y="1347215"/>
                </a:lnTo>
                <a:lnTo>
                  <a:pt x="300227" y="1324355"/>
                </a:lnTo>
                <a:lnTo>
                  <a:pt x="281939" y="1299971"/>
                </a:lnTo>
                <a:lnTo>
                  <a:pt x="262127" y="1275587"/>
                </a:lnTo>
                <a:lnTo>
                  <a:pt x="243839" y="1251203"/>
                </a:lnTo>
                <a:lnTo>
                  <a:pt x="193547" y="1175003"/>
                </a:lnTo>
                <a:lnTo>
                  <a:pt x="164591" y="1123187"/>
                </a:lnTo>
                <a:lnTo>
                  <a:pt x="150875" y="1095755"/>
                </a:lnTo>
                <a:lnTo>
                  <a:pt x="137159" y="1069847"/>
                </a:lnTo>
                <a:lnTo>
                  <a:pt x="124967" y="1042415"/>
                </a:lnTo>
                <a:lnTo>
                  <a:pt x="112775" y="1013459"/>
                </a:lnTo>
                <a:lnTo>
                  <a:pt x="102107" y="986027"/>
                </a:lnTo>
                <a:lnTo>
                  <a:pt x="92963" y="957071"/>
                </a:lnTo>
                <a:lnTo>
                  <a:pt x="83819" y="929639"/>
                </a:lnTo>
                <a:lnTo>
                  <a:pt x="74675" y="900683"/>
                </a:lnTo>
                <a:lnTo>
                  <a:pt x="67055" y="871727"/>
                </a:lnTo>
                <a:lnTo>
                  <a:pt x="60959" y="841247"/>
                </a:lnTo>
                <a:lnTo>
                  <a:pt x="54863" y="812291"/>
                </a:lnTo>
                <a:lnTo>
                  <a:pt x="45719" y="752855"/>
                </a:lnTo>
                <a:lnTo>
                  <a:pt x="42671" y="722375"/>
                </a:lnTo>
                <a:lnTo>
                  <a:pt x="38099" y="629411"/>
                </a:lnTo>
                <a:lnTo>
                  <a:pt x="38099" y="911351"/>
                </a:lnTo>
                <a:lnTo>
                  <a:pt x="47243" y="940307"/>
                </a:lnTo>
                <a:lnTo>
                  <a:pt x="56387" y="970787"/>
                </a:lnTo>
                <a:lnTo>
                  <a:pt x="77723" y="1028699"/>
                </a:lnTo>
                <a:lnTo>
                  <a:pt x="102107" y="1085087"/>
                </a:lnTo>
                <a:lnTo>
                  <a:pt x="161543" y="1196339"/>
                </a:lnTo>
                <a:lnTo>
                  <a:pt x="195071" y="1248155"/>
                </a:lnTo>
                <a:lnTo>
                  <a:pt x="231647" y="1299971"/>
                </a:lnTo>
                <a:lnTo>
                  <a:pt x="271271" y="1348739"/>
                </a:lnTo>
                <a:lnTo>
                  <a:pt x="313943" y="1395983"/>
                </a:lnTo>
                <a:lnTo>
                  <a:pt x="336803" y="1418843"/>
                </a:lnTo>
                <a:lnTo>
                  <a:pt x="358139" y="1441703"/>
                </a:lnTo>
                <a:lnTo>
                  <a:pt x="405383" y="1485899"/>
                </a:lnTo>
                <a:lnTo>
                  <a:pt x="431291" y="1507235"/>
                </a:lnTo>
                <a:lnTo>
                  <a:pt x="455675" y="1528571"/>
                </a:lnTo>
                <a:lnTo>
                  <a:pt x="534923" y="1588007"/>
                </a:lnTo>
                <a:lnTo>
                  <a:pt x="589787" y="1624583"/>
                </a:lnTo>
                <a:lnTo>
                  <a:pt x="676655" y="1674875"/>
                </a:lnTo>
                <a:lnTo>
                  <a:pt x="768095" y="1720595"/>
                </a:lnTo>
                <a:lnTo>
                  <a:pt x="830579" y="1748027"/>
                </a:lnTo>
                <a:lnTo>
                  <a:pt x="896111" y="1772411"/>
                </a:lnTo>
                <a:lnTo>
                  <a:pt x="995171" y="1804415"/>
                </a:lnTo>
                <a:lnTo>
                  <a:pt x="1030223" y="1813559"/>
                </a:lnTo>
                <a:lnTo>
                  <a:pt x="1063751" y="1822703"/>
                </a:lnTo>
                <a:lnTo>
                  <a:pt x="1133855" y="1837943"/>
                </a:lnTo>
                <a:lnTo>
                  <a:pt x="1170431" y="1844039"/>
                </a:lnTo>
                <a:lnTo>
                  <a:pt x="1205483" y="1850135"/>
                </a:lnTo>
                <a:lnTo>
                  <a:pt x="1278635" y="1859279"/>
                </a:lnTo>
                <a:lnTo>
                  <a:pt x="1351787" y="1865375"/>
                </a:lnTo>
                <a:lnTo>
                  <a:pt x="1389887" y="1866899"/>
                </a:lnTo>
                <a:lnTo>
                  <a:pt x="1426463" y="1868423"/>
                </a:lnTo>
                <a:lnTo>
                  <a:pt x="1513331" y="1868423"/>
                </a:lnTo>
                <a:lnTo>
                  <a:pt x="1562099" y="1866899"/>
                </a:lnTo>
                <a:lnTo>
                  <a:pt x="1610867" y="1862327"/>
                </a:lnTo>
                <a:lnTo>
                  <a:pt x="1658111" y="1857755"/>
                </a:lnTo>
                <a:lnTo>
                  <a:pt x="1705355" y="1851659"/>
                </a:lnTo>
                <a:lnTo>
                  <a:pt x="1799843" y="1836419"/>
                </a:lnTo>
                <a:lnTo>
                  <a:pt x="1847087" y="1825751"/>
                </a:lnTo>
                <a:lnTo>
                  <a:pt x="1892807" y="1815083"/>
                </a:lnTo>
                <a:lnTo>
                  <a:pt x="1938527" y="1802891"/>
                </a:lnTo>
                <a:lnTo>
                  <a:pt x="1982723" y="1789175"/>
                </a:lnTo>
                <a:lnTo>
                  <a:pt x="2026919" y="1773935"/>
                </a:lnTo>
                <a:lnTo>
                  <a:pt x="2069591" y="1758695"/>
                </a:lnTo>
                <a:lnTo>
                  <a:pt x="2113787" y="1740407"/>
                </a:lnTo>
                <a:lnTo>
                  <a:pt x="2154935" y="1722119"/>
                </a:lnTo>
                <a:lnTo>
                  <a:pt x="2237231" y="1682495"/>
                </a:lnTo>
                <a:lnTo>
                  <a:pt x="2276855" y="1661159"/>
                </a:lnTo>
                <a:lnTo>
                  <a:pt x="2316479" y="1638299"/>
                </a:lnTo>
                <a:lnTo>
                  <a:pt x="2354579" y="1613915"/>
                </a:lnTo>
                <a:lnTo>
                  <a:pt x="2464307" y="1536191"/>
                </a:lnTo>
                <a:lnTo>
                  <a:pt x="2531363" y="1478279"/>
                </a:lnTo>
                <a:lnTo>
                  <a:pt x="2595371" y="1417319"/>
                </a:lnTo>
                <a:lnTo>
                  <a:pt x="2624327" y="1385315"/>
                </a:lnTo>
                <a:lnTo>
                  <a:pt x="2653283" y="1351787"/>
                </a:lnTo>
                <a:lnTo>
                  <a:pt x="2663203" y="1339034"/>
                </a:lnTo>
                <a:close/>
              </a:path>
              <a:path w="2717800" h="1868804" extrusionOk="0">
                <a:moveTo>
                  <a:pt x="2717291" y="1237487"/>
                </a:moveTo>
                <a:lnTo>
                  <a:pt x="2602991" y="1293875"/>
                </a:lnTo>
                <a:lnTo>
                  <a:pt x="2633252" y="1316571"/>
                </a:lnTo>
                <a:lnTo>
                  <a:pt x="2644139" y="1301495"/>
                </a:lnTo>
                <a:lnTo>
                  <a:pt x="2674619" y="1324355"/>
                </a:lnTo>
                <a:lnTo>
                  <a:pt x="2674619" y="1347596"/>
                </a:lnTo>
                <a:lnTo>
                  <a:pt x="2694431" y="1362455"/>
                </a:lnTo>
                <a:lnTo>
                  <a:pt x="2717291" y="1237487"/>
                </a:lnTo>
                <a:close/>
              </a:path>
              <a:path w="2717800" h="1868804" extrusionOk="0">
                <a:moveTo>
                  <a:pt x="2674619" y="1324355"/>
                </a:moveTo>
                <a:lnTo>
                  <a:pt x="2644139" y="1301495"/>
                </a:lnTo>
                <a:lnTo>
                  <a:pt x="2633252" y="1316571"/>
                </a:lnTo>
                <a:lnTo>
                  <a:pt x="2663203" y="1339034"/>
                </a:lnTo>
                <a:lnTo>
                  <a:pt x="2674619" y="1324355"/>
                </a:lnTo>
                <a:close/>
              </a:path>
              <a:path w="2717800" h="1868804" extrusionOk="0">
                <a:moveTo>
                  <a:pt x="2674619" y="1347596"/>
                </a:moveTo>
                <a:lnTo>
                  <a:pt x="2674619" y="1324355"/>
                </a:lnTo>
                <a:lnTo>
                  <a:pt x="2663203" y="1339034"/>
                </a:lnTo>
                <a:lnTo>
                  <a:pt x="2674619" y="1347596"/>
                </a:lnTo>
                <a:close/>
              </a:path>
            </a:pathLst>
          </a:custGeom>
          <a:solidFill>
            <a:srgbClr val="FF98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26" name="Google Shape;426;p53"/>
          <p:cNvSpPr/>
          <p:nvPr/>
        </p:nvSpPr>
        <p:spPr>
          <a:xfrm>
            <a:off x="5647038" y="2461076"/>
            <a:ext cx="2457558" cy="1540684"/>
          </a:xfrm>
          <a:custGeom>
            <a:avLst/>
            <a:gdLst/>
            <a:ahLst/>
            <a:cxnLst/>
            <a:rect l="l" t="t" r="r" b="b"/>
            <a:pathLst>
              <a:path w="2714625" h="1752600" extrusionOk="0">
                <a:moveTo>
                  <a:pt x="65273" y="425454"/>
                </a:moveTo>
                <a:lnTo>
                  <a:pt x="38099" y="399287"/>
                </a:lnTo>
                <a:lnTo>
                  <a:pt x="0" y="521207"/>
                </a:lnTo>
                <a:lnTo>
                  <a:pt x="51815" y="502842"/>
                </a:lnTo>
                <a:lnTo>
                  <a:pt x="51815" y="438911"/>
                </a:lnTo>
                <a:lnTo>
                  <a:pt x="65273" y="425454"/>
                </a:lnTo>
                <a:close/>
              </a:path>
              <a:path w="2714625" h="1752600" extrusionOk="0">
                <a:moveTo>
                  <a:pt x="92604" y="451773"/>
                </a:moveTo>
                <a:lnTo>
                  <a:pt x="65273" y="425454"/>
                </a:lnTo>
                <a:lnTo>
                  <a:pt x="51815" y="438911"/>
                </a:lnTo>
                <a:lnTo>
                  <a:pt x="79247" y="466343"/>
                </a:lnTo>
                <a:lnTo>
                  <a:pt x="92604" y="451773"/>
                </a:lnTo>
                <a:close/>
              </a:path>
              <a:path w="2714625" h="1752600" extrusionOk="0">
                <a:moveTo>
                  <a:pt x="120395" y="478535"/>
                </a:moveTo>
                <a:lnTo>
                  <a:pt x="92604" y="451773"/>
                </a:lnTo>
                <a:lnTo>
                  <a:pt x="79247" y="466343"/>
                </a:lnTo>
                <a:lnTo>
                  <a:pt x="51815" y="438911"/>
                </a:lnTo>
                <a:lnTo>
                  <a:pt x="51815" y="502842"/>
                </a:lnTo>
                <a:lnTo>
                  <a:pt x="120395" y="478535"/>
                </a:lnTo>
                <a:close/>
              </a:path>
              <a:path w="2714625" h="1752600" extrusionOk="0">
                <a:moveTo>
                  <a:pt x="2714243" y="1263395"/>
                </a:moveTo>
                <a:lnTo>
                  <a:pt x="2714243" y="1228343"/>
                </a:lnTo>
                <a:lnTo>
                  <a:pt x="2709671" y="1133855"/>
                </a:lnTo>
                <a:lnTo>
                  <a:pt x="2706623" y="1103375"/>
                </a:lnTo>
                <a:lnTo>
                  <a:pt x="2702051" y="1071371"/>
                </a:lnTo>
                <a:lnTo>
                  <a:pt x="2683763" y="979931"/>
                </a:lnTo>
                <a:lnTo>
                  <a:pt x="2674619" y="950975"/>
                </a:lnTo>
                <a:lnTo>
                  <a:pt x="2665475" y="920495"/>
                </a:lnTo>
                <a:lnTo>
                  <a:pt x="2656331" y="891539"/>
                </a:lnTo>
                <a:lnTo>
                  <a:pt x="2634995" y="833627"/>
                </a:lnTo>
                <a:lnTo>
                  <a:pt x="2621279" y="804671"/>
                </a:lnTo>
                <a:lnTo>
                  <a:pt x="2609087" y="777239"/>
                </a:lnTo>
                <a:lnTo>
                  <a:pt x="2564891" y="694943"/>
                </a:lnTo>
                <a:lnTo>
                  <a:pt x="2531363" y="641603"/>
                </a:lnTo>
                <a:lnTo>
                  <a:pt x="2494787" y="589787"/>
                </a:lnTo>
                <a:lnTo>
                  <a:pt x="2455163" y="541019"/>
                </a:lnTo>
                <a:lnTo>
                  <a:pt x="2412491" y="492251"/>
                </a:lnTo>
                <a:lnTo>
                  <a:pt x="2345435" y="423671"/>
                </a:lnTo>
                <a:lnTo>
                  <a:pt x="2321051" y="402335"/>
                </a:lnTo>
                <a:lnTo>
                  <a:pt x="2296667" y="379475"/>
                </a:lnTo>
                <a:lnTo>
                  <a:pt x="2270759" y="359663"/>
                </a:lnTo>
                <a:lnTo>
                  <a:pt x="2244851" y="338327"/>
                </a:lnTo>
                <a:lnTo>
                  <a:pt x="2218943" y="318515"/>
                </a:lnTo>
                <a:lnTo>
                  <a:pt x="2164079" y="280415"/>
                </a:lnTo>
                <a:lnTo>
                  <a:pt x="2106167" y="243839"/>
                </a:lnTo>
                <a:lnTo>
                  <a:pt x="2048255" y="210311"/>
                </a:lnTo>
                <a:lnTo>
                  <a:pt x="1985771" y="178307"/>
                </a:lnTo>
                <a:lnTo>
                  <a:pt x="1955291" y="163067"/>
                </a:lnTo>
                <a:lnTo>
                  <a:pt x="1923287" y="147827"/>
                </a:lnTo>
                <a:lnTo>
                  <a:pt x="1891283" y="134111"/>
                </a:lnTo>
                <a:lnTo>
                  <a:pt x="1857755" y="121919"/>
                </a:lnTo>
                <a:lnTo>
                  <a:pt x="1825751" y="108203"/>
                </a:lnTo>
                <a:lnTo>
                  <a:pt x="1792223" y="96011"/>
                </a:lnTo>
                <a:lnTo>
                  <a:pt x="1757171" y="85343"/>
                </a:lnTo>
                <a:lnTo>
                  <a:pt x="1723643" y="74675"/>
                </a:lnTo>
                <a:lnTo>
                  <a:pt x="1618487" y="47243"/>
                </a:lnTo>
                <a:lnTo>
                  <a:pt x="1545335" y="32003"/>
                </a:lnTo>
                <a:lnTo>
                  <a:pt x="1472183" y="19811"/>
                </a:lnTo>
                <a:lnTo>
                  <a:pt x="1397507" y="10667"/>
                </a:lnTo>
                <a:lnTo>
                  <a:pt x="1321307" y="4571"/>
                </a:lnTo>
                <a:lnTo>
                  <a:pt x="1245107" y="1523"/>
                </a:lnTo>
                <a:lnTo>
                  <a:pt x="1205483" y="0"/>
                </a:lnTo>
                <a:lnTo>
                  <a:pt x="1161287" y="1523"/>
                </a:lnTo>
                <a:lnTo>
                  <a:pt x="1115567" y="3047"/>
                </a:lnTo>
                <a:lnTo>
                  <a:pt x="1027175" y="9143"/>
                </a:lnTo>
                <a:lnTo>
                  <a:pt x="981455" y="13715"/>
                </a:lnTo>
                <a:lnTo>
                  <a:pt x="938783" y="19811"/>
                </a:lnTo>
                <a:lnTo>
                  <a:pt x="894587" y="27431"/>
                </a:lnTo>
                <a:lnTo>
                  <a:pt x="851915" y="35051"/>
                </a:lnTo>
                <a:lnTo>
                  <a:pt x="809243" y="44195"/>
                </a:lnTo>
                <a:lnTo>
                  <a:pt x="723899" y="65531"/>
                </a:lnTo>
                <a:lnTo>
                  <a:pt x="641603" y="89915"/>
                </a:lnTo>
                <a:lnTo>
                  <a:pt x="600455" y="103631"/>
                </a:lnTo>
                <a:lnTo>
                  <a:pt x="521207" y="134111"/>
                </a:lnTo>
                <a:lnTo>
                  <a:pt x="481583" y="150875"/>
                </a:lnTo>
                <a:lnTo>
                  <a:pt x="405383" y="187451"/>
                </a:lnTo>
                <a:lnTo>
                  <a:pt x="332231" y="227075"/>
                </a:lnTo>
                <a:lnTo>
                  <a:pt x="297179" y="248411"/>
                </a:lnTo>
                <a:lnTo>
                  <a:pt x="262127" y="271271"/>
                </a:lnTo>
                <a:lnTo>
                  <a:pt x="228599" y="294131"/>
                </a:lnTo>
                <a:lnTo>
                  <a:pt x="161543" y="342899"/>
                </a:lnTo>
                <a:lnTo>
                  <a:pt x="129539" y="368807"/>
                </a:lnTo>
                <a:lnTo>
                  <a:pt x="99059" y="394715"/>
                </a:lnTo>
                <a:lnTo>
                  <a:pt x="68579" y="422147"/>
                </a:lnTo>
                <a:lnTo>
                  <a:pt x="65273" y="425454"/>
                </a:lnTo>
                <a:lnTo>
                  <a:pt x="92604" y="451773"/>
                </a:lnTo>
                <a:lnTo>
                  <a:pt x="96011" y="448055"/>
                </a:lnTo>
                <a:lnTo>
                  <a:pt x="124967" y="422147"/>
                </a:lnTo>
                <a:lnTo>
                  <a:pt x="155447" y="397763"/>
                </a:lnTo>
                <a:lnTo>
                  <a:pt x="185927" y="371855"/>
                </a:lnTo>
                <a:lnTo>
                  <a:pt x="217931" y="348995"/>
                </a:lnTo>
                <a:lnTo>
                  <a:pt x="249935" y="324611"/>
                </a:lnTo>
                <a:lnTo>
                  <a:pt x="283463" y="303275"/>
                </a:lnTo>
                <a:lnTo>
                  <a:pt x="316991" y="280415"/>
                </a:lnTo>
                <a:lnTo>
                  <a:pt x="387095" y="240791"/>
                </a:lnTo>
                <a:lnTo>
                  <a:pt x="423671" y="220979"/>
                </a:lnTo>
                <a:lnTo>
                  <a:pt x="460247" y="202691"/>
                </a:lnTo>
                <a:lnTo>
                  <a:pt x="536447" y="169163"/>
                </a:lnTo>
                <a:lnTo>
                  <a:pt x="574547" y="153923"/>
                </a:lnTo>
                <a:lnTo>
                  <a:pt x="693419" y="112775"/>
                </a:lnTo>
                <a:lnTo>
                  <a:pt x="816863" y="80771"/>
                </a:lnTo>
                <a:lnTo>
                  <a:pt x="859535" y="73151"/>
                </a:lnTo>
                <a:lnTo>
                  <a:pt x="902207" y="64007"/>
                </a:lnTo>
                <a:lnTo>
                  <a:pt x="987551" y="51815"/>
                </a:lnTo>
                <a:lnTo>
                  <a:pt x="1030223" y="47243"/>
                </a:lnTo>
                <a:lnTo>
                  <a:pt x="1118615" y="41147"/>
                </a:lnTo>
                <a:lnTo>
                  <a:pt x="1161287" y="39623"/>
                </a:lnTo>
                <a:lnTo>
                  <a:pt x="1207007" y="38099"/>
                </a:lnTo>
                <a:lnTo>
                  <a:pt x="1243583" y="39623"/>
                </a:lnTo>
                <a:lnTo>
                  <a:pt x="1319783" y="42671"/>
                </a:lnTo>
                <a:lnTo>
                  <a:pt x="1356359" y="45719"/>
                </a:lnTo>
                <a:lnTo>
                  <a:pt x="1394459" y="48767"/>
                </a:lnTo>
                <a:lnTo>
                  <a:pt x="1467611" y="57911"/>
                </a:lnTo>
                <a:lnTo>
                  <a:pt x="1502663" y="62483"/>
                </a:lnTo>
                <a:lnTo>
                  <a:pt x="1539239" y="70103"/>
                </a:lnTo>
                <a:lnTo>
                  <a:pt x="1574291" y="76199"/>
                </a:lnTo>
                <a:lnTo>
                  <a:pt x="1679447" y="102107"/>
                </a:lnTo>
                <a:lnTo>
                  <a:pt x="1780031" y="132587"/>
                </a:lnTo>
                <a:lnTo>
                  <a:pt x="1812035" y="144779"/>
                </a:lnTo>
                <a:lnTo>
                  <a:pt x="1845563" y="156971"/>
                </a:lnTo>
                <a:lnTo>
                  <a:pt x="1940051" y="196595"/>
                </a:lnTo>
                <a:lnTo>
                  <a:pt x="1999487" y="227075"/>
                </a:lnTo>
                <a:lnTo>
                  <a:pt x="2087879" y="275843"/>
                </a:lnTo>
                <a:lnTo>
                  <a:pt x="2170175" y="330707"/>
                </a:lnTo>
                <a:lnTo>
                  <a:pt x="2221991" y="368807"/>
                </a:lnTo>
                <a:lnTo>
                  <a:pt x="2272283" y="409955"/>
                </a:lnTo>
                <a:lnTo>
                  <a:pt x="2319527" y="451103"/>
                </a:lnTo>
                <a:lnTo>
                  <a:pt x="2363723" y="495299"/>
                </a:lnTo>
                <a:lnTo>
                  <a:pt x="2426207" y="565403"/>
                </a:lnTo>
                <a:lnTo>
                  <a:pt x="2482595" y="638555"/>
                </a:lnTo>
                <a:lnTo>
                  <a:pt x="2516123" y="688847"/>
                </a:lnTo>
                <a:lnTo>
                  <a:pt x="2546603" y="740663"/>
                </a:lnTo>
                <a:lnTo>
                  <a:pt x="2574035" y="794003"/>
                </a:lnTo>
                <a:lnTo>
                  <a:pt x="2587751" y="821435"/>
                </a:lnTo>
                <a:lnTo>
                  <a:pt x="2610611" y="876299"/>
                </a:lnTo>
                <a:lnTo>
                  <a:pt x="2630423" y="932687"/>
                </a:lnTo>
                <a:lnTo>
                  <a:pt x="2653283" y="1019555"/>
                </a:lnTo>
                <a:lnTo>
                  <a:pt x="2668523" y="1107947"/>
                </a:lnTo>
                <a:lnTo>
                  <a:pt x="2674619" y="1168907"/>
                </a:lnTo>
                <a:lnTo>
                  <a:pt x="2674619" y="1199387"/>
                </a:lnTo>
                <a:lnTo>
                  <a:pt x="2676143" y="1229867"/>
                </a:lnTo>
                <a:lnTo>
                  <a:pt x="2676143" y="1503425"/>
                </a:lnTo>
                <a:lnTo>
                  <a:pt x="2677667" y="1498091"/>
                </a:lnTo>
                <a:lnTo>
                  <a:pt x="2694431" y="1431035"/>
                </a:lnTo>
                <a:lnTo>
                  <a:pt x="2709671" y="1330451"/>
                </a:lnTo>
                <a:lnTo>
                  <a:pt x="2711195" y="1296923"/>
                </a:lnTo>
                <a:lnTo>
                  <a:pt x="2714243" y="1263395"/>
                </a:lnTo>
                <a:close/>
              </a:path>
              <a:path w="2714625" h="1752600" extrusionOk="0">
                <a:moveTo>
                  <a:pt x="2676143" y="1503425"/>
                </a:moveTo>
                <a:lnTo>
                  <a:pt x="2676143" y="1261871"/>
                </a:lnTo>
                <a:lnTo>
                  <a:pt x="2673095" y="1295399"/>
                </a:lnTo>
                <a:lnTo>
                  <a:pt x="2671571" y="1327403"/>
                </a:lnTo>
                <a:lnTo>
                  <a:pt x="2662427" y="1392935"/>
                </a:lnTo>
                <a:lnTo>
                  <a:pt x="2641091" y="1488947"/>
                </a:lnTo>
                <a:lnTo>
                  <a:pt x="2621279" y="1551431"/>
                </a:lnTo>
                <a:lnTo>
                  <a:pt x="2609087" y="1581911"/>
                </a:lnTo>
                <a:lnTo>
                  <a:pt x="2596895" y="1613915"/>
                </a:lnTo>
                <a:lnTo>
                  <a:pt x="2569463" y="1674875"/>
                </a:lnTo>
                <a:lnTo>
                  <a:pt x="2554223" y="1705355"/>
                </a:lnTo>
                <a:lnTo>
                  <a:pt x="2537459" y="1734311"/>
                </a:lnTo>
                <a:lnTo>
                  <a:pt x="2570987" y="1752599"/>
                </a:lnTo>
                <a:lnTo>
                  <a:pt x="2602991" y="1691639"/>
                </a:lnTo>
                <a:lnTo>
                  <a:pt x="2633471" y="1627631"/>
                </a:lnTo>
                <a:lnTo>
                  <a:pt x="2657855" y="1563623"/>
                </a:lnTo>
                <a:lnTo>
                  <a:pt x="2668523" y="1530095"/>
                </a:lnTo>
                <a:lnTo>
                  <a:pt x="2676143" y="1503425"/>
                </a:lnTo>
                <a:close/>
              </a:path>
            </a:pathLst>
          </a:custGeom>
          <a:solidFill>
            <a:srgbClr val="FF98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4"/>
          <p:cNvSpPr txBox="1"/>
          <p:nvPr/>
        </p:nvSpPr>
        <p:spPr>
          <a:xfrm>
            <a:off x="666750" y="1892300"/>
            <a:ext cx="8439150" cy="358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78914" marR="0" lvl="0" indent="-5675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⚫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Suitable for small programming exercises of 100 or 200 lines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94238" marR="0" lvl="0" indent="-568131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⚫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Unsatisfactory for software for any reasonable size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94238" marR="0" lvl="0" indent="-568131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⚫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soon becomes unfixable &amp; unenhanceable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3887" marR="0" lvl="0" indent="-568131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⚫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room for structured design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91401" marR="0" lvl="0" indent="-568131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⚫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Maintenance is practically not possible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54"/>
          <p:cNvSpPr txBox="1">
            <a:spLocks noGrp="1"/>
          </p:cNvSpPr>
          <p:nvPr>
            <p:ph type="title"/>
          </p:nvPr>
        </p:nvSpPr>
        <p:spPr>
          <a:xfrm>
            <a:off x="438150" y="596900"/>
            <a:ext cx="8195310" cy="610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6300" rIns="0" bIns="0" anchor="b" anchorCtr="0">
            <a:spAutoFit/>
          </a:bodyPr>
          <a:lstStyle/>
          <a:p>
            <a:pPr marL="1032964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Build &amp; Fix Model</a:t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5"/>
          <p:cNvSpPr txBox="1">
            <a:spLocks noGrp="1"/>
          </p:cNvSpPr>
          <p:nvPr>
            <p:ph type="title"/>
          </p:nvPr>
        </p:nvSpPr>
        <p:spPr>
          <a:xfrm>
            <a:off x="438150" y="292100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Classical Waterfall Model</a:t>
            </a:r>
            <a:endParaRPr/>
          </a:p>
        </p:txBody>
      </p:sp>
      <p:sp>
        <p:nvSpPr>
          <p:cNvPr id="439" name="Google Shape;439;p55"/>
          <p:cNvSpPr txBox="1"/>
          <p:nvPr/>
        </p:nvSpPr>
        <p:spPr>
          <a:xfrm>
            <a:off x="1593533" y="1959629"/>
            <a:ext cx="2123130" cy="393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Feasibility Study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55"/>
          <p:cNvSpPr/>
          <p:nvPr/>
        </p:nvSpPr>
        <p:spPr>
          <a:xfrm>
            <a:off x="1593533" y="1959628"/>
            <a:ext cx="2034600" cy="378007"/>
          </a:xfrm>
          <a:prstGeom prst="roundRect">
            <a:avLst>
              <a:gd name="adj" fmla="val 417"/>
            </a:avLst>
          </a:prstGeom>
          <a:noFill/>
          <a:ln w="38150" cap="flat" cmpd="sng">
            <a:solidFill>
              <a:srgbClr val="00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050" tIns="45525" rIns="91050" bIns="455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41" name="Google Shape;441;p55"/>
          <p:cNvSpPr txBox="1"/>
          <p:nvPr/>
        </p:nvSpPr>
        <p:spPr>
          <a:xfrm>
            <a:off x="2276475" y="2642889"/>
            <a:ext cx="2123130" cy="393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Req.   Analysis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55"/>
          <p:cNvSpPr/>
          <p:nvPr/>
        </p:nvSpPr>
        <p:spPr>
          <a:xfrm>
            <a:off x="2276476" y="2642888"/>
            <a:ext cx="2034600" cy="378007"/>
          </a:xfrm>
          <a:prstGeom prst="roundRect">
            <a:avLst>
              <a:gd name="adj" fmla="val 417"/>
            </a:avLst>
          </a:prstGeom>
          <a:noFill/>
          <a:ln w="38150" cap="flat" cmpd="sng">
            <a:solidFill>
              <a:srgbClr val="00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050" tIns="45525" rIns="91050" bIns="455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43" name="Google Shape;443;p55"/>
          <p:cNvSpPr txBox="1"/>
          <p:nvPr/>
        </p:nvSpPr>
        <p:spPr>
          <a:xfrm>
            <a:off x="2959418" y="3250231"/>
            <a:ext cx="2123130" cy="393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      Design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55"/>
          <p:cNvSpPr/>
          <p:nvPr/>
        </p:nvSpPr>
        <p:spPr>
          <a:xfrm>
            <a:off x="2959418" y="3250230"/>
            <a:ext cx="2034600" cy="378007"/>
          </a:xfrm>
          <a:prstGeom prst="roundRect">
            <a:avLst>
              <a:gd name="adj" fmla="val 417"/>
            </a:avLst>
          </a:prstGeom>
          <a:noFill/>
          <a:ln w="38150" cap="flat" cmpd="sng">
            <a:solidFill>
              <a:srgbClr val="00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050" tIns="45525" rIns="91050" bIns="455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45" name="Google Shape;445;p55"/>
          <p:cNvSpPr txBox="1"/>
          <p:nvPr/>
        </p:nvSpPr>
        <p:spPr>
          <a:xfrm>
            <a:off x="3718243" y="3857573"/>
            <a:ext cx="2123130" cy="393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       Coding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55"/>
          <p:cNvSpPr/>
          <p:nvPr/>
        </p:nvSpPr>
        <p:spPr>
          <a:xfrm>
            <a:off x="3718243" y="3857572"/>
            <a:ext cx="2034600" cy="378007"/>
          </a:xfrm>
          <a:prstGeom prst="roundRect">
            <a:avLst>
              <a:gd name="adj" fmla="val 417"/>
            </a:avLst>
          </a:prstGeom>
          <a:noFill/>
          <a:ln w="38150" cap="flat" cmpd="sng">
            <a:solidFill>
              <a:srgbClr val="00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050" tIns="45525" rIns="91050" bIns="455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47" name="Google Shape;447;p55"/>
          <p:cNvSpPr txBox="1"/>
          <p:nvPr/>
        </p:nvSpPr>
        <p:spPr>
          <a:xfrm>
            <a:off x="4552950" y="4464915"/>
            <a:ext cx="2123130" cy="393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     Testing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55"/>
          <p:cNvSpPr/>
          <p:nvPr/>
        </p:nvSpPr>
        <p:spPr>
          <a:xfrm>
            <a:off x="4552951" y="4464915"/>
            <a:ext cx="2034600" cy="378007"/>
          </a:xfrm>
          <a:prstGeom prst="roundRect">
            <a:avLst>
              <a:gd name="adj" fmla="val 417"/>
            </a:avLst>
          </a:prstGeom>
          <a:noFill/>
          <a:ln w="38150" cap="flat" cmpd="sng">
            <a:solidFill>
              <a:srgbClr val="00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050" tIns="45525" rIns="91050" bIns="455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49" name="Google Shape;449;p55"/>
          <p:cNvSpPr txBox="1"/>
          <p:nvPr/>
        </p:nvSpPr>
        <p:spPr>
          <a:xfrm>
            <a:off x="5387658" y="5072258"/>
            <a:ext cx="2123130" cy="393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   Maintenance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55"/>
          <p:cNvSpPr/>
          <p:nvPr/>
        </p:nvSpPr>
        <p:spPr>
          <a:xfrm>
            <a:off x="5387658" y="5072257"/>
            <a:ext cx="2034600" cy="378007"/>
          </a:xfrm>
          <a:prstGeom prst="roundRect">
            <a:avLst>
              <a:gd name="adj" fmla="val 417"/>
            </a:avLst>
          </a:prstGeom>
          <a:noFill/>
          <a:ln w="38150" cap="flat" cmpd="sng">
            <a:solidFill>
              <a:srgbClr val="00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050" tIns="45525" rIns="91050" bIns="455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cxnSp>
        <p:nvCxnSpPr>
          <p:cNvPr id="451" name="Google Shape;451;p55"/>
          <p:cNvCxnSpPr/>
          <p:nvPr/>
        </p:nvCxnSpPr>
        <p:spPr>
          <a:xfrm>
            <a:off x="3604419" y="2187382"/>
            <a:ext cx="265589" cy="1581"/>
          </a:xfrm>
          <a:prstGeom prst="straightConnector1">
            <a:avLst/>
          </a:prstGeom>
          <a:noFill/>
          <a:ln w="38150" cap="flat" cmpd="sng">
            <a:solidFill>
              <a:srgbClr val="0033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2" name="Google Shape;452;p55"/>
          <p:cNvCxnSpPr/>
          <p:nvPr/>
        </p:nvCxnSpPr>
        <p:spPr>
          <a:xfrm>
            <a:off x="3868428" y="2187381"/>
            <a:ext cx="1580" cy="455507"/>
          </a:xfrm>
          <a:prstGeom prst="straightConnector1">
            <a:avLst/>
          </a:prstGeom>
          <a:noFill/>
          <a:ln w="38150" cap="flat" cmpd="sng">
            <a:solidFill>
              <a:srgbClr val="003300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453" name="Google Shape;453;p55"/>
          <p:cNvCxnSpPr/>
          <p:nvPr/>
        </p:nvCxnSpPr>
        <p:spPr>
          <a:xfrm>
            <a:off x="4325302" y="2870642"/>
            <a:ext cx="265589" cy="1581"/>
          </a:xfrm>
          <a:prstGeom prst="straightConnector1">
            <a:avLst/>
          </a:prstGeom>
          <a:noFill/>
          <a:ln w="38150" cap="flat" cmpd="sng">
            <a:solidFill>
              <a:srgbClr val="0033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4" name="Google Shape;454;p55"/>
          <p:cNvCxnSpPr/>
          <p:nvPr/>
        </p:nvCxnSpPr>
        <p:spPr>
          <a:xfrm>
            <a:off x="4552950" y="2870641"/>
            <a:ext cx="1581" cy="379589"/>
          </a:xfrm>
          <a:prstGeom prst="straightConnector1">
            <a:avLst/>
          </a:prstGeom>
          <a:noFill/>
          <a:ln w="38150" cap="flat" cmpd="sng">
            <a:solidFill>
              <a:srgbClr val="003300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455" name="Google Shape;455;p55"/>
          <p:cNvCxnSpPr/>
          <p:nvPr/>
        </p:nvCxnSpPr>
        <p:spPr>
          <a:xfrm>
            <a:off x="5008245" y="3477984"/>
            <a:ext cx="265589" cy="1581"/>
          </a:xfrm>
          <a:prstGeom prst="straightConnector1">
            <a:avLst/>
          </a:prstGeom>
          <a:noFill/>
          <a:ln w="38150" cap="flat" cmpd="sng">
            <a:solidFill>
              <a:srgbClr val="0033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6" name="Google Shape;456;p55"/>
          <p:cNvCxnSpPr/>
          <p:nvPr/>
        </p:nvCxnSpPr>
        <p:spPr>
          <a:xfrm>
            <a:off x="5235893" y="3477984"/>
            <a:ext cx="0" cy="379589"/>
          </a:xfrm>
          <a:prstGeom prst="straightConnector1">
            <a:avLst/>
          </a:prstGeom>
          <a:noFill/>
          <a:ln w="38150" cap="flat" cmpd="sng">
            <a:solidFill>
              <a:srgbClr val="003300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457" name="Google Shape;457;p55"/>
          <p:cNvCxnSpPr/>
          <p:nvPr/>
        </p:nvCxnSpPr>
        <p:spPr>
          <a:xfrm>
            <a:off x="5767070" y="4085326"/>
            <a:ext cx="265589" cy="1581"/>
          </a:xfrm>
          <a:prstGeom prst="straightConnector1">
            <a:avLst/>
          </a:prstGeom>
          <a:noFill/>
          <a:ln w="38150" cap="flat" cmpd="sng">
            <a:solidFill>
              <a:srgbClr val="0033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8" name="Google Shape;458;p55"/>
          <p:cNvCxnSpPr/>
          <p:nvPr/>
        </p:nvCxnSpPr>
        <p:spPr>
          <a:xfrm>
            <a:off x="5994718" y="4085326"/>
            <a:ext cx="0" cy="379589"/>
          </a:xfrm>
          <a:prstGeom prst="straightConnector1">
            <a:avLst/>
          </a:prstGeom>
          <a:noFill/>
          <a:ln w="38150" cap="flat" cmpd="sng">
            <a:solidFill>
              <a:srgbClr val="003300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459" name="Google Shape;459;p55"/>
          <p:cNvCxnSpPr/>
          <p:nvPr/>
        </p:nvCxnSpPr>
        <p:spPr>
          <a:xfrm>
            <a:off x="6601778" y="4616750"/>
            <a:ext cx="303530" cy="0"/>
          </a:xfrm>
          <a:prstGeom prst="straightConnector1">
            <a:avLst/>
          </a:prstGeom>
          <a:noFill/>
          <a:ln w="38150" cap="flat" cmpd="sng">
            <a:solidFill>
              <a:srgbClr val="0033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0" name="Google Shape;460;p55"/>
          <p:cNvCxnSpPr/>
          <p:nvPr/>
        </p:nvCxnSpPr>
        <p:spPr>
          <a:xfrm>
            <a:off x="6905308" y="4616750"/>
            <a:ext cx="0" cy="455507"/>
          </a:xfrm>
          <a:prstGeom prst="straightConnector1">
            <a:avLst/>
          </a:prstGeom>
          <a:noFill/>
          <a:ln w="38150" cap="flat" cmpd="sng">
            <a:solidFill>
              <a:srgbClr val="003300"/>
            </a:solidFill>
            <a:prstDash val="solid"/>
            <a:round/>
            <a:headEnd type="none" w="sm" len="sm"/>
            <a:tailEnd type="triangle" w="lg" len="lg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6"/>
          <p:cNvSpPr txBox="1">
            <a:spLocks noGrp="1"/>
          </p:cNvSpPr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Waterfall model</a:t>
            </a:r>
            <a:endParaRPr/>
          </a:p>
        </p:txBody>
      </p:sp>
      <p:sp>
        <p:nvSpPr>
          <p:cNvPr id="466" name="Google Shape;466;p56"/>
          <p:cNvSpPr/>
          <p:nvPr/>
        </p:nvSpPr>
        <p:spPr>
          <a:xfrm>
            <a:off x="1752600" y="1752600"/>
            <a:ext cx="6934200" cy="44196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467" name="Google Shape;467;p56" descr="4.1. SW-life-cycle.eps                                         000FF8ECMacintosh HD                   B8AA5F2E: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7400" y="1933575"/>
            <a:ext cx="6400800" cy="398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7"/>
          <p:cNvSpPr txBox="1">
            <a:spLocks noGrp="1"/>
          </p:cNvSpPr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Waterfall Strengths</a:t>
            </a:r>
            <a:endParaRPr/>
          </a:p>
        </p:txBody>
      </p:sp>
      <p:sp>
        <p:nvSpPr>
          <p:cNvPr id="473" name="Google Shape;473;p57"/>
          <p:cNvSpPr txBox="1">
            <a:spLocks noGrp="1"/>
          </p:cNvSpPr>
          <p:nvPr>
            <p:ph type="body" idx="1"/>
          </p:nvPr>
        </p:nvSpPr>
        <p:spPr>
          <a:xfrm>
            <a:off x="455295" y="1928312"/>
            <a:ext cx="8195310" cy="437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/>
          <a:p>
            <a:pPr marL="273223" lvl="0" indent="-2732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Easy to understand, easy to use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Provides structure to inexperienced staff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Milestones are well understood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Sets requirements stability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Good for management control (plan, staff, track)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Works well when quality is more important than cost or schedule</a:t>
            </a:r>
            <a:endParaRPr/>
          </a:p>
          <a:p>
            <a:pPr marL="273223" lvl="0" indent="-104313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660"/>
              <a:buNone/>
            </a:pPr>
            <a:endParaRPr sz="2800"/>
          </a:p>
          <a:p>
            <a:pPr marL="273223" lvl="0" indent="-128443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</a:pPr>
            <a:endParaRPr sz="2400"/>
          </a:p>
          <a:p>
            <a:pPr marL="273223" lvl="0" indent="-116378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273223" lvl="0" indent="-116378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8"/>
          <p:cNvSpPr txBox="1">
            <a:spLocks noGrp="1"/>
          </p:cNvSpPr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Waterfall Deficiencies</a:t>
            </a:r>
            <a:endParaRPr/>
          </a:p>
        </p:txBody>
      </p:sp>
      <p:sp>
        <p:nvSpPr>
          <p:cNvPr id="479" name="Google Shape;479;p58"/>
          <p:cNvSpPr txBox="1">
            <a:spLocks noGrp="1"/>
          </p:cNvSpPr>
          <p:nvPr>
            <p:ph type="body" idx="1"/>
          </p:nvPr>
        </p:nvSpPr>
        <p:spPr>
          <a:xfrm>
            <a:off x="455295" y="1928312"/>
            <a:ext cx="8195310" cy="437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All requirements must be known upfront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Deliverables created for each </a:t>
            </a: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phase are considered frozen – inhibits flexibility</a:t>
            </a:r>
            <a:endParaRPr>
              <a:solidFill>
                <a:srgbClr val="FF0000"/>
              </a:solidFill>
            </a:endParaRPr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Can give a false impression of progress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Does not reflect problem-solving nature of software development – iterations of phases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Integration is one big bang at the end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Little opportunity for </a:t>
            </a:r>
            <a:r>
              <a:rPr lang="en-US" sz="24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client </a:t>
            </a: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to preview the system 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(until it may be too late)</a:t>
            </a:r>
            <a:endParaRPr/>
          </a:p>
          <a:p>
            <a:pPr marL="273223" lvl="0" indent="-12844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9"/>
          <p:cNvSpPr txBox="1">
            <a:spLocks noGrp="1"/>
          </p:cNvSpPr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dirty="0">
                <a:solidFill>
                  <a:schemeClr val="dk1"/>
                </a:solidFill>
              </a:rPr>
              <a:t>When to use the Waterfall Model</a:t>
            </a:r>
            <a:endParaRPr/>
          </a:p>
        </p:txBody>
      </p:sp>
      <p:sp>
        <p:nvSpPr>
          <p:cNvPr id="486" name="Google Shape;486;p59"/>
          <p:cNvSpPr txBox="1">
            <a:spLocks noGrp="1"/>
          </p:cNvSpPr>
          <p:nvPr>
            <p:ph type="body" idx="1"/>
          </p:nvPr>
        </p:nvSpPr>
        <p:spPr>
          <a:xfrm>
            <a:off x="910590" y="2049780"/>
            <a:ext cx="7740015" cy="428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Requirements are very well known</a:t>
            </a:r>
            <a:endParaRPr>
              <a:solidFill>
                <a:srgbClr val="FF0000"/>
              </a:solidFill>
            </a:endParaRPr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Product definition is </a:t>
            </a: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stable</a:t>
            </a:r>
            <a:endParaRPr>
              <a:solidFill>
                <a:srgbClr val="FF0000"/>
              </a:solidFill>
            </a:endParaRPr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Technology is understood</a:t>
            </a:r>
            <a:endParaRPr>
              <a:solidFill>
                <a:srgbClr val="FF0000"/>
              </a:solidFill>
            </a:endParaRPr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New version of an existing product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Porting an existing product to a new platform.</a:t>
            </a:r>
            <a:endParaRPr/>
          </a:p>
          <a:p>
            <a:pPr marL="273223" lvl="1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High risk for new systems because of specification and </a:t>
            </a:r>
            <a:br>
              <a:rPr lang="en-US" sz="2600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design problems.</a:t>
            </a:r>
            <a:endParaRPr/>
          </a:p>
          <a:p>
            <a:pPr marL="273223" lvl="1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Low risk for well-understood developments using familiar technology.</a:t>
            </a:r>
            <a:endParaRPr/>
          </a:p>
          <a:p>
            <a:pPr marL="409834" lvl="0" indent="-104311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660"/>
              <a:buFont typeface="Noto Sans Symbols"/>
              <a:buNone/>
            </a:pPr>
            <a:endParaRPr sz="28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60"/>
          <p:cNvSpPr txBox="1">
            <a:spLocks noGrp="1"/>
          </p:cNvSpPr>
          <p:nvPr>
            <p:ph type="title"/>
          </p:nvPr>
        </p:nvSpPr>
        <p:spPr>
          <a:xfrm>
            <a:off x="455295" y="227753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V-Shaped SDLC Model</a:t>
            </a:r>
            <a:endParaRPr/>
          </a:p>
        </p:txBody>
      </p:sp>
      <p:pic>
        <p:nvPicPr>
          <p:cNvPr id="492" name="Google Shape;492;p60" descr="VShape SDLC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1594274"/>
            <a:ext cx="5160010" cy="3743696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60"/>
          <p:cNvSpPr txBox="1">
            <a:spLocks noGrp="1"/>
          </p:cNvSpPr>
          <p:nvPr>
            <p:ph type="body" idx="2"/>
          </p:nvPr>
        </p:nvSpPr>
        <p:spPr>
          <a:xfrm>
            <a:off x="5084127" y="1518356"/>
            <a:ext cx="4021773" cy="447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 variant of the Waterfall that emphasizes the verification and validation of the product.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Testing of the product is planned in parallel with a corresponding phase of development</a:t>
            </a:r>
            <a:endParaRPr/>
          </a:p>
          <a:p>
            <a:pPr marL="273223" lvl="0" indent="-128443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</a:pP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61"/>
          <p:cNvSpPr txBox="1">
            <a:spLocks noGrp="1"/>
          </p:cNvSpPr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V-Shaped Strengths</a:t>
            </a:r>
            <a:endParaRPr/>
          </a:p>
        </p:txBody>
      </p:sp>
      <p:sp>
        <p:nvSpPr>
          <p:cNvPr id="499" name="Google Shape;499;p61"/>
          <p:cNvSpPr txBox="1">
            <a:spLocks noGrp="1"/>
          </p:cNvSpPr>
          <p:nvPr>
            <p:ph type="body" idx="1"/>
          </p:nvPr>
        </p:nvSpPr>
        <p:spPr>
          <a:xfrm>
            <a:off x="455295" y="1928312"/>
            <a:ext cx="8195310" cy="437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Emphasize planning for verification and validation of the product in early stages of product development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Each deliverable must be testable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Project management can track progress by milestones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Easy to use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2"/>
          <p:cNvSpPr txBox="1">
            <a:spLocks noGrp="1"/>
          </p:cNvSpPr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V-Shaped Weaknesses</a:t>
            </a:r>
            <a:endParaRPr/>
          </a:p>
        </p:txBody>
      </p:sp>
      <p:sp>
        <p:nvSpPr>
          <p:cNvPr id="505" name="Google Shape;505;p62"/>
          <p:cNvSpPr txBox="1">
            <a:spLocks noGrp="1"/>
          </p:cNvSpPr>
          <p:nvPr>
            <p:ph type="body" idx="1"/>
          </p:nvPr>
        </p:nvSpPr>
        <p:spPr>
          <a:xfrm>
            <a:off x="455295" y="1928312"/>
            <a:ext cx="8195310" cy="437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Does not easily handle concurrent events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Does not handle iterations or phases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Does not easily handle dynamic changes in requirements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Does not contain risk analysis activities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>
            <a:spLocks noGrp="1"/>
          </p:cNvSpPr>
          <p:nvPr>
            <p:ph type="title"/>
          </p:nvPr>
        </p:nvSpPr>
        <p:spPr>
          <a:xfrm>
            <a:off x="0" y="607342"/>
            <a:ext cx="9105899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Evolution of Other Software Engineering Techniques</a:t>
            </a:r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body" idx="1"/>
          </p:nvPr>
        </p:nvSpPr>
        <p:spPr>
          <a:xfrm>
            <a:off x="682943" y="1746109"/>
            <a:ext cx="7738435" cy="4858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637520" lvl="1" indent="-94769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380"/>
              <a:buNone/>
            </a:pPr>
            <a:endParaRPr sz="2800"/>
          </a:p>
          <a:p>
            <a:pPr marL="637520" lvl="1" indent="-245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life cycle models, </a:t>
            </a:r>
            <a:endParaRPr/>
          </a:p>
          <a:p>
            <a:pPr marL="637520" lvl="1" indent="-245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specification techniques, </a:t>
            </a:r>
            <a:endParaRPr/>
          </a:p>
          <a:p>
            <a:pPr marL="637520" lvl="1" indent="-245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project management techniques, </a:t>
            </a:r>
            <a:endParaRPr/>
          </a:p>
          <a:p>
            <a:pPr marL="637520" lvl="1" indent="-245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testing techniques, </a:t>
            </a:r>
            <a:endParaRPr/>
          </a:p>
          <a:p>
            <a:pPr marL="637520" lvl="1" indent="-245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debugging techniques, </a:t>
            </a:r>
            <a:endParaRPr/>
          </a:p>
          <a:p>
            <a:pPr marL="637520" lvl="1" indent="-245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quality assurance techniques, </a:t>
            </a:r>
            <a:endParaRPr/>
          </a:p>
          <a:p>
            <a:pPr marL="637520" lvl="1" indent="-245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software measurement techniques,  </a:t>
            </a:r>
            <a:endParaRPr/>
          </a:p>
          <a:p>
            <a:pPr marL="637520" lvl="1" indent="-245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CASE tools, etc.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63"/>
          <p:cNvSpPr txBox="1">
            <a:spLocks noGrp="1"/>
          </p:cNvSpPr>
          <p:nvPr>
            <p:ph type="title"/>
          </p:nvPr>
        </p:nvSpPr>
        <p:spPr>
          <a:xfrm>
            <a:off x="682943" y="607342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Prototyping Model </a:t>
            </a:r>
            <a:endParaRPr/>
          </a:p>
        </p:txBody>
      </p:sp>
      <p:sp>
        <p:nvSpPr>
          <p:cNvPr id="513" name="Google Shape;513;p63"/>
          <p:cNvSpPr txBox="1">
            <a:spLocks noGrp="1"/>
          </p:cNvSpPr>
          <p:nvPr>
            <p:ph type="body" idx="1"/>
          </p:nvPr>
        </p:nvSpPr>
        <p:spPr>
          <a:xfrm>
            <a:off x="455295" y="1928312"/>
            <a:ext cx="8195310" cy="437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Start with </a:t>
            </a: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approximate requirements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Carry out a quick design.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Prototype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model is built using several  short-cuts: </a:t>
            </a:r>
            <a:endParaRPr/>
          </a:p>
          <a:p>
            <a:pPr marL="273223" lvl="1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Short-cuts might involve using inefficient, inaccurate,  or dummy functions.</a:t>
            </a:r>
            <a:endParaRPr/>
          </a:p>
          <a:p>
            <a:pPr marL="273223" lvl="2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A function may use a table look-up rather than performing the actual computations.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64"/>
          <p:cNvSpPr txBox="1">
            <a:spLocks noGrp="1"/>
          </p:cNvSpPr>
          <p:nvPr>
            <p:ph type="title"/>
          </p:nvPr>
        </p:nvSpPr>
        <p:spPr>
          <a:xfrm>
            <a:off x="682943" y="607342"/>
            <a:ext cx="7738435" cy="751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Prototyping Model (CONT.)</a:t>
            </a:r>
            <a:endParaRPr/>
          </a:p>
        </p:txBody>
      </p:sp>
      <p:sp>
        <p:nvSpPr>
          <p:cNvPr id="521" name="Google Shape;521;p64"/>
          <p:cNvSpPr txBox="1">
            <a:spLocks noGrp="1"/>
          </p:cNvSpPr>
          <p:nvPr>
            <p:ph type="body" idx="1"/>
          </p:nvPr>
        </p:nvSpPr>
        <p:spPr>
          <a:xfrm>
            <a:off x="682943" y="1442438"/>
            <a:ext cx="7738435" cy="4097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The developed prototype is submitted to the customer for his evaluation:</a:t>
            </a:r>
            <a:endParaRPr/>
          </a:p>
          <a:p>
            <a:pPr marL="273223" lvl="1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Based on </a:t>
            </a:r>
            <a:r>
              <a:rPr lang="en-US" sz="26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 user feedback,  requirements are refined.</a:t>
            </a:r>
            <a:endParaRPr>
              <a:solidFill>
                <a:srgbClr val="FF0000"/>
              </a:solidFill>
            </a:endParaRPr>
          </a:p>
          <a:p>
            <a:pPr marL="273223" lvl="1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sz="26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This cycle continues until the user approves the prototype.</a:t>
            </a:r>
            <a:endParaRPr>
              <a:solidFill>
                <a:srgbClr val="FF0000"/>
              </a:solidFill>
            </a:endParaRPr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The actual system is developed using the classical waterfall approach.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65"/>
          <p:cNvSpPr txBox="1">
            <a:spLocks noGrp="1"/>
          </p:cNvSpPr>
          <p:nvPr>
            <p:ph type="title"/>
          </p:nvPr>
        </p:nvSpPr>
        <p:spPr>
          <a:xfrm>
            <a:off x="682943" y="607342"/>
            <a:ext cx="7738435" cy="827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Prototyping Model (CONT.)</a:t>
            </a:r>
            <a:endParaRPr/>
          </a:p>
        </p:txBody>
      </p:sp>
      <p:sp>
        <p:nvSpPr>
          <p:cNvPr id="529" name="Google Shape;529;p65"/>
          <p:cNvSpPr txBox="1"/>
          <p:nvPr/>
        </p:nvSpPr>
        <p:spPr>
          <a:xfrm>
            <a:off x="910590" y="2154167"/>
            <a:ext cx="1397503" cy="84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33CC"/>
                </a:solidFill>
                <a:latin typeface="Times"/>
                <a:ea typeface="Times"/>
                <a:cs typeface="Times"/>
                <a:sym typeface="Times"/>
              </a:rPr>
              <a:t>Requirements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5000"/>
              </a:lnSpc>
              <a:spcBef>
                <a:spcPts val="362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33CC"/>
                </a:solidFill>
                <a:latin typeface="Times"/>
                <a:ea typeface="Times"/>
                <a:cs typeface="Times"/>
                <a:sym typeface="Times"/>
              </a:rPr>
              <a:t>Gathering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65"/>
          <p:cNvSpPr txBox="1"/>
          <p:nvPr/>
        </p:nvSpPr>
        <p:spPr>
          <a:xfrm>
            <a:off x="2276475" y="2353452"/>
            <a:ext cx="1364305" cy="333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33CC"/>
                </a:solidFill>
                <a:latin typeface="Times"/>
                <a:ea typeface="Times"/>
                <a:cs typeface="Times"/>
                <a:sym typeface="Times"/>
              </a:rPr>
              <a:t>Quick Design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65"/>
          <p:cNvSpPr txBox="1"/>
          <p:nvPr/>
        </p:nvSpPr>
        <p:spPr>
          <a:xfrm>
            <a:off x="3414713" y="3036711"/>
            <a:ext cx="1591952" cy="577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33CC"/>
                </a:solidFill>
                <a:latin typeface="Times"/>
                <a:ea typeface="Times"/>
                <a:cs typeface="Times"/>
                <a:sym typeface="Times"/>
              </a:rPr>
              <a:t>Refine Requirements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65"/>
          <p:cNvSpPr txBox="1"/>
          <p:nvPr/>
        </p:nvSpPr>
        <p:spPr>
          <a:xfrm>
            <a:off x="3187065" y="1594273"/>
            <a:ext cx="1516070" cy="577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33CC"/>
                </a:solidFill>
                <a:latin typeface="Times"/>
                <a:ea typeface="Times"/>
                <a:cs typeface="Times"/>
                <a:sym typeface="Times"/>
              </a:rPr>
              <a:t>Build Prototype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65"/>
          <p:cNvSpPr txBox="1"/>
          <p:nvPr/>
        </p:nvSpPr>
        <p:spPr>
          <a:xfrm>
            <a:off x="4021773" y="2201616"/>
            <a:ext cx="1516070" cy="681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Autofit/>
          </a:bodyPr>
          <a:lstStyle/>
          <a:p>
            <a:pPr marL="0" marR="0" lvl="0" indent="0" algn="l" rtl="0">
              <a:lnSpc>
                <a:spcPct val="6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33CC"/>
                </a:solidFill>
                <a:latin typeface="Times"/>
                <a:ea typeface="Times"/>
                <a:cs typeface="Times"/>
                <a:sym typeface="Times"/>
              </a:rPr>
              <a:t>Customer Evaluation of Prototype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4" name="Google Shape;534;p65"/>
          <p:cNvCxnSpPr/>
          <p:nvPr/>
        </p:nvCxnSpPr>
        <p:spPr>
          <a:xfrm>
            <a:off x="1897063" y="2505287"/>
            <a:ext cx="455295" cy="0"/>
          </a:xfrm>
          <a:prstGeom prst="straightConnector1">
            <a:avLst/>
          </a:prstGeom>
          <a:noFill/>
          <a:ln w="38150" cap="flat" cmpd="sng">
            <a:solidFill>
              <a:srgbClr val="003300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535" name="Google Shape;535;p65"/>
          <p:cNvSpPr/>
          <p:nvPr/>
        </p:nvSpPr>
        <p:spPr>
          <a:xfrm>
            <a:off x="2959418" y="1897945"/>
            <a:ext cx="226067" cy="529843"/>
          </a:xfrm>
          <a:custGeom>
            <a:avLst/>
            <a:gdLst/>
            <a:ahLst/>
            <a:cxnLst/>
            <a:rect l="l" t="t" r="r" b="b"/>
            <a:pathLst>
              <a:path w="636" h="1481" extrusionOk="0">
                <a:moveTo>
                  <a:pt x="0" y="1480"/>
                </a:moveTo>
                <a:cubicBezTo>
                  <a:pt x="53" y="1233"/>
                  <a:pt x="106" y="987"/>
                  <a:pt x="212" y="740"/>
                </a:cubicBezTo>
                <a:cubicBezTo>
                  <a:pt x="318" y="493"/>
                  <a:pt x="476" y="247"/>
                  <a:pt x="635" y="0"/>
                </a:cubicBezTo>
              </a:path>
            </a:pathLst>
          </a:custGeom>
          <a:noFill/>
          <a:ln w="38150" cap="flat" cmpd="sng">
            <a:solidFill>
              <a:srgbClr val="00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050" tIns="45525" rIns="91050" bIns="455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536" name="Google Shape;536;p65"/>
          <p:cNvSpPr/>
          <p:nvPr/>
        </p:nvSpPr>
        <p:spPr>
          <a:xfrm>
            <a:off x="4173538" y="1822027"/>
            <a:ext cx="453715" cy="378008"/>
          </a:xfrm>
          <a:custGeom>
            <a:avLst/>
            <a:gdLst/>
            <a:ahLst/>
            <a:cxnLst/>
            <a:rect l="l" t="t" r="r" b="b"/>
            <a:pathLst>
              <a:path w="1270" h="1059" extrusionOk="0">
                <a:moveTo>
                  <a:pt x="0" y="0"/>
                </a:moveTo>
                <a:cubicBezTo>
                  <a:pt x="370" y="123"/>
                  <a:pt x="740" y="247"/>
                  <a:pt x="951" y="423"/>
                </a:cubicBezTo>
                <a:cubicBezTo>
                  <a:pt x="1163" y="600"/>
                  <a:pt x="1215" y="829"/>
                  <a:pt x="1269" y="1058"/>
                </a:cubicBezTo>
              </a:path>
            </a:pathLst>
          </a:custGeom>
          <a:noFill/>
          <a:ln w="38150" cap="flat" cmpd="sng">
            <a:solidFill>
              <a:srgbClr val="00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050" tIns="45525" rIns="91050" bIns="455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537" name="Google Shape;537;p65"/>
          <p:cNvSpPr/>
          <p:nvPr/>
        </p:nvSpPr>
        <p:spPr>
          <a:xfrm>
            <a:off x="4173538" y="2808958"/>
            <a:ext cx="377832" cy="302090"/>
          </a:xfrm>
          <a:custGeom>
            <a:avLst/>
            <a:gdLst/>
            <a:ahLst/>
            <a:cxnLst/>
            <a:rect l="l" t="t" r="r" b="b"/>
            <a:pathLst>
              <a:path w="1059" h="847" extrusionOk="0">
                <a:moveTo>
                  <a:pt x="1058" y="0"/>
                </a:moveTo>
                <a:cubicBezTo>
                  <a:pt x="994" y="171"/>
                  <a:pt x="931" y="342"/>
                  <a:pt x="755" y="483"/>
                </a:cubicBezTo>
                <a:cubicBezTo>
                  <a:pt x="579" y="624"/>
                  <a:pt x="289" y="735"/>
                  <a:pt x="0" y="846"/>
                </a:cubicBezTo>
              </a:path>
            </a:pathLst>
          </a:custGeom>
          <a:noFill/>
          <a:ln w="38150" cap="flat" cmpd="sng">
            <a:solidFill>
              <a:srgbClr val="00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050" tIns="45525" rIns="91050" bIns="455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538" name="Google Shape;538;p65"/>
          <p:cNvSpPr/>
          <p:nvPr/>
        </p:nvSpPr>
        <p:spPr>
          <a:xfrm>
            <a:off x="2959418" y="2657122"/>
            <a:ext cx="529597" cy="453926"/>
          </a:xfrm>
          <a:custGeom>
            <a:avLst/>
            <a:gdLst/>
            <a:ahLst/>
            <a:cxnLst/>
            <a:rect l="l" t="t" r="r" b="b"/>
            <a:pathLst>
              <a:path w="1482" h="1271" extrusionOk="0">
                <a:moveTo>
                  <a:pt x="1481" y="1270"/>
                </a:moveTo>
                <a:cubicBezTo>
                  <a:pt x="1111" y="1193"/>
                  <a:pt x="740" y="1118"/>
                  <a:pt x="493" y="906"/>
                </a:cubicBezTo>
                <a:cubicBezTo>
                  <a:pt x="247" y="695"/>
                  <a:pt x="123" y="347"/>
                  <a:pt x="0" y="0"/>
                </a:cubicBezTo>
              </a:path>
            </a:pathLst>
          </a:custGeom>
          <a:noFill/>
          <a:ln w="38150" cap="flat" cmpd="sng">
            <a:solidFill>
              <a:srgbClr val="00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050" tIns="45525" rIns="91050" bIns="455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cxnSp>
        <p:nvCxnSpPr>
          <p:cNvPr id="539" name="Google Shape;539;p65"/>
          <p:cNvCxnSpPr/>
          <p:nvPr/>
        </p:nvCxnSpPr>
        <p:spPr>
          <a:xfrm>
            <a:off x="5311775" y="2505287"/>
            <a:ext cx="1138238" cy="0"/>
          </a:xfrm>
          <a:prstGeom prst="straightConnector1">
            <a:avLst/>
          </a:prstGeom>
          <a:noFill/>
          <a:ln w="38150" cap="flat" cmpd="sng">
            <a:solidFill>
              <a:srgbClr val="003300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540" name="Google Shape;540;p65"/>
          <p:cNvSpPr txBox="1"/>
          <p:nvPr/>
        </p:nvSpPr>
        <p:spPr>
          <a:xfrm>
            <a:off x="6450013" y="2353452"/>
            <a:ext cx="1136657" cy="333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0033CC"/>
                </a:solidFill>
                <a:latin typeface="Times"/>
                <a:ea typeface="Times"/>
                <a:cs typeface="Times"/>
                <a:sym typeface="Times"/>
              </a:rPr>
              <a:t>Design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65"/>
          <p:cNvSpPr txBox="1"/>
          <p:nvPr/>
        </p:nvSpPr>
        <p:spPr>
          <a:xfrm>
            <a:off x="6450013" y="3036712"/>
            <a:ext cx="1136657" cy="333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33CC"/>
                </a:solidFill>
                <a:latin typeface="Times"/>
                <a:ea typeface="Times"/>
                <a:cs typeface="Times"/>
                <a:sym typeface="Times"/>
              </a:rPr>
              <a:t>Implement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65"/>
          <p:cNvSpPr txBox="1"/>
          <p:nvPr/>
        </p:nvSpPr>
        <p:spPr>
          <a:xfrm>
            <a:off x="6525896" y="3750023"/>
            <a:ext cx="1136657" cy="333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33CC"/>
                </a:solidFill>
                <a:latin typeface="Times"/>
                <a:ea typeface="Times"/>
                <a:cs typeface="Times"/>
                <a:sym typeface="Times"/>
              </a:rPr>
              <a:t>Test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65"/>
          <p:cNvSpPr txBox="1"/>
          <p:nvPr/>
        </p:nvSpPr>
        <p:spPr>
          <a:xfrm>
            <a:off x="6450013" y="4433283"/>
            <a:ext cx="1136657" cy="333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33CC"/>
                </a:solidFill>
                <a:latin typeface="Times"/>
                <a:ea typeface="Times"/>
                <a:cs typeface="Times"/>
                <a:sym typeface="Times"/>
              </a:rPr>
              <a:t>Maintain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4" name="Google Shape;544;p65"/>
          <p:cNvCxnSpPr/>
          <p:nvPr/>
        </p:nvCxnSpPr>
        <p:spPr>
          <a:xfrm>
            <a:off x="6753543" y="2657122"/>
            <a:ext cx="0" cy="455507"/>
          </a:xfrm>
          <a:prstGeom prst="straightConnector1">
            <a:avLst/>
          </a:prstGeom>
          <a:noFill/>
          <a:ln w="38150" cap="flat" cmpd="sng">
            <a:solidFill>
              <a:srgbClr val="003300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545" name="Google Shape;545;p65"/>
          <p:cNvCxnSpPr/>
          <p:nvPr/>
        </p:nvCxnSpPr>
        <p:spPr>
          <a:xfrm>
            <a:off x="6753543" y="3340382"/>
            <a:ext cx="0" cy="455507"/>
          </a:xfrm>
          <a:prstGeom prst="straightConnector1">
            <a:avLst/>
          </a:prstGeom>
          <a:noFill/>
          <a:ln w="38150" cap="flat" cmpd="sng">
            <a:solidFill>
              <a:srgbClr val="003300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546" name="Google Shape;546;p65"/>
          <p:cNvCxnSpPr/>
          <p:nvPr/>
        </p:nvCxnSpPr>
        <p:spPr>
          <a:xfrm>
            <a:off x="6753543" y="4023642"/>
            <a:ext cx="0" cy="455507"/>
          </a:xfrm>
          <a:prstGeom prst="straightConnector1">
            <a:avLst/>
          </a:prstGeom>
          <a:noFill/>
          <a:ln w="38150" cap="flat" cmpd="sng">
            <a:solidFill>
              <a:srgbClr val="003300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547" name="Google Shape;547;p65"/>
          <p:cNvSpPr txBox="1"/>
          <p:nvPr/>
        </p:nvSpPr>
        <p:spPr>
          <a:xfrm>
            <a:off x="5387658" y="2201616"/>
            <a:ext cx="1516070" cy="577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33CC"/>
                </a:solidFill>
                <a:latin typeface="Times"/>
                <a:ea typeface="Times"/>
                <a:cs typeface="Times"/>
                <a:sym typeface="Times"/>
              </a:rPr>
              <a:t>Customer satisfied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66"/>
          <p:cNvSpPr txBox="1">
            <a:spLocks noGrp="1"/>
          </p:cNvSpPr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Evolutionary development</a:t>
            </a:r>
            <a:endParaRPr/>
          </a:p>
        </p:txBody>
      </p:sp>
      <p:sp>
        <p:nvSpPr>
          <p:cNvPr id="553" name="Google Shape;553;p66"/>
          <p:cNvSpPr/>
          <p:nvPr/>
        </p:nvSpPr>
        <p:spPr>
          <a:xfrm>
            <a:off x="990600" y="1752600"/>
            <a:ext cx="7696200" cy="44958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554" name="Google Shape;554;p66" descr="4.2 Evolutionary-dev.eps                                       000FF8ECMacintosh HD                   B8AA5F2E: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5400" y="2057400"/>
            <a:ext cx="6934200" cy="3738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67"/>
          <p:cNvSpPr txBox="1">
            <a:spLocks noGrp="1"/>
          </p:cNvSpPr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dirty="0">
                <a:solidFill>
                  <a:schemeClr val="dk1"/>
                </a:solidFill>
              </a:rPr>
              <a:t>Evolutionary development</a:t>
            </a:r>
            <a:endParaRPr/>
          </a:p>
        </p:txBody>
      </p:sp>
      <p:sp>
        <p:nvSpPr>
          <p:cNvPr id="560" name="Google Shape;560;p67"/>
          <p:cNvSpPr txBox="1">
            <a:spLocks noGrp="1"/>
          </p:cNvSpPr>
          <p:nvPr>
            <p:ph type="body" idx="1"/>
          </p:nvPr>
        </p:nvSpPr>
        <p:spPr>
          <a:xfrm>
            <a:off x="455295" y="1928312"/>
            <a:ext cx="8195310" cy="437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Exploratory development </a:t>
            </a:r>
            <a:endParaRPr/>
          </a:p>
          <a:p>
            <a:pPr marL="273223" lvl="1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Objective is to work with </a:t>
            </a:r>
            <a:r>
              <a:rPr lang="en-US" sz="26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customers and to evolve a final system from an initial outline specification.</a:t>
            </a: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 Should start with </a:t>
            </a:r>
            <a:r>
              <a:rPr lang="en-US" sz="26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well-understood requirements </a:t>
            </a: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and add new features as proposed by the customer.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Throw-away prototyping</a:t>
            </a:r>
            <a:endParaRPr/>
          </a:p>
          <a:p>
            <a:pPr marL="273223" lvl="1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Objective is to understand the system requirements. Should start with poorly understood requirements to clarify what is really needed.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68"/>
          <p:cNvSpPr txBox="1">
            <a:spLocks noGrp="1"/>
          </p:cNvSpPr>
          <p:nvPr>
            <p:ph type="title"/>
          </p:nvPr>
        </p:nvSpPr>
        <p:spPr>
          <a:xfrm>
            <a:off x="455294" y="0"/>
            <a:ext cx="8650605" cy="1358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Characteristics of Evolutionary Development</a:t>
            </a:r>
            <a:endParaRPr/>
          </a:p>
        </p:txBody>
      </p:sp>
      <p:sp>
        <p:nvSpPr>
          <p:cNvPr id="566" name="Google Shape;566;p68"/>
          <p:cNvSpPr txBox="1">
            <a:spLocks noGrp="1"/>
          </p:cNvSpPr>
          <p:nvPr>
            <p:ph type="body" idx="1"/>
          </p:nvPr>
        </p:nvSpPr>
        <p:spPr>
          <a:xfrm>
            <a:off x="911225" y="1443038"/>
            <a:ext cx="7739063" cy="4554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Modern development processes take evolution as fundamental, and try to provide ways of managing, rather than ignoring, the risk.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System requirements always evolve in the course of a project. 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Specification is evolved in conjunction with the software – No complete specification in the system development contract. Difficult for large customers.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Two (related) process models:</a:t>
            </a:r>
            <a:endParaRPr/>
          </a:p>
          <a:p>
            <a:pPr marL="273223" lvl="1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sz="26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Incremental development</a:t>
            </a:r>
            <a:endParaRPr>
              <a:solidFill>
                <a:srgbClr val="FF0000"/>
              </a:solidFill>
            </a:endParaRPr>
          </a:p>
          <a:p>
            <a:pPr marL="273223" lvl="1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sz="26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Spiral development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69"/>
          <p:cNvSpPr txBox="1">
            <a:spLocks noGrp="1"/>
          </p:cNvSpPr>
          <p:nvPr>
            <p:ph type="title"/>
          </p:nvPr>
        </p:nvSpPr>
        <p:spPr>
          <a:xfrm>
            <a:off x="379413" y="261938"/>
            <a:ext cx="8516937" cy="11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Evolutionary development</a:t>
            </a:r>
            <a:endParaRPr/>
          </a:p>
        </p:txBody>
      </p:sp>
      <p:sp>
        <p:nvSpPr>
          <p:cNvPr id="572" name="Google Shape;572;p69"/>
          <p:cNvSpPr txBox="1">
            <a:spLocks noGrp="1"/>
          </p:cNvSpPr>
          <p:nvPr>
            <p:ph type="body" idx="1"/>
          </p:nvPr>
        </p:nvSpPr>
        <p:spPr>
          <a:xfrm>
            <a:off x="455295" y="1928312"/>
            <a:ext cx="8195310" cy="437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Problems</a:t>
            </a:r>
            <a:endParaRPr/>
          </a:p>
          <a:p>
            <a:pPr marL="273223" lvl="1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Lack of process visibility;</a:t>
            </a:r>
            <a:endParaRPr/>
          </a:p>
          <a:p>
            <a:pPr marL="273223" lvl="1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Systems are often poorly structured;</a:t>
            </a:r>
            <a:endParaRPr/>
          </a:p>
          <a:p>
            <a:pPr marL="273223" lvl="1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Special skills (e.g. in languages for rapid prototyping) may be required.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Applicability</a:t>
            </a:r>
            <a:endParaRPr/>
          </a:p>
          <a:p>
            <a:pPr marL="273223" lvl="1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For small or medium-size interactive systems;</a:t>
            </a:r>
            <a:endParaRPr/>
          </a:p>
          <a:p>
            <a:pPr marL="273223" lvl="1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For parts of large systems (e.g. the user interface);</a:t>
            </a:r>
            <a:endParaRPr/>
          </a:p>
          <a:p>
            <a:pPr marL="273223" lvl="1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For short-lifetime systems.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70"/>
          <p:cNvSpPr txBox="1">
            <a:spLocks noGrp="1"/>
          </p:cNvSpPr>
          <p:nvPr>
            <p:ph type="title"/>
          </p:nvPr>
        </p:nvSpPr>
        <p:spPr>
          <a:xfrm>
            <a:off x="455295" y="701481"/>
            <a:ext cx="8195310" cy="657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Incremental Development</a:t>
            </a:r>
            <a:endParaRPr/>
          </a:p>
        </p:txBody>
      </p:sp>
      <p:sp>
        <p:nvSpPr>
          <p:cNvPr id="578" name="Google Shape;578;p70"/>
          <p:cNvSpPr txBox="1">
            <a:spLocks noGrp="1"/>
          </p:cNvSpPr>
          <p:nvPr>
            <p:ph type="body" idx="1"/>
          </p:nvPr>
        </p:nvSpPr>
        <p:spPr>
          <a:xfrm>
            <a:off x="911225" y="1443038"/>
            <a:ext cx="7739063" cy="4554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/>
          <a:p>
            <a:pPr marL="273223" lvl="0" indent="-2732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Rather than deliver the system as a single delivery, 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development and delivery is 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broken down into i</a:t>
            </a: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ncreme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nts with each increment delivering part of the required functionality.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User requirements are </a:t>
            </a:r>
            <a:r>
              <a:rPr lang="en-US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prioritised</a:t>
            </a: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and the highest priority requirements are included in early increments.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Once the development of an increment is started, the requirements are frozen though requirements for later increments can continue to evolve.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71"/>
          <p:cNvSpPr txBox="1">
            <a:spLocks noGrp="1"/>
          </p:cNvSpPr>
          <p:nvPr>
            <p:ph type="title" idx="4294967295"/>
          </p:nvPr>
        </p:nvSpPr>
        <p:spPr>
          <a:xfrm>
            <a:off x="0" y="701675"/>
            <a:ext cx="8194675" cy="352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Incremental Development – Version I</a:t>
            </a:r>
            <a:endParaRPr/>
          </a:p>
        </p:txBody>
      </p:sp>
      <p:pic>
        <p:nvPicPr>
          <p:cNvPr id="584" name="Google Shape;584;p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7750" y="2514600"/>
            <a:ext cx="7639050" cy="23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72"/>
          <p:cNvSpPr txBox="1">
            <a:spLocks noGrp="1"/>
          </p:cNvSpPr>
          <p:nvPr>
            <p:ph type="title"/>
          </p:nvPr>
        </p:nvSpPr>
        <p:spPr>
          <a:xfrm>
            <a:off x="455295" y="701481"/>
            <a:ext cx="8195310" cy="58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Incremental Development –Advantages</a:t>
            </a:r>
            <a:endParaRPr/>
          </a:p>
        </p:txBody>
      </p:sp>
      <p:sp>
        <p:nvSpPr>
          <p:cNvPr id="590" name="Google Shape;590;p72"/>
          <p:cNvSpPr txBox="1">
            <a:spLocks noGrp="1"/>
          </p:cNvSpPr>
          <p:nvPr>
            <p:ph type="body" idx="1"/>
          </p:nvPr>
        </p:nvSpPr>
        <p:spPr>
          <a:xfrm>
            <a:off x="911225" y="1443038"/>
            <a:ext cx="7739063" cy="4554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/>
          <a:p>
            <a:pPr marL="273223" lvl="0" indent="-2732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Customer value can be delivered with each increment so system functionality is available earlier.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Early increments act as a prototype to help elicit requirements for later increments.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Lower risk of overall project failure.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 highest priority system services 	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	tend to receive the most testing.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05899" cy="1744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Differences Between the Exploratory Style and Modern Software Development Practices</a:t>
            </a:r>
            <a:endParaRPr/>
          </a:p>
        </p:txBody>
      </p:sp>
      <p:sp>
        <p:nvSpPr>
          <p:cNvPr id="147" name="Google Shape;147;p19"/>
          <p:cNvSpPr txBox="1">
            <a:spLocks noGrp="1"/>
          </p:cNvSpPr>
          <p:nvPr>
            <p:ph type="body" idx="1"/>
          </p:nvPr>
        </p:nvSpPr>
        <p:spPr>
          <a:xfrm>
            <a:off x="0" y="2273300"/>
            <a:ext cx="9105900" cy="4097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637520" lvl="1" indent="-245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Emphasis has shifted</a:t>
            </a:r>
            <a:endParaRPr/>
          </a:p>
          <a:p>
            <a:pPr marL="637520" lvl="1" indent="-11636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637520" lvl="1" indent="-245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from error correction to error prevention.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637520" lvl="1" indent="-11636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637520" lvl="1" indent="-245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Modern practices emphasize</a:t>
            </a:r>
            <a:endParaRPr/>
          </a:p>
          <a:p>
            <a:pPr marL="637520" lvl="1" indent="-11636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637520" lvl="1" indent="-245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detection of errors as close to their point of introduction as possible.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73"/>
          <p:cNvSpPr txBox="1">
            <a:spLocks noGrp="1"/>
          </p:cNvSpPr>
          <p:nvPr>
            <p:ph type="title"/>
          </p:nvPr>
        </p:nvSpPr>
        <p:spPr>
          <a:xfrm>
            <a:off x="455295" y="701481"/>
            <a:ext cx="8195310" cy="886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Incremental Development – Problems</a:t>
            </a:r>
            <a:endParaRPr/>
          </a:p>
        </p:txBody>
      </p:sp>
      <p:sp>
        <p:nvSpPr>
          <p:cNvPr id="596" name="Google Shape;596;p73"/>
          <p:cNvSpPr txBox="1">
            <a:spLocks noGrp="1"/>
          </p:cNvSpPr>
          <p:nvPr>
            <p:ph type="body" idx="1"/>
          </p:nvPr>
        </p:nvSpPr>
        <p:spPr>
          <a:xfrm>
            <a:off x="666750" y="1739900"/>
            <a:ext cx="7739063" cy="4554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/>
          <a:p>
            <a:pPr marL="273223" lvl="0" indent="-2732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Lack of process visibility.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Systems are often poorly structured.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Applicability claims in the literature:</a:t>
            </a:r>
            <a:endParaRPr/>
          </a:p>
          <a:p>
            <a:pPr marL="273223" lvl="1" indent="-273223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For small or medium-size interactive systems.</a:t>
            </a:r>
            <a:endParaRPr/>
          </a:p>
          <a:p>
            <a:pPr marL="273223" lvl="1" indent="-273223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For parts of large systems (e.g. the user interface).</a:t>
            </a:r>
            <a:endParaRPr/>
          </a:p>
          <a:p>
            <a:pPr marL="273223" lvl="1" indent="-273223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For short-lifetime systems.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74"/>
          <p:cNvSpPr txBox="1">
            <a:spLocks noGrp="1"/>
          </p:cNvSpPr>
          <p:nvPr>
            <p:ph type="title"/>
          </p:nvPr>
        </p:nvSpPr>
        <p:spPr>
          <a:xfrm>
            <a:off x="455295" y="701481"/>
            <a:ext cx="8195310" cy="809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Incremental means adding, iterative means reworking  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602" name="Google Shape;602;p74"/>
          <p:cNvSpPr txBox="1">
            <a:spLocks noGrp="1"/>
          </p:cNvSpPr>
          <p:nvPr>
            <p:ph type="body" idx="1"/>
          </p:nvPr>
        </p:nvSpPr>
        <p:spPr>
          <a:xfrm>
            <a:off x="911225" y="1443038"/>
            <a:ext cx="7739063" cy="4554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Autofit/>
          </a:bodyPr>
          <a:lstStyle/>
          <a:p>
            <a:pPr marL="273223" lvl="0" indent="-10647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26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273223" lvl="0" indent="-106472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273223" lvl="0" indent="-273223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273223" lvl="0" indent="-106472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03" name="Google Shape;603;p74"/>
          <p:cNvGraphicFramePr/>
          <p:nvPr/>
        </p:nvGraphicFramePr>
        <p:xfrm>
          <a:off x="1428750" y="2349500"/>
          <a:ext cx="6070600" cy="2286040"/>
        </p:xfrm>
        <a:graphic>
          <a:graphicData uri="http://schemas.openxmlformats.org/drawingml/2006/table">
            <a:tbl>
              <a:tblPr firstRow="1" bandRow="1">
                <a:noFill/>
                <a:tableStyleId>{C2C1AD2A-434D-4B9A-B96D-2D436E8B00AA}</a:tableStyleId>
              </a:tblPr>
              <a:tblGrid>
                <a:gridCol w="3035300"/>
                <a:gridCol w="3035300"/>
              </a:tblGrid>
              <a:tr h="292600">
                <a:tc>
                  <a:txBody>
                    <a:bodyPr/>
                    <a:lstStyle/>
                    <a:p>
                      <a:pPr marL="0" marR="0" lvl="0" indent="0" algn="l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Increment</a:t>
                      </a:r>
                      <a:r>
                        <a:rPr lang="en-US" sz="1800" u="none" strike="noStrike" cap="none"/>
                        <a:t>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Iterate</a:t>
                      </a:r>
                      <a:r>
                        <a:rPr lang="en-US" sz="1800" u="none" strike="noStrike" cap="none"/>
                        <a:t>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  <a:tr h="512075">
                <a:tc>
                  <a:txBody>
                    <a:bodyPr/>
                    <a:lstStyle/>
                    <a:p>
                      <a:pPr marL="0" marR="0" lvl="0" indent="0" algn="l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fundamentally means </a:t>
                      </a:r>
                      <a:r>
                        <a:rPr lang="en-US" sz="1800" i="1" u="none" strike="noStrike" cap="none"/>
                        <a:t>“add onto”</a:t>
                      </a:r>
                      <a:r>
                        <a:rPr lang="en-US" sz="1800" u="none" strike="noStrike" cap="none"/>
                        <a:t>.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fundamentally means </a:t>
                      </a:r>
                      <a:r>
                        <a:rPr lang="en-US" sz="1800" i="1" u="none" strike="noStrike" cap="none"/>
                        <a:t>“change”</a:t>
                      </a:r>
                      <a:r>
                        <a:rPr lang="en-US" sz="1800" u="none" strike="noStrike" cap="none"/>
                        <a:t>.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  <a:tr h="512075">
                <a:tc>
                  <a:txBody>
                    <a:bodyPr/>
                    <a:lstStyle/>
                    <a:p>
                      <a:pPr marL="0" marR="0" lvl="0" indent="0" algn="l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repeating the process on a </a:t>
                      </a:r>
                      <a:r>
                        <a:rPr lang="en-US" sz="1800" i="1" u="none" strike="noStrike" cap="none"/>
                        <a:t>new</a:t>
                      </a:r>
                      <a:r>
                        <a:rPr lang="en-US" sz="1800" u="none" strike="noStrike" cap="none"/>
                        <a:t> section of work.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repeating the process on the </a:t>
                      </a:r>
                      <a:r>
                        <a:rPr lang="en-US" sz="1800" i="1" u="none" strike="noStrike" cap="none"/>
                        <a:t>same</a:t>
                      </a:r>
                      <a:r>
                        <a:rPr lang="en-US" sz="1800" u="none" strike="noStrike" cap="none"/>
                        <a:t> section of work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  <a:tr h="512075">
                <a:tc>
                  <a:txBody>
                    <a:bodyPr/>
                    <a:lstStyle/>
                    <a:p>
                      <a:pPr marL="0" marR="0" lvl="0" indent="0" algn="l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tantia"/>
                        <a:buNone/>
                      </a:pPr>
                      <a:r>
                        <a:rPr lang="en-US" sz="1800" u="none" strike="noStrike" cap="none"/>
                        <a:t>repeat the process (, design, implement, evaluate),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tantia"/>
                        <a:buNone/>
                      </a:pPr>
                      <a:r>
                        <a:rPr lang="en-US" sz="1800" u="none" strike="noStrike" cap="none"/>
                        <a:t>repeat the process (, design, implement, evaluate),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75"/>
          <p:cNvSpPr txBox="1">
            <a:spLocks noGrp="1"/>
          </p:cNvSpPr>
          <p:nvPr>
            <p:ph type="title"/>
          </p:nvPr>
        </p:nvSpPr>
        <p:spPr>
          <a:xfrm>
            <a:off x="455295" y="701481"/>
            <a:ext cx="8195310" cy="657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Incremental &amp; iterative - summary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609" name="Google Shape;609;p75"/>
          <p:cNvSpPr txBox="1">
            <a:spLocks noGrp="1"/>
          </p:cNvSpPr>
          <p:nvPr>
            <p:ph type="body" idx="1"/>
          </p:nvPr>
        </p:nvSpPr>
        <p:spPr>
          <a:xfrm>
            <a:off x="911225" y="1443038"/>
            <a:ext cx="7739063" cy="4554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Autofit/>
          </a:bodyPr>
          <a:lstStyle/>
          <a:p>
            <a:pPr marL="273223" lvl="0" indent="-2732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⚫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Iterative model - This model iterates requirements, design, build and test phases again and again for each requirement and builds up a system iteratively till the system is completely build.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900"/>
              <a:buChar char="⚫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Incremental model - It is non integrated development model. This model divides work in chunks and one team can work on many chunks. It is more flexible.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900"/>
              <a:buChar char="⚫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Spiral model - This model uses series of prototypes in stages, the development ends when  the prototypes are developed into functional system. It is flexible model and used for large and complicated projects.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900"/>
              <a:buChar char="⚫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Evolutionary model - It is more customer focused model. In this model the software is divided in small units which is delivered earlier to the customers.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900"/>
              <a:buChar char="⚫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V-Model - It is more focused on testing. For every phase some testing activity are done.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76"/>
          <p:cNvSpPr txBox="1"/>
          <p:nvPr/>
        </p:nvSpPr>
        <p:spPr>
          <a:xfrm>
            <a:off x="8227959" y="6151124"/>
            <a:ext cx="185107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76"/>
          <p:cNvSpPr txBox="1">
            <a:spLocks noGrp="1"/>
          </p:cNvSpPr>
          <p:nvPr>
            <p:ph type="title"/>
          </p:nvPr>
        </p:nvSpPr>
        <p:spPr>
          <a:xfrm>
            <a:off x="761118" y="56889"/>
            <a:ext cx="7479025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1351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The Rapid Application Development (RAD) Model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616" name="Google Shape;616;p76"/>
          <p:cNvSpPr txBox="1"/>
          <p:nvPr/>
        </p:nvSpPr>
        <p:spPr>
          <a:xfrm>
            <a:off x="830102" y="1458960"/>
            <a:ext cx="6466047" cy="864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26131" marR="0" lvl="0" indent="-51080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o"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Developed by IBM in 1980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2158" marR="0" lvl="0" indent="-510807" algn="l" rtl="0">
              <a:lnSpc>
                <a:spcPct val="100000"/>
              </a:lnSpc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o"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participation is essential</a:t>
            </a: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76"/>
          <p:cNvSpPr/>
          <p:nvPr/>
        </p:nvSpPr>
        <p:spPr>
          <a:xfrm>
            <a:off x="4177676" y="2294949"/>
            <a:ext cx="1571457" cy="14897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18" name="Google Shape;618;p76"/>
          <p:cNvSpPr/>
          <p:nvPr/>
        </p:nvSpPr>
        <p:spPr>
          <a:xfrm>
            <a:off x="6089915" y="2009588"/>
            <a:ext cx="1847393" cy="128881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19" name="Google Shape;619;p76"/>
          <p:cNvSpPr/>
          <p:nvPr/>
        </p:nvSpPr>
        <p:spPr>
          <a:xfrm>
            <a:off x="551867" y="2294949"/>
            <a:ext cx="1914997" cy="140805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20" name="Google Shape;620;p76"/>
          <p:cNvSpPr/>
          <p:nvPr/>
        </p:nvSpPr>
        <p:spPr>
          <a:xfrm>
            <a:off x="2465492" y="2301649"/>
            <a:ext cx="1821179" cy="1308911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21" name="Google Shape;621;p76"/>
          <p:cNvSpPr/>
          <p:nvPr/>
        </p:nvSpPr>
        <p:spPr>
          <a:xfrm>
            <a:off x="688455" y="4232192"/>
            <a:ext cx="2368913" cy="1566138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22" name="Google Shape;622;p76"/>
          <p:cNvSpPr/>
          <p:nvPr/>
        </p:nvSpPr>
        <p:spPr>
          <a:xfrm>
            <a:off x="3080829" y="4004439"/>
            <a:ext cx="2368913" cy="1566138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23" name="Google Shape;623;p76"/>
          <p:cNvSpPr/>
          <p:nvPr/>
        </p:nvSpPr>
        <p:spPr>
          <a:xfrm>
            <a:off x="5818118" y="3890563"/>
            <a:ext cx="2392368" cy="1629105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24" name="Google Shape;624;p76"/>
          <p:cNvSpPr txBox="1"/>
          <p:nvPr/>
        </p:nvSpPr>
        <p:spPr>
          <a:xfrm>
            <a:off x="623150" y="3571813"/>
            <a:ext cx="1603304" cy="7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4541" lvl="0" indent="0" algn="l" rtl="0">
              <a:lnSpc>
                <a:spcPct val="104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requirements  specification was  defined like this</a:t>
            </a: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5" name="Google Shape;625;p76"/>
          <p:cNvSpPr txBox="1"/>
          <p:nvPr/>
        </p:nvSpPr>
        <p:spPr>
          <a:xfrm>
            <a:off x="2574025" y="3526156"/>
            <a:ext cx="1426821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0784" marR="4541" lvl="0" indent="-56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developers  understood it in  that way</a:t>
            </a: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6" name="Google Shape;626;p76"/>
          <p:cNvSpPr txBox="1"/>
          <p:nvPr/>
        </p:nvSpPr>
        <p:spPr>
          <a:xfrm>
            <a:off x="4520755" y="3663397"/>
            <a:ext cx="1351513" cy="7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4541" lvl="0" indent="0" algn="l" rtl="0">
              <a:lnSpc>
                <a:spcPct val="1042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how the  problem was  solved before.</a:t>
            </a: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7" name="Google Shape;627;p76"/>
          <p:cNvSpPr txBox="1"/>
          <p:nvPr/>
        </p:nvSpPr>
        <p:spPr>
          <a:xfrm>
            <a:off x="6372288" y="3298402"/>
            <a:ext cx="135151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0784" marR="4541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how the  problem is  solved now</a:t>
            </a: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8" name="Google Shape;628;p76"/>
          <p:cNvSpPr txBox="1"/>
          <p:nvPr/>
        </p:nvSpPr>
        <p:spPr>
          <a:xfrm>
            <a:off x="721107" y="5783593"/>
            <a:ext cx="232936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is the program after</a:t>
            </a: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9" name="Google Shape;629;p76"/>
          <p:cNvSpPr txBox="1"/>
          <p:nvPr/>
        </p:nvSpPr>
        <p:spPr>
          <a:xfrm>
            <a:off x="3227994" y="5466078"/>
            <a:ext cx="237592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39053" marR="4541" lvl="0" indent="-1282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how the program is  described by marketing</a:t>
            </a: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0" name="Google Shape;630;p76"/>
          <p:cNvSpPr txBox="1"/>
          <p:nvPr/>
        </p:nvSpPr>
        <p:spPr>
          <a:xfrm>
            <a:off x="3886102" y="5948379"/>
            <a:ext cx="105775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</a:t>
            </a: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1" name="Google Shape;631;p76"/>
          <p:cNvSpPr txBox="1"/>
          <p:nvPr/>
        </p:nvSpPr>
        <p:spPr>
          <a:xfrm>
            <a:off x="5889399" y="5521007"/>
            <a:ext cx="213390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4541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This, in fact, is what the  customer wanted …</a:t>
            </a: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77"/>
          <p:cNvSpPr txBox="1"/>
          <p:nvPr/>
        </p:nvSpPr>
        <p:spPr>
          <a:xfrm>
            <a:off x="827803" y="4287122"/>
            <a:ext cx="1241714" cy="515526"/>
          </a:xfrm>
          <a:prstGeom prst="rect">
            <a:avLst/>
          </a:prstGeom>
          <a:solidFill>
            <a:srgbClr val="00FFFF"/>
          </a:solidFill>
          <a:ln w="28550" cap="flat" cmpd="sng">
            <a:solidFill>
              <a:srgbClr val="3232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756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Requirements</a:t>
            </a: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92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Planning</a:t>
            </a: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7" name="Google Shape;637;p77"/>
          <p:cNvSpPr txBox="1"/>
          <p:nvPr/>
        </p:nvSpPr>
        <p:spPr>
          <a:xfrm>
            <a:off x="2810411" y="4287122"/>
            <a:ext cx="1310698" cy="515526"/>
          </a:xfrm>
          <a:prstGeom prst="rect">
            <a:avLst/>
          </a:prstGeom>
          <a:solidFill>
            <a:srgbClr val="00FFFF"/>
          </a:solidFill>
          <a:ln w="28550" cap="flat" cmpd="sng">
            <a:solidFill>
              <a:srgbClr val="3232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" marR="0" lvl="0" indent="0" algn="ctr" rtl="0">
              <a:lnSpc>
                <a:spcPct val="11756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</a:t>
            </a: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35" marR="0" lvl="0" indent="0" algn="ctr" rtl="0">
              <a:lnSpc>
                <a:spcPct val="100000"/>
              </a:lnSpc>
              <a:spcBef>
                <a:spcPts val="192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Description</a:t>
            </a: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8" name="Google Shape;638;p77"/>
          <p:cNvSpPr txBox="1"/>
          <p:nvPr/>
        </p:nvSpPr>
        <p:spPr>
          <a:xfrm>
            <a:off x="4879934" y="4287121"/>
            <a:ext cx="1310698" cy="332187"/>
          </a:xfrm>
          <a:prstGeom prst="rect">
            <a:avLst/>
          </a:prstGeom>
          <a:solidFill>
            <a:srgbClr val="00FFFF"/>
          </a:solidFill>
          <a:ln w="28550" cap="flat" cmpd="sng">
            <a:solidFill>
              <a:srgbClr val="3232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85125" rIns="0" bIns="0" anchor="t" anchorCtr="0">
            <a:spAutoFit/>
          </a:bodyPr>
          <a:lstStyle/>
          <a:p>
            <a:pPr marL="105567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Construction</a:t>
            </a: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9" name="Google Shape;639;p77"/>
          <p:cNvSpPr txBox="1"/>
          <p:nvPr/>
        </p:nvSpPr>
        <p:spPr>
          <a:xfrm>
            <a:off x="6983949" y="4287122"/>
            <a:ext cx="1310698" cy="332187"/>
          </a:xfrm>
          <a:prstGeom prst="rect">
            <a:avLst/>
          </a:prstGeom>
          <a:solidFill>
            <a:srgbClr val="00FFFF"/>
          </a:solidFill>
          <a:ln w="28550" cap="flat" cmpd="sng">
            <a:solidFill>
              <a:srgbClr val="3232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85125" rIns="0" bIns="0" anchor="t" anchorCtr="0">
            <a:spAutoFit/>
          </a:bodyPr>
          <a:lstStyle/>
          <a:p>
            <a:pPr marL="278673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Cut over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77"/>
          <p:cNvSpPr/>
          <p:nvPr/>
        </p:nvSpPr>
        <p:spPr>
          <a:xfrm>
            <a:off x="2069523" y="4504157"/>
            <a:ext cx="758825" cy="100479"/>
          </a:xfrm>
          <a:custGeom>
            <a:avLst/>
            <a:gdLst/>
            <a:ahLst/>
            <a:cxnLst/>
            <a:rect l="l" t="t" r="r" b="b"/>
            <a:pathLst>
              <a:path w="838200" h="114300" extrusionOk="0">
                <a:moveTo>
                  <a:pt x="742187" y="76199"/>
                </a:moveTo>
                <a:lnTo>
                  <a:pt x="742187" y="38099"/>
                </a:lnTo>
                <a:lnTo>
                  <a:pt x="0" y="38099"/>
                </a:lnTo>
                <a:lnTo>
                  <a:pt x="0" y="76199"/>
                </a:lnTo>
                <a:lnTo>
                  <a:pt x="742187" y="76199"/>
                </a:lnTo>
                <a:close/>
              </a:path>
              <a:path w="838200" h="114300" extrusionOk="0">
                <a:moveTo>
                  <a:pt x="838199" y="57911"/>
                </a:moveTo>
                <a:lnTo>
                  <a:pt x="723899" y="0"/>
                </a:lnTo>
                <a:lnTo>
                  <a:pt x="723899" y="38099"/>
                </a:lnTo>
                <a:lnTo>
                  <a:pt x="742187" y="38099"/>
                </a:lnTo>
                <a:lnTo>
                  <a:pt x="742187" y="105277"/>
                </a:lnTo>
                <a:lnTo>
                  <a:pt x="838199" y="57911"/>
                </a:lnTo>
                <a:close/>
              </a:path>
              <a:path w="838200" h="114300" extrusionOk="0">
                <a:moveTo>
                  <a:pt x="742187" y="105277"/>
                </a:moveTo>
                <a:lnTo>
                  <a:pt x="742187" y="76199"/>
                </a:lnTo>
                <a:lnTo>
                  <a:pt x="723899" y="76199"/>
                </a:lnTo>
                <a:lnTo>
                  <a:pt x="723899" y="114299"/>
                </a:lnTo>
                <a:lnTo>
                  <a:pt x="742187" y="105277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41" name="Google Shape;641;p77"/>
          <p:cNvSpPr/>
          <p:nvPr/>
        </p:nvSpPr>
        <p:spPr>
          <a:xfrm>
            <a:off x="4112832" y="4504157"/>
            <a:ext cx="758825" cy="100479"/>
          </a:xfrm>
          <a:custGeom>
            <a:avLst/>
            <a:gdLst/>
            <a:ahLst/>
            <a:cxnLst/>
            <a:rect l="l" t="t" r="r" b="b"/>
            <a:pathLst>
              <a:path w="838200" h="114300" extrusionOk="0">
                <a:moveTo>
                  <a:pt x="743711" y="76199"/>
                </a:moveTo>
                <a:lnTo>
                  <a:pt x="743711" y="38099"/>
                </a:lnTo>
                <a:lnTo>
                  <a:pt x="0" y="38099"/>
                </a:lnTo>
                <a:lnTo>
                  <a:pt x="0" y="76199"/>
                </a:lnTo>
                <a:lnTo>
                  <a:pt x="743711" y="76199"/>
                </a:lnTo>
                <a:close/>
              </a:path>
              <a:path w="838200" h="114300" extrusionOk="0">
                <a:moveTo>
                  <a:pt x="838199" y="57911"/>
                </a:moveTo>
                <a:lnTo>
                  <a:pt x="723899" y="0"/>
                </a:lnTo>
                <a:lnTo>
                  <a:pt x="723899" y="38099"/>
                </a:lnTo>
                <a:lnTo>
                  <a:pt x="743711" y="38099"/>
                </a:lnTo>
                <a:lnTo>
                  <a:pt x="743711" y="104526"/>
                </a:lnTo>
                <a:lnTo>
                  <a:pt x="838199" y="57911"/>
                </a:lnTo>
                <a:close/>
              </a:path>
              <a:path w="838200" h="114300" extrusionOk="0">
                <a:moveTo>
                  <a:pt x="743711" y="104526"/>
                </a:moveTo>
                <a:lnTo>
                  <a:pt x="743711" y="76199"/>
                </a:lnTo>
                <a:lnTo>
                  <a:pt x="723899" y="76199"/>
                </a:lnTo>
                <a:lnTo>
                  <a:pt x="723899" y="114299"/>
                </a:lnTo>
                <a:lnTo>
                  <a:pt x="743711" y="104526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42" name="Google Shape;642;p77"/>
          <p:cNvSpPr/>
          <p:nvPr/>
        </p:nvSpPr>
        <p:spPr>
          <a:xfrm>
            <a:off x="6208568" y="4504157"/>
            <a:ext cx="758825" cy="100479"/>
          </a:xfrm>
          <a:custGeom>
            <a:avLst/>
            <a:gdLst/>
            <a:ahLst/>
            <a:cxnLst/>
            <a:rect l="l" t="t" r="r" b="b"/>
            <a:pathLst>
              <a:path w="838200" h="114300" extrusionOk="0">
                <a:moveTo>
                  <a:pt x="742187" y="76199"/>
                </a:moveTo>
                <a:lnTo>
                  <a:pt x="742187" y="38099"/>
                </a:lnTo>
                <a:lnTo>
                  <a:pt x="0" y="38099"/>
                </a:lnTo>
                <a:lnTo>
                  <a:pt x="0" y="76199"/>
                </a:lnTo>
                <a:lnTo>
                  <a:pt x="742187" y="76199"/>
                </a:lnTo>
                <a:close/>
              </a:path>
              <a:path w="838200" h="114300" extrusionOk="0">
                <a:moveTo>
                  <a:pt x="838199" y="57911"/>
                </a:moveTo>
                <a:lnTo>
                  <a:pt x="723899" y="0"/>
                </a:lnTo>
                <a:lnTo>
                  <a:pt x="723899" y="38099"/>
                </a:lnTo>
                <a:lnTo>
                  <a:pt x="742187" y="38099"/>
                </a:lnTo>
                <a:lnTo>
                  <a:pt x="742187" y="105277"/>
                </a:lnTo>
                <a:lnTo>
                  <a:pt x="838199" y="57911"/>
                </a:lnTo>
                <a:close/>
              </a:path>
              <a:path w="838200" h="114300" extrusionOk="0">
                <a:moveTo>
                  <a:pt x="742187" y="105277"/>
                </a:moveTo>
                <a:lnTo>
                  <a:pt x="742187" y="76199"/>
                </a:lnTo>
                <a:lnTo>
                  <a:pt x="723899" y="76199"/>
                </a:lnTo>
                <a:lnTo>
                  <a:pt x="723899" y="114299"/>
                </a:lnTo>
                <a:lnTo>
                  <a:pt x="742187" y="105277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43" name="Google Shape;643;p77"/>
          <p:cNvSpPr/>
          <p:nvPr/>
        </p:nvSpPr>
        <p:spPr>
          <a:xfrm>
            <a:off x="750541" y="3546253"/>
            <a:ext cx="7588250" cy="602876"/>
          </a:xfrm>
          <a:custGeom>
            <a:avLst/>
            <a:gdLst/>
            <a:ahLst/>
            <a:cxnLst/>
            <a:rect l="l" t="t" r="r" b="b"/>
            <a:pathLst>
              <a:path w="8382000" h="685800" extrusionOk="0">
                <a:moveTo>
                  <a:pt x="0" y="685799"/>
                </a:moveTo>
                <a:lnTo>
                  <a:pt x="11242" y="624269"/>
                </a:lnTo>
                <a:lnTo>
                  <a:pt x="43658" y="566313"/>
                </a:lnTo>
                <a:lnTo>
                  <a:pt x="95278" y="512910"/>
                </a:lnTo>
                <a:lnTo>
                  <a:pt x="127674" y="488222"/>
                </a:lnTo>
                <a:lnTo>
                  <a:pt x="164132" y="465039"/>
                </a:lnTo>
                <a:lnTo>
                  <a:pt x="204407" y="443483"/>
                </a:lnTo>
                <a:lnTo>
                  <a:pt x="248252" y="423678"/>
                </a:lnTo>
                <a:lnTo>
                  <a:pt x="295420" y="405744"/>
                </a:lnTo>
                <a:lnTo>
                  <a:pt x="345667" y="389805"/>
                </a:lnTo>
                <a:lnTo>
                  <a:pt x="398745" y="375982"/>
                </a:lnTo>
                <a:lnTo>
                  <a:pt x="454409" y="364399"/>
                </a:lnTo>
                <a:lnTo>
                  <a:pt x="512413" y="355176"/>
                </a:lnTo>
                <a:lnTo>
                  <a:pt x="572509" y="348437"/>
                </a:lnTo>
                <a:lnTo>
                  <a:pt x="634453" y="344304"/>
                </a:lnTo>
                <a:lnTo>
                  <a:pt x="697998" y="342899"/>
                </a:lnTo>
                <a:lnTo>
                  <a:pt x="3491490" y="342899"/>
                </a:lnTo>
                <a:lnTo>
                  <a:pt x="3555047" y="341495"/>
                </a:lnTo>
                <a:lnTo>
                  <a:pt x="3617028" y="337362"/>
                </a:lnTo>
                <a:lnTo>
                  <a:pt x="3677185" y="330623"/>
                </a:lnTo>
                <a:lnTo>
                  <a:pt x="3735267" y="321400"/>
                </a:lnTo>
                <a:lnTo>
                  <a:pt x="3791025" y="309817"/>
                </a:lnTo>
                <a:lnTo>
                  <a:pt x="3844211" y="295994"/>
                </a:lnTo>
                <a:lnTo>
                  <a:pt x="3894574" y="280055"/>
                </a:lnTo>
                <a:lnTo>
                  <a:pt x="3941866" y="262121"/>
                </a:lnTo>
                <a:lnTo>
                  <a:pt x="3985837" y="242315"/>
                </a:lnTo>
                <a:lnTo>
                  <a:pt x="4026238" y="220760"/>
                </a:lnTo>
                <a:lnTo>
                  <a:pt x="4062819" y="197577"/>
                </a:lnTo>
                <a:lnTo>
                  <a:pt x="4095332" y="172889"/>
                </a:lnTo>
                <a:lnTo>
                  <a:pt x="4123527" y="146818"/>
                </a:lnTo>
                <a:lnTo>
                  <a:pt x="4165965" y="91016"/>
                </a:lnTo>
                <a:lnTo>
                  <a:pt x="4188140" y="31151"/>
                </a:lnTo>
                <a:lnTo>
                  <a:pt x="4191006" y="0"/>
                </a:lnTo>
                <a:lnTo>
                  <a:pt x="4193857" y="31151"/>
                </a:lnTo>
                <a:lnTo>
                  <a:pt x="4215933" y="91016"/>
                </a:lnTo>
                <a:lnTo>
                  <a:pt x="4258197" y="146818"/>
                </a:lnTo>
                <a:lnTo>
                  <a:pt x="4286284" y="172889"/>
                </a:lnTo>
                <a:lnTo>
                  <a:pt x="4318679" y="197577"/>
                </a:lnTo>
                <a:lnTo>
                  <a:pt x="4355138" y="220760"/>
                </a:lnTo>
                <a:lnTo>
                  <a:pt x="4395412" y="242315"/>
                </a:lnTo>
                <a:lnTo>
                  <a:pt x="4439257" y="262121"/>
                </a:lnTo>
                <a:lnTo>
                  <a:pt x="4486425" y="280055"/>
                </a:lnTo>
                <a:lnTo>
                  <a:pt x="4536671" y="295994"/>
                </a:lnTo>
                <a:lnTo>
                  <a:pt x="4589749" y="309817"/>
                </a:lnTo>
                <a:lnTo>
                  <a:pt x="4645413" y="321400"/>
                </a:lnTo>
                <a:lnTo>
                  <a:pt x="4703415" y="330623"/>
                </a:lnTo>
                <a:lnTo>
                  <a:pt x="4763511" y="337362"/>
                </a:lnTo>
                <a:lnTo>
                  <a:pt x="4825454" y="341495"/>
                </a:lnTo>
                <a:lnTo>
                  <a:pt x="4888997" y="342899"/>
                </a:lnTo>
                <a:lnTo>
                  <a:pt x="7682489" y="342899"/>
                </a:lnTo>
                <a:lnTo>
                  <a:pt x="7746047" y="344304"/>
                </a:lnTo>
                <a:lnTo>
                  <a:pt x="7808028" y="348437"/>
                </a:lnTo>
                <a:lnTo>
                  <a:pt x="7868185" y="355176"/>
                </a:lnTo>
                <a:lnTo>
                  <a:pt x="7926267" y="364399"/>
                </a:lnTo>
                <a:lnTo>
                  <a:pt x="7982025" y="375982"/>
                </a:lnTo>
                <a:lnTo>
                  <a:pt x="8035211" y="389805"/>
                </a:lnTo>
                <a:lnTo>
                  <a:pt x="8085574" y="405744"/>
                </a:lnTo>
                <a:lnTo>
                  <a:pt x="8132866" y="423678"/>
                </a:lnTo>
                <a:lnTo>
                  <a:pt x="8176837" y="443483"/>
                </a:lnTo>
                <a:lnTo>
                  <a:pt x="8217238" y="465039"/>
                </a:lnTo>
                <a:lnTo>
                  <a:pt x="8253819" y="488222"/>
                </a:lnTo>
                <a:lnTo>
                  <a:pt x="8286332" y="512910"/>
                </a:lnTo>
                <a:lnTo>
                  <a:pt x="8314527" y="538981"/>
                </a:lnTo>
                <a:lnTo>
                  <a:pt x="8356965" y="594783"/>
                </a:lnTo>
                <a:lnTo>
                  <a:pt x="8379140" y="654648"/>
                </a:lnTo>
                <a:lnTo>
                  <a:pt x="8382005" y="685799"/>
                </a:lnTo>
              </a:path>
            </a:pathLst>
          </a:custGeom>
          <a:noFill/>
          <a:ln w="31725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44" name="Google Shape;644;p77"/>
          <p:cNvSpPr txBox="1"/>
          <p:nvPr/>
        </p:nvSpPr>
        <p:spPr>
          <a:xfrm>
            <a:off x="899086" y="1571497"/>
            <a:ext cx="7844864" cy="2231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22158" marR="0" lvl="0" indent="-51080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o"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a rapid prototype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2158" marR="0" lvl="0" indent="-510807" algn="l" rtl="0">
              <a:lnSpc>
                <a:spcPct val="100000"/>
              </a:lnSpc>
              <a:spcBef>
                <a:spcPts val="118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o"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 it to user for evaluation &amp; obtain feedback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8914" marR="0" lvl="0" indent="-567563" algn="l" rtl="0">
              <a:lnSpc>
                <a:spcPct val="100000"/>
              </a:lnSpc>
              <a:spcBef>
                <a:spcPts val="644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o"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Prototype is refined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0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active participation of users</a:t>
            </a: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5" name="Google Shape;645;p77"/>
          <p:cNvSpPr txBox="1">
            <a:spLocks noGrp="1"/>
          </p:cNvSpPr>
          <p:nvPr>
            <p:ph type="title"/>
          </p:nvPr>
        </p:nvSpPr>
        <p:spPr>
          <a:xfrm>
            <a:off x="761118" y="123881"/>
            <a:ext cx="7479025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1351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The Rapid Application Development (RAD) Model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646" name="Google Shape;646;p77"/>
          <p:cNvSpPr txBox="1">
            <a:spLocks noGrp="1"/>
          </p:cNvSpPr>
          <p:nvPr>
            <p:ph type="sldNum" idx="4294967295"/>
          </p:nvPr>
        </p:nvSpPr>
        <p:spPr>
          <a:xfrm>
            <a:off x="8216462" y="6177229"/>
            <a:ext cx="208102" cy="1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22703" lvl="0" indent="0" algn="r" rtl="0">
              <a:lnSpc>
                <a:spcPct val="107666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22703" lvl="0" indent="0" algn="r" rtl="0">
                <a:lnSpc>
                  <a:spcPct val="107666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64</a:t>
            </a:fld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78"/>
          <p:cNvSpPr txBox="1"/>
          <p:nvPr/>
        </p:nvSpPr>
        <p:spPr>
          <a:xfrm>
            <a:off x="3822630" y="2173926"/>
            <a:ext cx="4464119" cy="38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</a:t>
            </a:r>
            <a:endParaRPr sz="25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2" name="Google Shape;652;p78"/>
          <p:cNvSpPr txBox="1"/>
          <p:nvPr/>
        </p:nvSpPr>
        <p:spPr>
          <a:xfrm>
            <a:off x="4872568" y="2173926"/>
            <a:ext cx="2176448" cy="38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	the	absence</a:t>
            </a:r>
            <a:endParaRPr sz="25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3" name="Google Shape;653;p78"/>
          <p:cNvSpPr txBox="1"/>
          <p:nvPr/>
        </p:nvSpPr>
        <p:spPr>
          <a:xfrm>
            <a:off x="7270454" y="2173926"/>
            <a:ext cx="1073852" cy="38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	user</a:t>
            </a:r>
            <a:endParaRPr sz="25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4" name="Google Shape;654;p78"/>
          <p:cNvSpPr txBox="1"/>
          <p:nvPr/>
        </p:nvSpPr>
        <p:spPr>
          <a:xfrm>
            <a:off x="830103" y="2172426"/>
            <a:ext cx="7837647" cy="80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4541" lvl="0" indent="0" algn="l" rtl="0">
              <a:lnSpc>
                <a:spcPct val="100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	an	appropriate                                                                              participation.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78"/>
          <p:cNvSpPr txBox="1"/>
          <p:nvPr/>
        </p:nvSpPr>
        <p:spPr>
          <a:xfrm>
            <a:off x="830102" y="3240187"/>
            <a:ext cx="7513517" cy="1985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4541" lvl="0" indent="0" algn="l" rtl="0">
              <a:lnSpc>
                <a:spcPct val="100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Reusable components are required to reduce development  time.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351" marR="4541" lvl="0" indent="0" algn="l" rtl="0">
              <a:lnSpc>
                <a:spcPct val="100000"/>
              </a:lnSpc>
              <a:spcBef>
                <a:spcPts val="4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Highly specialized &amp; skilled developers are required and  such developers are not easily available.</a:t>
            </a: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6" name="Google Shape;656;p78"/>
          <p:cNvSpPr txBox="1">
            <a:spLocks noGrp="1"/>
          </p:cNvSpPr>
          <p:nvPr>
            <p:ph type="title"/>
          </p:nvPr>
        </p:nvSpPr>
        <p:spPr>
          <a:xfrm>
            <a:off x="848038" y="257853"/>
            <a:ext cx="7479025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1351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The Rapid Application Development (RAD) Model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657" name="Google Shape;657;p78"/>
          <p:cNvSpPr txBox="1">
            <a:spLocks noGrp="1"/>
          </p:cNvSpPr>
          <p:nvPr>
            <p:ph type="sldNum" idx="4294967295"/>
          </p:nvPr>
        </p:nvSpPr>
        <p:spPr>
          <a:xfrm>
            <a:off x="8216462" y="6177229"/>
            <a:ext cx="208102" cy="1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22703" lvl="0" indent="0" algn="r" rtl="0">
              <a:lnSpc>
                <a:spcPct val="107666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22703" lvl="0" indent="0" algn="r" rtl="0">
                <a:lnSpc>
                  <a:spcPct val="107666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65</a:t>
            </a:fld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79"/>
          <p:cNvSpPr txBox="1">
            <a:spLocks noGrp="1"/>
          </p:cNvSpPr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Spiral development</a:t>
            </a:r>
            <a:endParaRPr/>
          </a:p>
        </p:txBody>
      </p:sp>
      <p:sp>
        <p:nvSpPr>
          <p:cNvPr id="663" name="Google Shape;663;p79"/>
          <p:cNvSpPr txBox="1">
            <a:spLocks noGrp="1"/>
          </p:cNvSpPr>
          <p:nvPr>
            <p:ph type="body" idx="1"/>
          </p:nvPr>
        </p:nvSpPr>
        <p:spPr>
          <a:xfrm>
            <a:off x="455295" y="1928312"/>
            <a:ext cx="8195310" cy="437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/>
          <a:p>
            <a:pPr marL="273223" lvl="0" indent="-2732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Process is represented as a spiral rather than as a sequence of activities with backtracking.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Each loop in the spiral represents a phase in the process. 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No fixed phases such as specification or design - loops in the spiral are chosen depending on what is required.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Risks are explicitly assessed and resolved throughout the process.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80"/>
          <p:cNvSpPr txBox="1">
            <a:spLocks noGrp="1"/>
          </p:cNvSpPr>
          <p:nvPr>
            <p:ph type="title"/>
          </p:nvPr>
        </p:nvSpPr>
        <p:spPr>
          <a:xfrm>
            <a:off x="379413" y="261938"/>
            <a:ext cx="8440737" cy="11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Spiral model of the software process</a:t>
            </a:r>
            <a:endParaRPr/>
          </a:p>
        </p:txBody>
      </p:sp>
      <p:sp>
        <p:nvSpPr>
          <p:cNvPr id="669" name="Google Shape;669;p80"/>
          <p:cNvSpPr/>
          <p:nvPr/>
        </p:nvSpPr>
        <p:spPr>
          <a:xfrm>
            <a:off x="533400" y="1600200"/>
            <a:ext cx="8229600" cy="48768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670" name="Google Shape;670;p80" descr="4.5 Spiral-model.eps                                           000FF8ECMacintosh HD                   B8AA5F2E: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800" y="1676400"/>
            <a:ext cx="6858000" cy="4665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81"/>
          <p:cNvSpPr txBox="1">
            <a:spLocks noGrp="1"/>
          </p:cNvSpPr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Spiral Model Strengths</a:t>
            </a:r>
            <a:endParaRPr/>
          </a:p>
        </p:txBody>
      </p:sp>
      <p:sp>
        <p:nvSpPr>
          <p:cNvPr id="676" name="Google Shape;676;p81"/>
          <p:cNvSpPr txBox="1">
            <a:spLocks noGrp="1"/>
          </p:cNvSpPr>
          <p:nvPr>
            <p:ph type="body" idx="1"/>
          </p:nvPr>
        </p:nvSpPr>
        <p:spPr>
          <a:xfrm>
            <a:off x="455295" y="1928312"/>
            <a:ext cx="8195310" cy="437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/>
          <a:p>
            <a:pPr marL="273223" lvl="0" indent="-2732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Provides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early indication of insurmountable risks, without much cost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Users see the system early because of rapid prototyping tools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Critical high-risk functions are developed first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The design does not have to be perfect 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Users </a:t>
            </a: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can be closely tied to all lifecycle steps</a:t>
            </a:r>
            <a:endParaRPr>
              <a:solidFill>
                <a:srgbClr val="FF0000"/>
              </a:solidFill>
            </a:endParaRPr>
          </a:p>
          <a:p>
            <a:pPr marL="273223" lvl="0" indent="-273223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Early and frequent feedback from users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Cumulative costs assessed frequently 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82"/>
          <p:cNvSpPr txBox="1">
            <a:spLocks noGrp="1"/>
          </p:cNvSpPr>
          <p:nvPr>
            <p:ph type="title"/>
          </p:nvPr>
        </p:nvSpPr>
        <p:spPr>
          <a:xfrm>
            <a:off x="514350" y="36830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Spiral Model Weaknesses</a:t>
            </a:r>
            <a:endParaRPr/>
          </a:p>
        </p:txBody>
      </p:sp>
      <p:sp>
        <p:nvSpPr>
          <p:cNvPr id="682" name="Google Shape;682;p82"/>
          <p:cNvSpPr txBox="1">
            <a:spLocks noGrp="1"/>
          </p:cNvSpPr>
          <p:nvPr>
            <p:ph type="body" idx="1"/>
          </p:nvPr>
        </p:nvSpPr>
        <p:spPr>
          <a:xfrm>
            <a:off x="531178" y="1442438"/>
            <a:ext cx="8347075" cy="4890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Time spent for evaluating risks too large for small or low-risk projects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Time spent planning, resetting objectives, doing risk analysis and prototyping may  be excessive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The model is complex 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Risk assessment expertise is required</a:t>
            </a:r>
            <a:endParaRPr>
              <a:solidFill>
                <a:srgbClr val="FF0000"/>
              </a:solidFill>
            </a:endParaRPr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Spiral may </a:t>
            </a: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continue indefinitely</a:t>
            </a:r>
            <a:endParaRPr>
              <a:solidFill>
                <a:srgbClr val="FF0000"/>
              </a:solidFill>
            </a:endParaRPr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Developers must be reassigned during non-development phase activities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May be hard to define objective, verifiable milestones that indicate readiness to proceed through the next iteration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>
            <a:spLocks noGrp="1"/>
          </p:cNvSpPr>
          <p:nvPr>
            <p:ph type="title"/>
          </p:nvPr>
        </p:nvSpPr>
        <p:spPr>
          <a:xfrm>
            <a:off x="1" y="215900"/>
            <a:ext cx="9105899" cy="1744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Differences Between the Exploratory Style and Modern Software Development Practices  (CONT.)</a:t>
            </a:r>
            <a:endParaRPr/>
          </a:p>
        </p:txBody>
      </p:sp>
      <p:sp>
        <p:nvSpPr>
          <p:cNvPr id="155" name="Google Shape;155;p20"/>
          <p:cNvSpPr txBox="1">
            <a:spLocks noGrp="1"/>
          </p:cNvSpPr>
          <p:nvPr>
            <p:ph type="body" idx="1"/>
          </p:nvPr>
        </p:nvSpPr>
        <p:spPr>
          <a:xfrm>
            <a:off x="0" y="2197100"/>
            <a:ext cx="91059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In exploratory style,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errors are detected only during testing,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Now,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focus is on detecting as many errors as possible in each phase of development.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996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 lot of effort and attention is now being paid to: </a:t>
            </a:r>
            <a:endParaRPr/>
          </a:p>
          <a:p>
            <a:pPr marL="637520" lvl="1" indent="-245900" algn="l" rtl="0">
              <a:lnSpc>
                <a:spcPct val="10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requirements specification. 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996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Also, now there is a distinct design phase:</a:t>
            </a:r>
            <a:endParaRPr/>
          </a:p>
          <a:p>
            <a:pPr marL="637520" lvl="1" indent="-245900" algn="l" rtl="0">
              <a:lnSpc>
                <a:spcPct val="10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standard design techniques are being used.</a:t>
            </a:r>
            <a:endParaRPr/>
          </a:p>
          <a:p>
            <a:pPr marL="637520" lvl="1" indent="-11636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83"/>
          <p:cNvSpPr txBox="1">
            <a:spLocks noGrp="1"/>
          </p:cNvSpPr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When to use Spiral Model</a:t>
            </a:r>
            <a:endParaRPr/>
          </a:p>
        </p:txBody>
      </p:sp>
      <p:sp>
        <p:nvSpPr>
          <p:cNvPr id="688" name="Google Shape;688;p83"/>
          <p:cNvSpPr txBox="1">
            <a:spLocks noGrp="1"/>
          </p:cNvSpPr>
          <p:nvPr>
            <p:ph type="body" idx="1"/>
          </p:nvPr>
        </p:nvSpPr>
        <p:spPr>
          <a:xfrm>
            <a:off x="455295" y="1928312"/>
            <a:ext cx="8195310" cy="437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 fontScale="92500" lnSpcReduction="10000"/>
          </a:bodyPr>
          <a:lstStyle/>
          <a:p>
            <a:pPr marL="273223" lvl="0" indent="-2732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5000"/>
              <a:buChar char="⚫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When creation of a prototype is appropriate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SzPct val="95000"/>
              <a:buChar char="⚫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When costs and risk evaluation is important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SzPct val="95000"/>
              <a:buChar char="⚫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For medium to high-risk projects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SzPct val="95000"/>
              <a:buChar char="⚫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Long-term project commitment unwise because of potential changes to economic priorities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SzPct val="95000"/>
              <a:buChar char="⚫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Users are unsure of their needs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SzPct val="95000"/>
              <a:buChar char="⚫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Requirements are complex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SzPct val="95000"/>
              <a:buChar char="⚫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New product line </a:t>
            </a:r>
            <a:endParaRPr/>
          </a:p>
          <a:p>
            <a:pPr marL="273223" lvl="0" indent="-273223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SzPct val="95000"/>
              <a:buChar char="⚫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Significant changes are expected (research and exploration)</a:t>
            </a:r>
            <a:endParaRPr/>
          </a:p>
          <a:p>
            <a:pPr marL="409834" lvl="0" indent="-11698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ct val="95000"/>
              <a:buFont typeface="Noto Sans Symbols"/>
              <a:buNone/>
            </a:pPr>
            <a:endParaRPr sz="280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84"/>
          <p:cNvSpPr txBox="1">
            <a:spLocks noGrp="1"/>
          </p:cNvSpPr>
          <p:nvPr>
            <p:ph type="title"/>
          </p:nvPr>
        </p:nvSpPr>
        <p:spPr>
          <a:xfrm>
            <a:off x="455295" y="701481"/>
            <a:ext cx="8195310" cy="733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Agile Methods</a:t>
            </a:r>
            <a:endParaRPr/>
          </a:p>
        </p:txBody>
      </p:sp>
      <p:sp>
        <p:nvSpPr>
          <p:cNvPr id="694" name="Google Shape;694;p84"/>
          <p:cNvSpPr txBox="1">
            <a:spLocks noGrp="1"/>
          </p:cNvSpPr>
          <p:nvPr>
            <p:ph type="body" idx="1"/>
          </p:nvPr>
        </p:nvSpPr>
        <p:spPr>
          <a:xfrm>
            <a:off x="911225" y="1443038"/>
            <a:ext cx="7739063" cy="4554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Result from dissatisfaction with the overheads involved in design methods.</a:t>
            </a:r>
            <a:endParaRPr/>
          </a:p>
          <a:p>
            <a:pPr marL="273223" lvl="0" indent="-116378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Software Development History: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During the 1970s, it was discovered that most large software development projects failed.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During the 1980s, many of the reasons for those failures began to be recognized.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In the 1990s, experiments and measurements were used to validate individual methods to prevent failure.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 current decade is characterized by complete processes to improve success.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85"/>
          <p:cNvSpPr txBox="1">
            <a:spLocks noGrp="1"/>
          </p:cNvSpPr>
          <p:nvPr>
            <p:ph type="title"/>
          </p:nvPr>
        </p:nvSpPr>
        <p:spPr>
          <a:xfrm>
            <a:off x="455295" y="701481"/>
            <a:ext cx="8195310" cy="733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Project Failure – the trigger for Agility</a:t>
            </a:r>
            <a:endParaRPr/>
          </a:p>
        </p:txBody>
      </p:sp>
      <p:sp>
        <p:nvSpPr>
          <p:cNvPr id="700" name="Google Shape;700;p85"/>
          <p:cNvSpPr txBox="1">
            <a:spLocks noGrp="1"/>
          </p:cNvSpPr>
          <p:nvPr>
            <p:ph type="body" idx="1"/>
          </p:nvPr>
        </p:nvSpPr>
        <p:spPr>
          <a:xfrm>
            <a:off x="911225" y="1443038"/>
            <a:ext cx="7739063" cy="4554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One of the primary causes of project failure was the </a:t>
            </a: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extended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period of time 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it took to develop a system.  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Costs escalated and requirements changed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273223" lvl="0" indent="-116378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273223" lvl="0" indent="-273223" algn="ctr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Agile methods intend to develop systems more quickly with limited time spent on analysis and design.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86"/>
          <p:cNvSpPr txBox="1">
            <a:spLocks noGrp="1"/>
          </p:cNvSpPr>
          <p:nvPr>
            <p:ph type="title"/>
          </p:nvPr>
        </p:nvSpPr>
        <p:spPr>
          <a:xfrm>
            <a:off x="455295" y="701481"/>
            <a:ext cx="8195310" cy="733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Agile Development</a:t>
            </a:r>
            <a:endParaRPr sz="3600">
              <a:solidFill>
                <a:schemeClr val="dk1"/>
              </a:solidFill>
            </a:endParaRPr>
          </a:p>
        </p:txBody>
      </p:sp>
      <p:pic>
        <p:nvPicPr>
          <p:cNvPr id="706" name="Google Shape;706;p86" descr="File:Agile Software Development methodology.jpg">
            <a:hlinkClick r:id="rId3"/>
          </p:cNvPr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2940050" y="1443038"/>
            <a:ext cx="3681413" cy="4554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87"/>
          <p:cNvSpPr txBox="1">
            <a:spLocks noGrp="1"/>
          </p:cNvSpPr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What is an Agile method? (1)</a:t>
            </a:r>
            <a:endParaRPr/>
          </a:p>
        </p:txBody>
      </p:sp>
      <p:sp>
        <p:nvSpPr>
          <p:cNvPr id="712" name="Google Shape;712;p87"/>
          <p:cNvSpPr txBox="1">
            <a:spLocks noGrp="1"/>
          </p:cNvSpPr>
          <p:nvPr>
            <p:ph type="body" idx="1"/>
          </p:nvPr>
        </p:nvSpPr>
        <p:spPr>
          <a:xfrm>
            <a:off x="911225" y="1443038"/>
            <a:ext cx="7739063" cy="4554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/>
          <a:p>
            <a:pPr marL="487363" lvl="0" indent="-4873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10"/>
              <a:buFont typeface="Noto Sans Symbols"/>
              <a:buNone/>
            </a:pPr>
            <a:endParaRPr sz="1800"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Focus on the code rather than the design.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Based on an iterative approach to software development.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Intended to deliver working software quickly.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Evolve quickly to meet changing requirements.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There are claims that agile methods are probably best suited to small/medium-sized business systems or PC products.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88"/>
          <p:cNvSpPr txBox="1">
            <a:spLocks noGrp="1"/>
          </p:cNvSpPr>
          <p:nvPr>
            <p:ph type="title"/>
          </p:nvPr>
        </p:nvSpPr>
        <p:spPr>
          <a:xfrm>
            <a:off x="455295" y="701481"/>
            <a:ext cx="8195310" cy="657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What is an agile method? (2)</a:t>
            </a:r>
            <a:endParaRPr/>
          </a:p>
        </p:txBody>
      </p:sp>
      <p:sp>
        <p:nvSpPr>
          <p:cNvPr id="718" name="Google Shape;718;p88"/>
          <p:cNvSpPr txBox="1">
            <a:spLocks noGrp="1"/>
          </p:cNvSpPr>
          <p:nvPr>
            <p:ph type="body" idx="1"/>
          </p:nvPr>
        </p:nvSpPr>
        <p:spPr>
          <a:xfrm>
            <a:off x="911225" y="1443038"/>
            <a:ext cx="7739063" cy="4554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Agile proponents believe:</a:t>
            </a:r>
            <a:endParaRPr/>
          </a:p>
          <a:p>
            <a:pPr marL="273223" lvl="1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Current software development processes are too heavyweight or cumbersome</a:t>
            </a:r>
            <a:endParaRPr/>
          </a:p>
          <a:p>
            <a:pPr marL="273223" lvl="2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Too many things are done that are not directly related to software product being produced</a:t>
            </a:r>
            <a:endParaRPr/>
          </a:p>
          <a:p>
            <a:pPr marL="273223" lvl="1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Current software development is too rigid</a:t>
            </a:r>
            <a:endParaRPr/>
          </a:p>
          <a:p>
            <a:pPr marL="273223" lvl="2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Difficulty with incomplete or changing requirements</a:t>
            </a:r>
            <a:endParaRPr/>
          </a:p>
          <a:p>
            <a:pPr marL="273223" lvl="2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Short development cycles (Internet applications)</a:t>
            </a:r>
            <a:endParaRPr/>
          </a:p>
          <a:p>
            <a:pPr marL="273223" lvl="1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More active customer involvement needed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89"/>
          <p:cNvSpPr txBox="1">
            <a:spLocks noGrp="1"/>
          </p:cNvSpPr>
          <p:nvPr>
            <p:ph type="title"/>
          </p:nvPr>
        </p:nvSpPr>
        <p:spPr>
          <a:xfrm>
            <a:off x="455295" y="701481"/>
            <a:ext cx="8195310" cy="657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What is an agile method? (3)</a:t>
            </a:r>
            <a:endParaRPr/>
          </a:p>
        </p:txBody>
      </p:sp>
      <p:sp>
        <p:nvSpPr>
          <p:cNvPr id="724" name="Google Shape;724;p89"/>
          <p:cNvSpPr txBox="1">
            <a:spLocks noGrp="1"/>
          </p:cNvSpPr>
          <p:nvPr>
            <p:ph type="body" idx="1"/>
          </p:nvPr>
        </p:nvSpPr>
        <p:spPr>
          <a:xfrm>
            <a:off x="911225" y="1443038"/>
            <a:ext cx="7739063" cy="4554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Agile methods are considered </a:t>
            </a:r>
            <a:endParaRPr/>
          </a:p>
          <a:p>
            <a:pPr marL="273223" lvl="1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Lightweight</a:t>
            </a:r>
            <a:endParaRPr/>
          </a:p>
          <a:p>
            <a:pPr marL="273223" lvl="1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People-based rather than Plan-based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Several agile methods</a:t>
            </a:r>
            <a:endParaRPr/>
          </a:p>
          <a:p>
            <a:pPr marL="273223" lvl="1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No single agile method</a:t>
            </a:r>
            <a:endParaRPr/>
          </a:p>
          <a:p>
            <a:pPr marL="273223" lvl="1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Extreme Programming (XP) most popular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No single definition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Agile Manifesto closest to a definition</a:t>
            </a:r>
            <a:endParaRPr/>
          </a:p>
          <a:p>
            <a:pPr marL="273223" lvl="1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Set of principles</a:t>
            </a:r>
            <a:endParaRPr/>
          </a:p>
          <a:p>
            <a:pPr marL="273223" lvl="1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Developed by Agile Alliance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9" name="Google Shape;729;p90"/>
          <p:cNvGraphicFramePr/>
          <p:nvPr/>
        </p:nvGraphicFramePr>
        <p:xfrm>
          <a:off x="1047750" y="901700"/>
          <a:ext cx="7239000" cy="5181550"/>
        </p:xfrm>
        <a:graphic>
          <a:graphicData uri="http://schemas.openxmlformats.org/drawingml/2006/table">
            <a:tbl>
              <a:tblPr>
                <a:noFill/>
                <a:tableStyleId>{D0771A31-5899-463F-9BAE-3F68BA448124}</a:tableStyleId>
              </a:tblPr>
              <a:tblGrid>
                <a:gridCol w="2060875"/>
                <a:gridCol w="5178125"/>
              </a:tblGrid>
              <a:tr h="1165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Customer involvement </a:t>
                      </a:r>
                      <a:endParaRPr sz="1600" b="1" u="none" strike="noStrike" cap="none"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L="73025" marR="73025" marT="0" marB="914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customer should be closely involved throughout the development process. Their role is provide and prioritise new system requirements and to evaluate the iterations of the system.</a:t>
                      </a:r>
                      <a:endParaRPr sz="1600" b="1" u="none" strike="noStrike" cap="none"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L="73025" marR="73025" marT="0" marB="914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42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Incremental delivery</a:t>
                      </a:r>
                      <a:endParaRPr sz="1600" b="1" u="none" strike="noStrike" cap="none"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L="73025" marR="73025" marT="0" marB="914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software is developed in increments with the customer specifying the requirements to be included in each increment.</a:t>
                      </a:r>
                      <a:endParaRPr sz="1600" b="1" u="none" strike="noStrike" cap="none"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L="73025" marR="73025" marT="0" marB="914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165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People not process</a:t>
                      </a:r>
                      <a:endParaRPr sz="1600" b="1" u="none" strike="noStrike" cap="none"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L="73025" marR="73025" marT="0" marB="914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skills of the development team should be recognised and exploited. The team should be left to develop their own ways of working without prescriptive processes.</a:t>
                      </a:r>
                      <a:endParaRPr sz="1600" b="1" u="none" strike="noStrike" cap="none"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L="73025" marR="73025" marT="0" marB="914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42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Embrace change</a:t>
                      </a:r>
                      <a:endParaRPr sz="1600" b="1" u="none" strike="noStrike" cap="none"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L="73025" marR="73025" marT="0" marB="914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Expect the system requirements to change and design the system so that it can accommodate these changes.</a:t>
                      </a:r>
                      <a:endParaRPr sz="1600" b="1" u="none" strike="noStrike" cap="none"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L="73025" marR="73025" marT="0" marB="914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165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Maintain simplicity</a:t>
                      </a:r>
                      <a:endParaRPr sz="1600" b="1" u="none" strike="noStrike" cap="none"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L="73025" marR="73025" marT="0" marB="914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Focus on simplicity in both the software being developed and in the development process used. Wherever possible, actively work to eliminate complexity from the system.</a:t>
                      </a:r>
                      <a:endParaRPr sz="1600" b="1" u="none" strike="noStrike" cap="none"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L="73025" marR="73025" marT="0" marB="914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91"/>
          <p:cNvSpPr txBox="1">
            <a:spLocks noGrp="1"/>
          </p:cNvSpPr>
          <p:nvPr>
            <p:ph type="title"/>
          </p:nvPr>
        </p:nvSpPr>
        <p:spPr>
          <a:xfrm>
            <a:off x="455295" y="701481"/>
            <a:ext cx="8195310" cy="58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000">
                <a:solidFill>
                  <a:schemeClr val="dk1"/>
                </a:solidFill>
              </a:rPr>
              <a:t>What are the Agile Methodologies</a:t>
            </a:r>
            <a:r>
              <a:rPr lang="en-US" sz="3600"/>
              <a:t>?</a:t>
            </a:r>
            <a:endParaRPr/>
          </a:p>
        </p:txBody>
      </p:sp>
      <p:sp>
        <p:nvSpPr>
          <p:cNvPr id="735" name="Google Shape;735;p91"/>
          <p:cNvSpPr txBox="1">
            <a:spLocks noGrp="1"/>
          </p:cNvSpPr>
          <p:nvPr>
            <p:ph type="body" idx="1"/>
          </p:nvPr>
        </p:nvSpPr>
        <p:spPr>
          <a:xfrm>
            <a:off x="911225" y="1443038"/>
            <a:ext cx="7739063" cy="4554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 fontScale="92500" lnSpcReduction="10000"/>
          </a:bodyPr>
          <a:lstStyle/>
          <a:p>
            <a:pPr marL="466725" lvl="0" indent="-2841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5000"/>
              <a:buNone/>
            </a:pP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EXtreme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Programming has received the most attention, </a:t>
            </a:r>
            <a:endParaRPr/>
          </a:p>
          <a:p>
            <a:pPr marL="466725" lvl="0" indent="-2841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5000"/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but here is a list:</a:t>
            </a:r>
            <a:endParaRPr/>
          </a:p>
          <a:p>
            <a:pPr marL="741363" lvl="1" indent="-15435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None/>
            </a:pP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marL="741363" lvl="1" indent="-2841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⮚"/>
            </a:pP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XP</a:t>
            </a:r>
            <a:endParaRPr/>
          </a:p>
          <a:p>
            <a:pPr marL="741363" lvl="1" indent="-2841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⮚"/>
            </a:pP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SCRUM</a:t>
            </a:r>
            <a:endParaRPr/>
          </a:p>
          <a:p>
            <a:pPr marL="741363" lvl="1" indent="-284163" algn="l" rtl="0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⮚"/>
            </a:pP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DSDM</a:t>
            </a:r>
            <a:endParaRPr/>
          </a:p>
          <a:p>
            <a:pPr marL="741363" lvl="1" indent="-284163" algn="l" rtl="0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⮚"/>
            </a:pP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The Crystal Family</a:t>
            </a:r>
            <a:endParaRPr/>
          </a:p>
          <a:p>
            <a:pPr marL="741363" lvl="1" indent="-2841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⮚"/>
            </a:pP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ASD</a:t>
            </a:r>
            <a:endParaRPr/>
          </a:p>
          <a:p>
            <a:pPr marL="741363" lvl="1" indent="-2841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⮚"/>
            </a:pP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FDD</a:t>
            </a:r>
            <a:endParaRPr/>
          </a:p>
          <a:p>
            <a:pPr marL="741363" lvl="1" indent="-2841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⮚"/>
            </a:pPr>
            <a:r>
              <a:rPr lang="en-US" sz="2600" dirty="0" err="1">
                <a:latin typeface="Calibri"/>
                <a:ea typeface="Calibri"/>
                <a:cs typeface="Calibri"/>
                <a:sym typeface="Calibri"/>
              </a:rPr>
              <a:t>dX</a:t>
            </a: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 (agile RUP)</a:t>
            </a:r>
            <a:endParaRPr/>
          </a:p>
          <a:p>
            <a:pPr marL="741363" lvl="1" indent="-284163" algn="l" rtl="0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⮚"/>
            </a:pP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Open Source</a:t>
            </a:r>
            <a:endParaRPr/>
          </a:p>
          <a:p>
            <a:pPr marL="741363" lvl="1" indent="-284163" algn="l" rtl="0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⮚"/>
            </a:pP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Agile Modeling</a:t>
            </a:r>
            <a:endParaRPr/>
          </a:p>
          <a:p>
            <a:pPr marL="741363" lvl="1" indent="-2841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⮚"/>
            </a:pPr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Pragmatic Programming</a:t>
            </a:r>
            <a:endParaRPr/>
          </a:p>
          <a:p>
            <a:pPr marL="741363" lvl="1" indent="-18430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080"/>
              </a:buClr>
              <a:buSzPct val="85000"/>
              <a:buNone/>
            </a:pPr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92"/>
          <p:cNvSpPr txBox="1">
            <a:spLocks noGrp="1"/>
          </p:cNvSpPr>
          <p:nvPr>
            <p:ph type="title"/>
          </p:nvPr>
        </p:nvSpPr>
        <p:spPr>
          <a:xfrm>
            <a:off x="209550" y="29210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XP Practices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741" name="Google Shape;741;p92"/>
          <p:cNvSpPr txBox="1">
            <a:spLocks noGrp="1"/>
          </p:cNvSpPr>
          <p:nvPr>
            <p:ph type="body" idx="1"/>
          </p:nvPr>
        </p:nvSpPr>
        <p:spPr>
          <a:xfrm>
            <a:off x="455295" y="1928312"/>
            <a:ext cx="8195310" cy="437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 lnSpcReduction="10000"/>
          </a:bodyPr>
          <a:lstStyle/>
          <a:p>
            <a:pPr marL="355759" lvl="0" indent="-355759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 Planning Game</a:t>
            </a:r>
            <a:endParaRPr/>
          </a:p>
          <a:p>
            <a:pPr marL="355759" lvl="0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Small Releases</a:t>
            </a:r>
            <a:endParaRPr/>
          </a:p>
          <a:p>
            <a:pPr marL="355759" lvl="0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Metaphor</a:t>
            </a:r>
            <a:endParaRPr/>
          </a:p>
          <a:p>
            <a:pPr marL="355759" lvl="0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Simple Design</a:t>
            </a:r>
            <a:endParaRPr/>
          </a:p>
          <a:p>
            <a:pPr marL="355759" lvl="0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Test-Driven Development</a:t>
            </a:r>
            <a:endParaRPr/>
          </a:p>
          <a:p>
            <a:pPr marL="355759" lvl="0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Refactoring</a:t>
            </a:r>
            <a:endParaRPr/>
          </a:p>
          <a:p>
            <a:pPr marL="355759" lvl="0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Pair Programming</a:t>
            </a:r>
            <a:endParaRPr/>
          </a:p>
          <a:p>
            <a:pPr marL="355759" lvl="0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Collective Ownership</a:t>
            </a:r>
            <a:endParaRPr/>
          </a:p>
          <a:p>
            <a:pPr marL="355759" lvl="0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Continuous Integration</a:t>
            </a:r>
            <a:endParaRPr/>
          </a:p>
          <a:p>
            <a:pPr marL="355759" lvl="0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40-Hour Workweek</a:t>
            </a:r>
            <a:endParaRPr/>
          </a:p>
          <a:p>
            <a:pPr marL="355759" lvl="0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On-site Customer</a:t>
            </a:r>
            <a:endParaRPr/>
          </a:p>
          <a:p>
            <a:pPr marL="355759" lvl="0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Coding Standards</a:t>
            </a:r>
            <a:endParaRPr/>
          </a:p>
        </p:txBody>
      </p:sp>
      <p:pic>
        <p:nvPicPr>
          <p:cNvPr id="742" name="Google Shape;742;p92" descr="XP_Circle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6737" y="1693916"/>
            <a:ext cx="4134015" cy="4305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>
            <a:spLocks noGrp="1"/>
          </p:cNvSpPr>
          <p:nvPr>
            <p:ph type="body" idx="1"/>
          </p:nvPr>
        </p:nvSpPr>
        <p:spPr>
          <a:xfrm>
            <a:off x="0" y="1366520"/>
            <a:ext cx="8743950" cy="835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700" tIns="45850" rIns="91700" bIns="4585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60"/>
              <a:buNone/>
            </a:pPr>
            <a:r>
              <a:rPr lang="en-US" sz="2800"/>
              <a:t>is a product designated for delivery to the user</a:t>
            </a:r>
            <a:endParaRPr/>
          </a:p>
        </p:txBody>
      </p:sp>
      <p:sp>
        <p:nvSpPr>
          <p:cNvPr id="162" name="Google Shape;162;p21"/>
          <p:cNvSpPr/>
          <p:nvPr/>
        </p:nvSpPr>
        <p:spPr>
          <a:xfrm>
            <a:off x="986473" y="2277533"/>
            <a:ext cx="2036180" cy="822443"/>
          </a:xfrm>
          <a:prstGeom prst="ellipse">
            <a:avLst/>
          </a:prstGeom>
          <a:solidFill>
            <a:srgbClr val="333399"/>
          </a:solidFill>
          <a:ln w="12700" cap="flat" cmpd="sng">
            <a:solidFill>
              <a:srgbClr val="CCFFFF"/>
            </a:solidFill>
            <a:prstDash val="solid"/>
            <a:round/>
            <a:headEnd type="none" w="sm" len="sm"/>
            <a:tailEnd type="none" w="sm" len="sm"/>
          </a:ln>
          <a:effectLst>
            <a:outerShdw dist="107763" dir="2700000" algn="ctr" rotWithShape="0">
              <a:srgbClr val="FF00FF"/>
            </a:outerShdw>
          </a:effectLst>
        </p:spPr>
        <p:txBody>
          <a:bodyPr spcFirstLastPara="1" wrap="square" lIns="91700" tIns="45850" rIns="91700" bIns="458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source</a:t>
            </a:r>
            <a:b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1"/>
          <p:cNvSpPr/>
          <p:nvPr/>
        </p:nvSpPr>
        <p:spPr>
          <a:xfrm>
            <a:off x="385736" y="3878133"/>
            <a:ext cx="1960298" cy="746525"/>
          </a:xfrm>
          <a:prstGeom prst="ellipse">
            <a:avLst/>
          </a:prstGeom>
          <a:solidFill>
            <a:srgbClr val="333399"/>
          </a:solidFill>
          <a:ln w="12700" cap="flat" cmpd="sng">
            <a:solidFill>
              <a:srgbClr val="CCFFFF"/>
            </a:solidFill>
            <a:prstDash val="solid"/>
            <a:round/>
            <a:headEnd type="none" w="sm" len="sm"/>
            <a:tailEnd type="none" w="sm" len="sm"/>
          </a:ln>
          <a:effectLst>
            <a:outerShdw dist="107763" dir="2700000" algn="ctr" rotWithShape="0">
              <a:srgbClr val="FF00FF"/>
            </a:outerShdw>
          </a:effectLst>
        </p:spPr>
        <p:txBody>
          <a:bodyPr spcFirstLastPara="1" wrap="square" lIns="91700" tIns="45850" rIns="91700" bIns="458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object</a:t>
            </a: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1"/>
          <p:cNvSpPr/>
          <p:nvPr/>
        </p:nvSpPr>
        <p:spPr>
          <a:xfrm>
            <a:off x="2965741" y="3802216"/>
            <a:ext cx="1808533" cy="594689"/>
          </a:xfrm>
          <a:prstGeom prst="ellipse">
            <a:avLst/>
          </a:prstGeom>
          <a:solidFill>
            <a:srgbClr val="333399"/>
          </a:solidFill>
          <a:ln w="12700" cap="flat" cmpd="sng">
            <a:solidFill>
              <a:srgbClr val="CCFFFF"/>
            </a:solidFill>
            <a:prstDash val="solid"/>
            <a:round/>
            <a:headEnd type="none" w="sm" len="sm"/>
            <a:tailEnd type="none" w="sm" len="sm"/>
          </a:ln>
          <a:effectLst>
            <a:outerShdw dist="107763" dir="2700000" algn="ctr" rotWithShape="0">
              <a:srgbClr val="FF00FF"/>
            </a:outerShdw>
          </a:effectLst>
        </p:spPr>
        <p:txBody>
          <a:bodyPr spcFirstLastPara="1" wrap="square" lIns="91700" tIns="45850" rIns="91700" bIns="458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plans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1"/>
          <p:cNvSpPr/>
          <p:nvPr/>
        </p:nvSpPr>
        <p:spPr>
          <a:xfrm>
            <a:off x="3794125" y="2663449"/>
            <a:ext cx="1808533" cy="594689"/>
          </a:xfrm>
          <a:prstGeom prst="ellipse">
            <a:avLst/>
          </a:prstGeom>
          <a:solidFill>
            <a:srgbClr val="333399"/>
          </a:solidFill>
          <a:ln w="12700" cap="flat" cmpd="sng">
            <a:solidFill>
              <a:srgbClr val="CCFFFF"/>
            </a:solidFill>
            <a:prstDash val="solid"/>
            <a:round/>
            <a:headEnd type="none" w="sm" len="sm"/>
            <a:tailEnd type="none" w="sm" len="sm"/>
          </a:ln>
          <a:effectLst>
            <a:outerShdw dist="107763" dir="2700000" algn="ctr" rotWithShape="0">
              <a:srgbClr val="FF00FF"/>
            </a:outerShdw>
          </a:effectLst>
        </p:spPr>
        <p:txBody>
          <a:bodyPr spcFirstLastPara="1" wrap="square" lIns="91700" tIns="45850" rIns="91700" bIns="458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reports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1"/>
          <p:cNvSpPr/>
          <p:nvPr/>
        </p:nvSpPr>
        <p:spPr>
          <a:xfrm>
            <a:off x="6759866" y="3574462"/>
            <a:ext cx="1808533" cy="594689"/>
          </a:xfrm>
          <a:prstGeom prst="ellipse">
            <a:avLst/>
          </a:prstGeom>
          <a:solidFill>
            <a:srgbClr val="333399"/>
          </a:solidFill>
          <a:ln w="12700" cap="flat" cmpd="sng">
            <a:solidFill>
              <a:srgbClr val="CCFFFF"/>
            </a:solidFill>
            <a:prstDash val="solid"/>
            <a:round/>
            <a:headEnd type="none" w="sm" len="sm"/>
            <a:tailEnd type="none" w="sm" len="sm"/>
          </a:ln>
          <a:effectLst>
            <a:outerShdw dist="107763" dir="2700000" algn="ctr" rotWithShape="0">
              <a:srgbClr val="FF00FF"/>
            </a:outerShdw>
          </a:effectLst>
        </p:spPr>
        <p:txBody>
          <a:bodyPr spcFirstLastPara="1" wrap="square" lIns="91700" tIns="45850" rIns="91700" bIns="458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manuals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1"/>
          <p:cNvSpPr/>
          <p:nvPr/>
        </p:nvSpPr>
        <p:spPr>
          <a:xfrm>
            <a:off x="6228689" y="2207942"/>
            <a:ext cx="1808533" cy="594689"/>
          </a:xfrm>
          <a:prstGeom prst="ellipse">
            <a:avLst/>
          </a:prstGeom>
          <a:solidFill>
            <a:srgbClr val="333399"/>
          </a:solidFill>
          <a:ln w="12700" cap="flat" cmpd="sng">
            <a:solidFill>
              <a:srgbClr val="CCFFFF"/>
            </a:solidFill>
            <a:prstDash val="solid"/>
            <a:round/>
            <a:headEnd type="none" w="sm" len="sm"/>
            <a:tailEnd type="none" w="sm" len="sm"/>
          </a:ln>
          <a:effectLst>
            <a:outerShdw dist="107763" dir="2700000" algn="ctr" rotWithShape="0">
              <a:srgbClr val="FF00FF"/>
            </a:outerShdw>
          </a:effectLst>
        </p:spPr>
        <p:txBody>
          <a:bodyPr spcFirstLastPara="1" wrap="square" lIns="91700" tIns="45850" rIns="91700" bIns="458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documents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1"/>
          <p:cNvSpPr/>
          <p:nvPr/>
        </p:nvSpPr>
        <p:spPr>
          <a:xfrm>
            <a:off x="689266" y="5320571"/>
            <a:ext cx="1808533" cy="594689"/>
          </a:xfrm>
          <a:prstGeom prst="ellipse">
            <a:avLst/>
          </a:prstGeom>
          <a:solidFill>
            <a:srgbClr val="333399"/>
          </a:solidFill>
          <a:ln w="12700" cap="flat" cmpd="sng">
            <a:solidFill>
              <a:srgbClr val="CCFFFF"/>
            </a:solidFill>
            <a:prstDash val="solid"/>
            <a:round/>
            <a:headEnd type="none" w="sm" len="sm"/>
            <a:tailEnd type="none" w="sm" len="sm"/>
          </a:ln>
          <a:effectLst>
            <a:outerShdw dist="107763" dir="2700000" algn="ctr" rotWithShape="0">
              <a:srgbClr val="FF00FF"/>
            </a:outerShdw>
          </a:effectLst>
        </p:spPr>
        <p:txBody>
          <a:bodyPr spcFirstLastPara="1" wrap="square" lIns="91700" tIns="45850" rIns="91700" bIns="458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test suites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1"/>
          <p:cNvSpPr/>
          <p:nvPr/>
        </p:nvSpPr>
        <p:spPr>
          <a:xfrm>
            <a:off x="6456336" y="5472407"/>
            <a:ext cx="1808533" cy="594689"/>
          </a:xfrm>
          <a:prstGeom prst="ellipse">
            <a:avLst/>
          </a:prstGeom>
          <a:solidFill>
            <a:srgbClr val="333399"/>
          </a:solidFill>
          <a:ln w="12700" cap="flat" cmpd="sng">
            <a:solidFill>
              <a:srgbClr val="CCFFFF"/>
            </a:solidFill>
            <a:prstDash val="solid"/>
            <a:round/>
            <a:headEnd type="none" w="sm" len="sm"/>
            <a:tailEnd type="none" w="sm" len="sm"/>
          </a:ln>
          <a:effectLst>
            <a:outerShdw dist="107763" dir="2700000" algn="ctr" rotWithShape="0">
              <a:srgbClr val="FF00FF"/>
            </a:outerShdw>
          </a:effectLst>
        </p:spPr>
        <p:txBody>
          <a:bodyPr spcFirstLastPara="1" wrap="square" lIns="91700" tIns="45850" rIns="91700" bIns="458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prototypes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1"/>
          <p:cNvSpPr/>
          <p:nvPr/>
        </p:nvSpPr>
        <p:spPr>
          <a:xfrm>
            <a:off x="5393981" y="4409558"/>
            <a:ext cx="1808533" cy="594689"/>
          </a:xfrm>
          <a:prstGeom prst="ellipse">
            <a:avLst/>
          </a:prstGeom>
          <a:solidFill>
            <a:srgbClr val="333399"/>
          </a:solidFill>
          <a:ln w="12700" cap="flat" cmpd="sng">
            <a:solidFill>
              <a:srgbClr val="CCFFFF"/>
            </a:solidFill>
            <a:prstDash val="solid"/>
            <a:round/>
            <a:headEnd type="none" w="sm" len="sm"/>
            <a:tailEnd type="none" w="sm" len="sm"/>
          </a:ln>
          <a:effectLst>
            <a:outerShdw dist="107763" dir="2700000" algn="ctr" rotWithShape="0">
              <a:srgbClr val="FF00FF"/>
            </a:outerShdw>
          </a:effectLst>
        </p:spPr>
        <p:txBody>
          <a:bodyPr spcFirstLastPara="1" wrap="square" lIns="91700" tIns="45850" rIns="91700" bIns="458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1"/>
          <p:cNvSpPr/>
          <p:nvPr/>
        </p:nvSpPr>
        <p:spPr>
          <a:xfrm>
            <a:off x="3421036" y="5168735"/>
            <a:ext cx="1884415" cy="746525"/>
          </a:xfrm>
          <a:prstGeom prst="ellipse">
            <a:avLst/>
          </a:prstGeom>
          <a:solidFill>
            <a:srgbClr val="333399"/>
          </a:solidFill>
          <a:ln w="12700" cap="flat" cmpd="sng">
            <a:solidFill>
              <a:srgbClr val="CCFFFF"/>
            </a:solidFill>
            <a:prstDash val="solid"/>
            <a:round/>
            <a:headEnd type="none" w="sm" len="sm"/>
            <a:tailEnd type="none" w="sm" len="sm"/>
          </a:ln>
          <a:effectLst>
            <a:outerShdw dist="107763" dir="2700000" algn="ctr" rotWithShape="0">
              <a:srgbClr val="FF00FF"/>
            </a:outerShdw>
          </a:effectLst>
        </p:spPr>
        <p:txBody>
          <a:bodyPr spcFirstLastPara="1" wrap="square" lIns="91700" tIns="45850" rIns="91700" bIns="458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test results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1"/>
          <p:cNvSpPr txBox="1">
            <a:spLocks noGrp="1"/>
          </p:cNvSpPr>
          <p:nvPr>
            <p:ph type="title"/>
          </p:nvPr>
        </p:nvSpPr>
        <p:spPr>
          <a:xfrm>
            <a:off x="438150" y="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Software Product</a:t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93"/>
          <p:cNvSpPr txBox="1">
            <a:spLocks noGrp="1"/>
          </p:cNvSpPr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How Scrum Works?</a:t>
            </a:r>
            <a:endParaRPr/>
          </a:p>
        </p:txBody>
      </p:sp>
      <p:pic>
        <p:nvPicPr>
          <p:cNvPr id="748" name="Google Shape;748;p93" descr="Scrum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38150" y="2120900"/>
            <a:ext cx="7967663" cy="3702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94"/>
          <p:cNvSpPr txBox="1">
            <a:spLocks noGrp="1"/>
          </p:cNvSpPr>
          <p:nvPr>
            <p:ph type="title"/>
          </p:nvPr>
        </p:nvSpPr>
        <p:spPr>
          <a:xfrm>
            <a:off x="682943" y="607342"/>
            <a:ext cx="8594407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Comparison of Different Life Cycle Models</a:t>
            </a:r>
            <a:endParaRPr/>
          </a:p>
        </p:txBody>
      </p:sp>
      <p:sp>
        <p:nvSpPr>
          <p:cNvPr id="756" name="Google Shape;756;p94"/>
          <p:cNvSpPr txBox="1">
            <a:spLocks noGrp="1"/>
          </p:cNvSpPr>
          <p:nvPr>
            <p:ph type="body" idx="1"/>
          </p:nvPr>
        </p:nvSpPr>
        <p:spPr>
          <a:xfrm>
            <a:off x="666750" y="2120900"/>
            <a:ext cx="7738435" cy="4555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355759" lvl="0" indent="-355759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Iterative waterfall model</a:t>
            </a:r>
            <a:endParaRPr/>
          </a:p>
          <a:p>
            <a:pPr marL="355759" lvl="1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most widely used model. </a:t>
            </a:r>
            <a:endParaRPr/>
          </a:p>
          <a:p>
            <a:pPr marL="355759" lvl="1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But, suitable only for well-understood problems. </a:t>
            </a:r>
            <a:endParaRPr/>
          </a:p>
          <a:p>
            <a:pPr marL="355759" lvl="0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Prototype model is suitable for projects not well understood:</a:t>
            </a:r>
            <a:endParaRPr/>
          </a:p>
          <a:p>
            <a:pPr marL="355759" lvl="1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user requirements</a:t>
            </a:r>
            <a:endParaRPr/>
          </a:p>
          <a:p>
            <a:pPr marL="355759" lvl="1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technical aspects</a:t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95"/>
          <p:cNvSpPr txBox="1">
            <a:spLocks noGrp="1"/>
          </p:cNvSpPr>
          <p:nvPr>
            <p:ph type="title"/>
          </p:nvPr>
        </p:nvSpPr>
        <p:spPr>
          <a:xfrm>
            <a:off x="514350" y="596900"/>
            <a:ext cx="8591550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Comparison of Different Life Cycle Models (CONT.)</a:t>
            </a:r>
            <a:endParaRPr/>
          </a:p>
        </p:txBody>
      </p:sp>
      <p:sp>
        <p:nvSpPr>
          <p:cNvPr id="764" name="Google Shape;764;p95"/>
          <p:cNvSpPr txBox="1">
            <a:spLocks noGrp="1"/>
          </p:cNvSpPr>
          <p:nvPr>
            <p:ph type="body" idx="1"/>
          </p:nvPr>
        </p:nvSpPr>
        <p:spPr>
          <a:xfrm>
            <a:off x="455295" y="1928312"/>
            <a:ext cx="8195310" cy="437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355759" lvl="0" indent="-355759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Evolutionary model is suitable for  large problems:</a:t>
            </a:r>
            <a:endParaRPr/>
          </a:p>
          <a:p>
            <a:pPr marL="355759" lvl="1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can be decomposed into a set of modules that can be incrementally implemented,   </a:t>
            </a:r>
            <a:endParaRPr/>
          </a:p>
          <a:p>
            <a:pPr marL="355759" lvl="1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incremental delivery of the system is acceptable  to the customer.  </a:t>
            </a:r>
            <a:endParaRPr/>
          </a:p>
          <a:p>
            <a:pPr marL="355759" lvl="0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 spiral model: </a:t>
            </a:r>
            <a:endParaRPr/>
          </a:p>
          <a:p>
            <a:pPr marL="355759" lvl="1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suitable for development of technically challenging software products  that are subject to several kinds of risks. 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96"/>
          <p:cNvSpPr txBox="1">
            <a:spLocks noGrp="1"/>
          </p:cNvSpPr>
          <p:nvPr>
            <p:ph type="title"/>
          </p:nvPr>
        </p:nvSpPr>
        <p:spPr>
          <a:xfrm>
            <a:off x="209550" y="596900"/>
            <a:ext cx="910589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1351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Selection of a Life Cycle Model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770" name="Google Shape;770;p96"/>
          <p:cNvSpPr txBox="1"/>
          <p:nvPr/>
        </p:nvSpPr>
        <p:spPr>
          <a:xfrm>
            <a:off x="590550" y="1972968"/>
            <a:ext cx="8305799" cy="1920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55759" marR="0" lvl="0" indent="-355759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Selection of a model is based on: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759" marR="0" lvl="0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Requirements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759" marR="0" lvl="0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Development team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759" marR="0" lvl="0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759" marR="0" lvl="0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type and associated risk</a:t>
            </a: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>
            <a:spLocks noGrp="1"/>
          </p:cNvSpPr>
          <p:nvPr>
            <p:ph type="title"/>
          </p:nvPr>
        </p:nvSpPr>
        <p:spPr>
          <a:xfrm>
            <a:off x="607060" y="227754"/>
            <a:ext cx="8498840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Programs versus Software Products</a:t>
            </a:r>
            <a:endParaRPr/>
          </a:p>
        </p:txBody>
      </p:sp>
      <p:sp>
        <p:nvSpPr>
          <p:cNvPr id="180" name="Google Shape;180;p22"/>
          <p:cNvSpPr txBox="1">
            <a:spLocks noGrp="1"/>
          </p:cNvSpPr>
          <p:nvPr>
            <p:ph type="body" idx="1"/>
          </p:nvPr>
        </p:nvSpPr>
        <p:spPr>
          <a:xfrm>
            <a:off x="455296" y="1845752"/>
            <a:ext cx="4020192" cy="4659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350" tIns="45525" rIns="19350" bIns="45525" anchor="t" anchorCtr="0">
            <a:normAutofit/>
          </a:bodyPr>
          <a:lstStyle/>
          <a:p>
            <a:pPr marL="273223" lvl="0" indent="-27322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solidFill>
                  <a:schemeClr val="accent2"/>
                </a:solidFill>
              </a:rPr>
              <a:t>Usually small in size</a:t>
            </a:r>
            <a:endParaRPr/>
          </a:p>
          <a:p>
            <a:pPr marL="273223" lvl="0" indent="-273223" algn="l" rtl="0">
              <a:lnSpc>
                <a:spcPct val="80000"/>
              </a:lnSpc>
              <a:spcBef>
                <a:spcPts val="996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solidFill>
                  <a:schemeClr val="accent2"/>
                </a:solidFill>
              </a:rPr>
              <a:t>Author himself is sole user</a:t>
            </a:r>
            <a:endParaRPr/>
          </a:p>
          <a:p>
            <a:pPr marL="273223" lvl="0" indent="-273223" algn="l" rtl="0">
              <a:lnSpc>
                <a:spcPct val="80000"/>
              </a:lnSpc>
              <a:spcBef>
                <a:spcPts val="996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solidFill>
                  <a:schemeClr val="accent2"/>
                </a:solidFill>
              </a:rPr>
              <a:t>Single developer</a:t>
            </a:r>
            <a:endParaRPr/>
          </a:p>
          <a:p>
            <a:pPr marL="273223" lvl="0" indent="-273223" algn="l" rtl="0">
              <a:lnSpc>
                <a:spcPct val="80000"/>
              </a:lnSpc>
              <a:spcBef>
                <a:spcPts val="996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solidFill>
                  <a:schemeClr val="accent2"/>
                </a:solidFill>
              </a:rPr>
              <a:t>Lacks proper user interface</a:t>
            </a:r>
            <a:endParaRPr/>
          </a:p>
          <a:p>
            <a:pPr marL="273223" lvl="0" indent="-273223" algn="l" rtl="0">
              <a:lnSpc>
                <a:spcPct val="80000"/>
              </a:lnSpc>
              <a:spcBef>
                <a:spcPts val="996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solidFill>
                  <a:schemeClr val="accent2"/>
                </a:solidFill>
              </a:rPr>
              <a:t>Lacks proper documentation</a:t>
            </a:r>
            <a:endParaRPr/>
          </a:p>
          <a:p>
            <a:pPr marL="273223" lvl="0" indent="-116378" algn="l" rtl="0">
              <a:lnSpc>
                <a:spcPct val="80000"/>
              </a:lnSpc>
              <a:spcBef>
                <a:spcPts val="996"/>
              </a:spcBef>
              <a:spcAft>
                <a:spcPts val="0"/>
              </a:spcAft>
              <a:buSzPts val="2470"/>
              <a:buNone/>
            </a:pPr>
            <a:endParaRPr>
              <a:solidFill>
                <a:schemeClr val="accent2"/>
              </a:solidFill>
            </a:endParaRPr>
          </a:p>
          <a:p>
            <a:pPr marL="273223" lvl="0" indent="-273223" algn="l" rtl="0">
              <a:lnSpc>
                <a:spcPct val="80000"/>
              </a:lnSpc>
              <a:spcBef>
                <a:spcPts val="996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solidFill>
                  <a:schemeClr val="accent2"/>
                </a:solidFill>
              </a:rPr>
              <a:t>Ad hoc development.</a:t>
            </a:r>
            <a:r>
              <a:rPr lang="en-US" sz="3200" b="1"/>
              <a:t>  </a:t>
            </a:r>
            <a:endParaRPr/>
          </a:p>
        </p:txBody>
      </p:sp>
      <p:sp>
        <p:nvSpPr>
          <p:cNvPr id="181" name="Google Shape;181;p22"/>
          <p:cNvSpPr txBox="1">
            <a:spLocks noGrp="1"/>
          </p:cNvSpPr>
          <p:nvPr>
            <p:ph type="body" idx="2"/>
          </p:nvPr>
        </p:nvSpPr>
        <p:spPr>
          <a:xfrm>
            <a:off x="4628832" y="1845752"/>
            <a:ext cx="3870008" cy="483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solidFill>
                  <a:schemeClr val="accent2"/>
                </a:solidFill>
              </a:rPr>
              <a:t>Large</a:t>
            </a:r>
            <a:endParaRPr/>
          </a:p>
          <a:p>
            <a:pPr marL="273223" lvl="0" indent="-273223" algn="l" rtl="0">
              <a:lnSpc>
                <a:spcPct val="85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solidFill>
                  <a:schemeClr val="accent2"/>
                </a:solidFill>
              </a:rPr>
              <a:t>Large number of users</a:t>
            </a:r>
            <a:endParaRPr/>
          </a:p>
          <a:p>
            <a:pPr marL="273223" lvl="0" indent="-116378" algn="l" rtl="0">
              <a:lnSpc>
                <a:spcPct val="85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>
              <a:solidFill>
                <a:schemeClr val="accent2"/>
              </a:solidFill>
            </a:endParaRPr>
          </a:p>
          <a:p>
            <a:pPr marL="273223" lvl="0" indent="-273223" algn="l" rtl="0">
              <a:lnSpc>
                <a:spcPct val="85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solidFill>
                  <a:schemeClr val="accent2"/>
                </a:solidFill>
              </a:rPr>
              <a:t>Team of developers</a:t>
            </a:r>
            <a:endParaRPr/>
          </a:p>
          <a:p>
            <a:pPr marL="273223" lvl="0" indent="-273223" algn="l" rtl="0">
              <a:lnSpc>
                <a:spcPct val="85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solidFill>
                  <a:schemeClr val="accent2"/>
                </a:solidFill>
              </a:rPr>
              <a:t>Well-designed interface</a:t>
            </a:r>
            <a:endParaRPr/>
          </a:p>
          <a:p>
            <a:pPr marL="273223" lvl="0" indent="-116378" algn="l" rtl="0">
              <a:lnSpc>
                <a:spcPct val="85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>
              <a:solidFill>
                <a:schemeClr val="accent2"/>
              </a:solidFill>
            </a:endParaRPr>
          </a:p>
          <a:p>
            <a:pPr marL="273223" lvl="0" indent="-273223" algn="l" rtl="0">
              <a:lnSpc>
                <a:spcPct val="85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solidFill>
                  <a:schemeClr val="accent2"/>
                </a:solidFill>
              </a:rPr>
              <a:t>Well documented &amp; user-manual prepared</a:t>
            </a:r>
            <a:endParaRPr/>
          </a:p>
          <a:p>
            <a:pPr marL="273223" lvl="0" indent="-128443" algn="l" rtl="0">
              <a:lnSpc>
                <a:spcPct val="85000"/>
              </a:lnSpc>
              <a:spcBef>
                <a:spcPts val="536"/>
              </a:spcBef>
              <a:spcAft>
                <a:spcPts val="0"/>
              </a:spcAft>
              <a:buSzPts val="2280"/>
              <a:buNone/>
            </a:pPr>
            <a:endParaRPr sz="2400">
              <a:solidFill>
                <a:schemeClr val="accent2"/>
              </a:solidFill>
            </a:endParaRPr>
          </a:p>
          <a:p>
            <a:pPr marL="273223" lvl="0" indent="-273223" algn="l" rtl="0">
              <a:lnSpc>
                <a:spcPct val="85000"/>
              </a:lnSpc>
              <a:spcBef>
                <a:spcPts val="536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solidFill>
                  <a:schemeClr val="accent2"/>
                </a:solidFill>
              </a:rPr>
              <a:t>Systematic development</a:t>
            </a:r>
            <a:endParaRPr>
              <a:solidFill>
                <a:schemeClr val="accent2"/>
              </a:solidFill>
            </a:endParaRPr>
          </a:p>
        </p:txBody>
      </p:sp>
      <p:cxnSp>
        <p:nvCxnSpPr>
          <p:cNvPr id="182" name="Google Shape;182;p22"/>
          <p:cNvCxnSpPr/>
          <p:nvPr/>
        </p:nvCxnSpPr>
        <p:spPr>
          <a:xfrm>
            <a:off x="758825" y="2301258"/>
            <a:ext cx="7360603" cy="0"/>
          </a:xfrm>
          <a:prstGeom prst="straightConnector1">
            <a:avLst/>
          </a:prstGeom>
          <a:noFill/>
          <a:ln w="1907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83" name="Google Shape;183;p22"/>
          <p:cNvCxnSpPr/>
          <p:nvPr/>
        </p:nvCxnSpPr>
        <p:spPr>
          <a:xfrm>
            <a:off x="758825" y="3036711"/>
            <a:ext cx="7360603" cy="0"/>
          </a:xfrm>
          <a:prstGeom prst="straightConnector1">
            <a:avLst/>
          </a:prstGeom>
          <a:noFill/>
          <a:ln w="1907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84" name="Google Shape;184;p22"/>
          <p:cNvCxnSpPr/>
          <p:nvPr/>
        </p:nvCxnSpPr>
        <p:spPr>
          <a:xfrm>
            <a:off x="758825" y="3591860"/>
            <a:ext cx="7360603" cy="0"/>
          </a:xfrm>
          <a:prstGeom prst="straightConnector1">
            <a:avLst/>
          </a:prstGeom>
          <a:noFill/>
          <a:ln w="1907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85" name="Google Shape;185;p22"/>
          <p:cNvCxnSpPr/>
          <p:nvPr/>
        </p:nvCxnSpPr>
        <p:spPr>
          <a:xfrm>
            <a:off x="758825" y="4351039"/>
            <a:ext cx="7360603" cy="52193"/>
          </a:xfrm>
          <a:prstGeom prst="straightConnector1">
            <a:avLst/>
          </a:prstGeom>
          <a:noFill/>
          <a:ln w="1907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86" name="Google Shape;186;p22"/>
          <p:cNvCxnSpPr/>
          <p:nvPr/>
        </p:nvCxnSpPr>
        <p:spPr>
          <a:xfrm>
            <a:off x="758825" y="5314244"/>
            <a:ext cx="7360603" cy="0"/>
          </a:xfrm>
          <a:prstGeom prst="straightConnector1">
            <a:avLst/>
          </a:prstGeom>
          <a:noFill/>
          <a:ln w="1907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87" name="Google Shape;187;p22"/>
          <p:cNvCxnSpPr/>
          <p:nvPr/>
        </p:nvCxnSpPr>
        <p:spPr>
          <a:xfrm>
            <a:off x="910590" y="6149340"/>
            <a:ext cx="7360603" cy="0"/>
          </a:xfrm>
          <a:prstGeom prst="straightConnector1">
            <a:avLst/>
          </a:prstGeom>
          <a:noFill/>
          <a:ln w="1907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88" name="Google Shape;188;p22"/>
          <p:cNvCxnSpPr/>
          <p:nvPr/>
        </p:nvCxnSpPr>
        <p:spPr>
          <a:xfrm>
            <a:off x="4477068" y="1897945"/>
            <a:ext cx="0" cy="3719971"/>
          </a:xfrm>
          <a:prstGeom prst="straightConnector1">
            <a:avLst/>
          </a:prstGeom>
          <a:noFill/>
          <a:ln w="1907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23BE7A553C4F48BE5F3C2EF6E4A3DD" ma:contentTypeVersion="4" ma:contentTypeDescription="Create a new document." ma:contentTypeScope="" ma:versionID="f4aadfb787323c6962deaf26ad00c860">
  <xsd:schema xmlns:xsd="http://www.w3.org/2001/XMLSchema" xmlns:xs="http://www.w3.org/2001/XMLSchema" xmlns:p="http://schemas.microsoft.com/office/2006/metadata/properties" xmlns:ns2="b0be14e0-5817-4ef1-a34b-eea036291add" targetNamespace="http://schemas.microsoft.com/office/2006/metadata/properties" ma:root="true" ma:fieldsID="e846fbf4b6d5c19f87d64bae898a98cc" ns2:_="">
    <xsd:import namespace="b0be14e0-5817-4ef1-a34b-eea036291ad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be14e0-5817-4ef1-a34b-eea036291ad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4B86B25-E36D-4811-B862-AADE5A0BE3D8}"/>
</file>

<file path=customXml/itemProps2.xml><?xml version="1.0" encoding="utf-8"?>
<ds:datastoreItem xmlns:ds="http://schemas.openxmlformats.org/officeDocument/2006/customXml" ds:itemID="{1A35F7EB-D5A6-49E9-8507-831E7BD0AE94}"/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3403</Words>
  <PresentationFormat>Custom</PresentationFormat>
  <Paragraphs>586</Paragraphs>
  <Slides>83</Slides>
  <Notes>83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91" baseType="lpstr">
      <vt:lpstr>Arial</vt:lpstr>
      <vt:lpstr>Calibri</vt:lpstr>
      <vt:lpstr>Constantia</vt:lpstr>
      <vt:lpstr>Noto Sans Symbols</vt:lpstr>
      <vt:lpstr>Times</vt:lpstr>
      <vt:lpstr>Times New Roman</vt:lpstr>
      <vt:lpstr>Arial Black</vt:lpstr>
      <vt:lpstr>Flow</vt:lpstr>
      <vt:lpstr>   Introduction to software engineering</vt:lpstr>
      <vt:lpstr>Objectives</vt:lpstr>
      <vt:lpstr> Software Engineering</vt:lpstr>
      <vt:lpstr>Evolution of Design Techniques</vt:lpstr>
      <vt:lpstr>Evolution of Other Software Engineering Techniques</vt:lpstr>
      <vt:lpstr>Differences Between the Exploratory Style and Modern Software Development Practices</vt:lpstr>
      <vt:lpstr>Differences Between the Exploratory Style and Modern Software Development Practices  (CONT.)</vt:lpstr>
      <vt:lpstr>Software Product</vt:lpstr>
      <vt:lpstr>Programs versus Software Products</vt:lpstr>
      <vt:lpstr>The software process</vt:lpstr>
      <vt:lpstr>Software Life Cycle</vt:lpstr>
      <vt:lpstr>Life Cycle Model</vt:lpstr>
      <vt:lpstr>Life Cycle Model (CONT.)</vt:lpstr>
      <vt:lpstr>Why Model  Life Cycle ?</vt:lpstr>
      <vt:lpstr>Why Model  Life Cycle ?</vt:lpstr>
      <vt:lpstr>Generic software process models</vt:lpstr>
      <vt:lpstr>Various stages in software process</vt:lpstr>
      <vt:lpstr>Feasibility Study</vt:lpstr>
      <vt:lpstr>Activities during Feasibility Study</vt:lpstr>
      <vt:lpstr>Activities during Feasibility Study</vt:lpstr>
      <vt:lpstr>Requirements Analysis and Specification</vt:lpstr>
      <vt:lpstr>Goals of Requirements Analysis</vt:lpstr>
      <vt:lpstr>Requirements Gathering</vt:lpstr>
      <vt:lpstr>Requirements Analysis (CONT.)</vt:lpstr>
      <vt:lpstr>Requirements Analysis (CONT.)</vt:lpstr>
      <vt:lpstr>Design</vt:lpstr>
      <vt:lpstr>Traditional Design Approach</vt:lpstr>
      <vt:lpstr>Structured Analysis Activity</vt:lpstr>
      <vt:lpstr>Structured Analysis (CONT.)</vt:lpstr>
      <vt:lpstr>Structured Design</vt:lpstr>
      <vt:lpstr>Object Oriented Design</vt:lpstr>
      <vt:lpstr>Object Oriented Design (CONT.)</vt:lpstr>
      <vt:lpstr>Implementation</vt:lpstr>
      <vt:lpstr>Implementation (CONT.)</vt:lpstr>
      <vt:lpstr>Integration and System Testing</vt:lpstr>
      <vt:lpstr>Integration and System Testing</vt:lpstr>
      <vt:lpstr>System Testing</vt:lpstr>
      <vt:lpstr>Maintenance</vt:lpstr>
      <vt:lpstr>Maintenance (CONT.)</vt:lpstr>
      <vt:lpstr>Build &amp; Fix Model</vt:lpstr>
      <vt:lpstr>Build &amp; Fix Model</vt:lpstr>
      <vt:lpstr>Classical Waterfall Model</vt:lpstr>
      <vt:lpstr>Waterfall model</vt:lpstr>
      <vt:lpstr>Waterfall Strengths</vt:lpstr>
      <vt:lpstr>Waterfall Deficiencies</vt:lpstr>
      <vt:lpstr>When to use the Waterfall Model</vt:lpstr>
      <vt:lpstr>V-Shaped SDLC Model</vt:lpstr>
      <vt:lpstr>V-Shaped Strengths</vt:lpstr>
      <vt:lpstr>V-Shaped Weaknesses</vt:lpstr>
      <vt:lpstr>Prototyping Model </vt:lpstr>
      <vt:lpstr>Prototyping Model (CONT.)</vt:lpstr>
      <vt:lpstr>Prototyping Model (CONT.)</vt:lpstr>
      <vt:lpstr>Evolutionary development</vt:lpstr>
      <vt:lpstr>Evolutionary development</vt:lpstr>
      <vt:lpstr>Characteristics of Evolutionary Development</vt:lpstr>
      <vt:lpstr>Evolutionary development</vt:lpstr>
      <vt:lpstr>Incremental Development</vt:lpstr>
      <vt:lpstr>Incremental Development – Version I</vt:lpstr>
      <vt:lpstr>Incremental Development –Advantages</vt:lpstr>
      <vt:lpstr>Incremental Development – Problems</vt:lpstr>
      <vt:lpstr>Incremental means adding, iterative means reworking  </vt:lpstr>
      <vt:lpstr>Incremental &amp; iterative - summary</vt:lpstr>
      <vt:lpstr>The Rapid Application Development (RAD) Model</vt:lpstr>
      <vt:lpstr>The Rapid Application Development (RAD) Model</vt:lpstr>
      <vt:lpstr>The Rapid Application Development (RAD) Model</vt:lpstr>
      <vt:lpstr>Spiral development</vt:lpstr>
      <vt:lpstr>Spiral model of the software process</vt:lpstr>
      <vt:lpstr>Spiral Model Strengths</vt:lpstr>
      <vt:lpstr>Spiral Model Weaknesses</vt:lpstr>
      <vt:lpstr>When to use Spiral Model</vt:lpstr>
      <vt:lpstr>Agile Methods</vt:lpstr>
      <vt:lpstr>Project Failure – the trigger for Agility</vt:lpstr>
      <vt:lpstr>Agile Development</vt:lpstr>
      <vt:lpstr>What is an Agile method? (1)</vt:lpstr>
      <vt:lpstr>What is an agile method? (2)</vt:lpstr>
      <vt:lpstr>What is an agile method? (3)</vt:lpstr>
      <vt:lpstr>Slide 77</vt:lpstr>
      <vt:lpstr>What are the Agile Methodologies?</vt:lpstr>
      <vt:lpstr>XP Practices</vt:lpstr>
      <vt:lpstr>How Scrum Works?</vt:lpstr>
      <vt:lpstr>Comparison of Different Life Cycle Models</vt:lpstr>
      <vt:lpstr>Comparison of Different Life Cycle Models (CONT.)</vt:lpstr>
      <vt:lpstr>Selection of a Life Cycle Model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software engineering</dc:title>
  <dc:creator>CDAC</dc:creator>
  <cp:lastModifiedBy>CDAC</cp:lastModifiedBy>
  <cp:revision>12</cp:revision>
  <dcterms:modified xsi:type="dcterms:W3CDTF">2022-09-15T11:46:49Z</dcterms:modified>
</cp:coreProperties>
</file>