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79" r:id="rId5"/>
    <p:sldId id="264" r:id="rId6"/>
    <p:sldId id="265" r:id="rId7"/>
    <p:sldId id="266" r:id="rId8"/>
    <p:sldId id="267" r:id="rId9"/>
    <p:sldId id="259" r:id="rId10"/>
    <p:sldId id="282" r:id="rId11"/>
    <p:sldId id="260" r:id="rId12"/>
    <p:sldId id="283" r:id="rId13"/>
    <p:sldId id="284" r:id="rId14"/>
    <p:sldId id="262" r:id="rId15"/>
    <p:sldId id="269" r:id="rId16"/>
    <p:sldId id="270" r:id="rId17"/>
    <p:sldId id="271" r:id="rId18"/>
    <p:sldId id="273" r:id="rId19"/>
    <p:sldId id="272" r:id="rId20"/>
    <p:sldId id="274" r:id="rId21"/>
    <p:sldId id="275" r:id="rId22"/>
    <p:sldId id="278" r:id="rId23"/>
    <p:sldId id="280"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02278D-C020-41AD-BE7D-BFC27AD3DC4B}" type="datetimeFigureOut">
              <a:rPr lang="en-IN" smtClean="0"/>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8EA29-6782-4F63-87FC-9D54E0F858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4561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2278D-C020-41AD-BE7D-BFC27AD3DC4B}" type="datetimeFigureOut">
              <a:rPr lang="en-IN" smtClean="0"/>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98116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2278D-C020-41AD-BE7D-BFC27AD3DC4B}" type="datetimeFigureOut">
              <a:rPr lang="en-IN" smtClean="0"/>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7283807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2278D-C020-41AD-BE7D-BFC27AD3DC4B}" type="datetimeFigureOut">
              <a:rPr lang="en-IN" smtClean="0"/>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280349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02278D-C020-41AD-BE7D-BFC27AD3DC4B}" type="datetimeFigureOut">
              <a:rPr lang="en-IN" smtClean="0"/>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8EA29-6782-4F63-87FC-9D54E0F858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0318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02278D-C020-41AD-BE7D-BFC27AD3DC4B}" type="datetimeFigureOut">
              <a:rPr lang="en-IN" smtClean="0"/>
              <a:t>23-11-2018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52953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02278D-C020-41AD-BE7D-BFC27AD3DC4B}" type="datetimeFigureOut">
              <a:rPr lang="en-IN" smtClean="0"/>
              <a:t>23-11-2018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290109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02278D-C020-41AD-BE7D-BFC27AD3DC4B}" type="datetimeFigureOut">
              <a:rPr lang="en-IN" smtClean="0"/>
              <a:t>23-11-2018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27709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02278D-C020-41AD-BE7D-BFC27AD3DC4B}" type="datetimeFigureOut">
              <a:rPr lang="en-IN" smtClean="0"/>
              <a:t>23-11-2018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2608199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02278D-C020-41AD-BE7D-BFC27AD3DC4B}" type="datetimeFigureOut">
              <a:rPr lang="en-IN" smtClean="0"/>
              <a:t>23-11-2018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68EA29-6782-4F63-87FC-9D54E0F8585D}" type="slidenum">
              <a:rPr lang="en-IN" smtClean="0"/>
              <a:t>‹#›</a:t>
            </a:fld>
            <a:endParaRPr lang="en-IN"/>
          </a:p>
        </p:txBody>
      </p:sp>
    </p:spTree>
    <p:extLst>
      <p:ext uri="{BB962C8B-B14F-4D97-AF65-F5344CB8AC3E}">
        <p14:creationId xmlns:p14="http://schemas.microsoft.com/office/powerpoint/2010/main" val="396074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02278D-C020-41AD-BE7D-BFC27AD3DC4B}" type="datetimeFigureOut">
              <a:rPr lang="en-IN" smtClean="0"/>
              <a:t>23-11-2018</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68EA29-6782-4F63-87FC-9D54E0F8585D}" type="slidenum">
              <a:rPr lang="en-IN" smtClean="0"/>
              <a:t>‹#›</a:t>
            </a:fld>
            <a:endParaRPr lang="en-IN"/>
          </a:p>
        </p:txBody>
      </p:sp>
    </p:spTree>
    <p:extLst>
      <p:ext uri="{BB962C8B-B14F-4D97-AF65-F5344CB8AC3E}">
        <p14:creationId xmlns:p14="http://schemas.microsoft.com/office/powerpoint/2010/main" val="411956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02278D-C020-41AD-BE7D-BFC27AD3DC4B}" type="datetimeFigureOut">
              <a:rPr lang="en-IN" smtClean="0"/>
              <a:t>23-11-2018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68EA29-6782-4F63-87FC-9D54E0F8585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938966"/>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109" y="1357745"/>
            <a:ext cx="10978342" cy="2011403"/>
          </a:xfrm>
        </p:spPr>
        <p:txBody>
          <a:bodyPr/>
          <a:lstStyle/>
          <a:p>
            <a:pPr algn="ctr"/>
            <a:r>
              <a:rPr lang="en-IN" dirty="0" smtClean="0"/>
              <a:t>Iris Recognition</a:t>
            </a:r>
            <a:r>
              <a:rPr lang="en-IN" sz="4800" dirty="0" smtClean="0"/>
              <a:t/>
            </a:r>
            <a:br>
              <a:rPr lang="en-IN" sz="4800" dirty="0" smtClean="0"/>
            </a:br>
            <a:r>
              <a:rPr lang="en-IN" sz="4800" dirty="0"/>
              <a:t>	</a:t>
            </a:r>
            <a:r>
              <a:rPr lang="en-IN" sz="4800" dirty="0" smtClean="0"/>
              <a:t>			Using PCA and </a:t>
            </a:r>
            <a:r>
              <a:rPr lang="en-IN" sz="4800" dirty="0" smtClean="0">
                <a:solidFill>
                  <a:prstClr val="black">
                    <a:lumMod val="85000"/>
                    <a:lumOff val="15000"/>
                  </a:prstClr>
                </a:solidFill>
              </a:rPr>
              <a:t>Fischer LDA</a:t>
            </a:r>
            <a:endParaRPr lang="en-IN" sz="4800" dirty="0"/>
          </a:p>
        </p:txBody>
      </p:sp>
      <p:sp>
        <p:nvSpPr>
          <p:cNvPr id="3" name="Subtitle 2"/>
          <p:cNvSpPr>
            <a:spLocks noGrp="1"/>
          </p:cNvSpPr>
          <p:nvPr>
            <p:ph type="subTitle" idx="1"/>
          </p:nvPr>
        </p:nvSpPr>
        <p:spPr>
          <a:xfrm>
            <a:off x="1100051" y="4455620"/>
            <a:ext cx="10058400" cy="1529543"/>
          </a:xfrm>
        </p:spPr>
        <p:txBody>
          <a:bodyPr>
            <a:normAutofit/>
          </a:bodyPr>
          <a:lstStyle/>
          <a:p>
            <a:pPr algn="r"/>
            <a:r>
              <a:rPr lang="en-IN" dirty="0" smtClean="0"/>
              <a:t>-</a:t>
            </a:r>
            <a:r>
              <a:rPr lang="en-IN" dirty="0" err="1" smtClean="0"/>
              <a:t>Aniket</a:t>
            </a:r>
            <a:r>
              <a:rPr lang="en-IN" dirty="0" smtClean="0"/>
              <a:t> Bhatia</a:t>
            </a:r>
          </a:p>
          <a:p>
            <a:pPr algn="r"/>
            <a:r>
              <a:rPr lang="en-IN" dirty="0" smtClean="0"/>
              <a:t>-</a:t>
            </a:r>
            <a:r>
              <a:rPr lang="en-IN" dirty="0" err="1" smtClean="0"/>
              <a:t>shubhang</a:t>
            </a:r>
            <a:r>
              <a:rPr lang="en-IN" dirty="0" smtClean="0"/>
              <a:t> </a:t>
            </a:r>
            <a:r>
              <a:rPr lang="en-IN" dirty="0" err="1" smtClean="0"/>
              <a:t>bhatnagar</a:t>
            </a:r>
            <a:endParaRPr lang="en-IN" dirty="0" smtClean="0"/>
          </a:p>
          <a:p>
            <a:pPr algn="r"/>
            <a:r>
              <a:rPr lang="en-IN" dirty="0"/>
              <a:t>-</a:t>
            </a:r>
            <a:r>
              <a:rPr lang="en-IN" dirty="0" err="1" smtClean="0"/>
              <a:t>vineet</a:t>
            </a:r>
            <a:r>
              <a:rPr lang="en-IN" dirty="0" smtClean="0"/>
              <a:t> Ashok </a:t>
            </a:r>
            <a:r>
              <a:rPr lang="en-IN" dirty="0" err="1"/>
              <a:t>kotariyA</a:t>
            </a:r>
            <a:endParaRPr lang="en-IN" dirty="0"/>
          </a:p>
          <a:p>
            <a:pPr algn="r"/>
            <a:endParaRPr lang="en-IN" dirty="0" smtClean="0"/>
          </a:p>
        </p:txBody>
      </p:sp>
    </p:spTree>
    <p:extLst>
      <p:ext uri="{BB962C8B-B14F-4D97-AF65-F5344CB8AC3E}">
        <p14:creationId xmlns:p14="http://schemas.microsoft.com/office/powerpoint/2010/main" val="294817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782" y="156881"/>
            <a:ext cx="11429999" cy="646331"/>
          </a:xfrm>
          <a:prstGeom prst="rect">
            <a:avLst/>
          </a:prstGeom>
        </p:spPr>
        <p:txBody>
          <a:bodyPr wrap="square">
            <a:spAutoFit/>
          </a:bodyPr>
          <a:lstStyle/>
          <a:p>
            <a:pPr algn="ctr"/>
            <a:r>
              <a:rPr lang="en-IN" sz="3600" dirty="0" smtClean="0">
                <a:latin typeface="+mj-lt"/>
              </a:rPr>
              <a:t>Benefits of using PCA before LDA</a:t>
            </a:r>
          </a:p>
        </p:txBody>
      </p:sp>
      <p:sp>
        <p:nvSpPr>
          <p:cNvPr id="4" name="TextBox 3">
            <a:extLst>
              <a:ext uri="{FF2B5EF4-FFF2-40B4-BE49-F238E27FC236}">
                <a16:creationId xmlns:a16="http://schemas.microsoft.com/office/drawing/2014/main" id="{8FA4D85B-87C4-44A1-A94A-DF481295F964}"/>
              </a:ext>
            </a:extLst>
          </p:cNvPr>
          <p:cNvSpPr txBox="1"/>
          <p:nvPr/>
        </p:nvSpPr>
        <p:spPr>
          <a:xfrm>
            <a:off x="858129" y="780973"/>
            <a:ext cx="9734843" cy="4308872"/>
          </a:xfrm>
          <a:prstGeom prst="rect">
            <a:avLst/>
          </a:prstGeom>
          <a:noFill/>
        </p:spPr>
        <p:txBody>
          <a:bodyPr wrap="square" rtlCol="0">
            <a:spAutoFit/>
          </a:bodyPr>
          <a:lstStyle/>
          <a:p>
            <a:endParaRPr lang="en-US" sz="3600" dirty="0"/>
          </a:p>
          <a:p>
            <a:pPr marL="342900" indent="-342900">
              <a:buClr>
                <a:schemeClr val="accent2"/>
              </a:buClr>
              <a:buFont typeface="Calibri" panose="020F0502020204030204" pitchFamily="34" charset="0"/>
              <a:buChar char="→"/>
            </a:pPr>
            <a:r>
              <a:rPr lang="en-US" sz="2000" dirty="0"/>
              <a:t>It helps reduce the dimensionality of the input data to the LDA so that the LDA can work faster with a reduced number of dimensions. It also helps to filter out the data to give only the important features only.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342900" indent="-342900">
              <a:buClr>
                <a:schemeClr val="accent2"/>
              </a:buClr>
              <a:buFont typeface="Calibri" panose="020F0502020204030204" pitchFamily="34" charset="0"/>
              <a:buChar char="→"/>
            </a:pPr>
            <a:r>
              <a:rPr lang="en-US" sz="2000" dirty="0"/>
              <a:t>Also PCA is critical in the fisher ‘iris’ algorithm as the within the class scatter matrix </a:t>
            </a:r>
            <a:r>
              <a:rPr lang="en-US" sz="2000" dirty="0" err="1"/>
              <a:t>Sw</a:t>
            </a:r>
            <a:r>
              <a:rPr lang="en-US" sz="2000" dirty="0"/>
              <a:t> of LDA becomes almost singular if the dimensions of the input to it is much higher than the number of training examples given to it (if d&gt;&gt;n). This is a problem as we need to calculate inverse(</a:t>
            </a:r>
            <a:r>
              <a:rPr lang="en-US" sz="2000" dirty="0" err="1"/>
              <a:t>Sw</a:t>
            </a:r>
            <a:r>
              <a:rPr lang="en-US" sz="2000" dirty="0"/>
              <a:t>) in the LDA algorithm. To overcome this, we project our data to a lower dimensional sub space which is given by PCA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22443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98836" y="405678"/>
            <a:ext cx="3805238" cy="1624013"/>
          </a:xfrm>
          <a:prstGeom prst="rect">
            <a:avLst/>
          </a:prstGeom>
        </p:spPr>
      </p:pic>
      <p:sp>
        <p:nvSpPr>
          <p:cNvPr id="3" name="Rounded Rectangle 2"/>
          <p:cNvSpPr/>
          <p:nvPr/>
        </p:nvSpPr>
        <p:spPr>
          <a:xfrm>
            <a:off x="10792697" y="498763"/>
            <a:ext cx="817415" cy="54422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70C0"/>
              </a:solidFill>
            </a:endParaRPr>
          </a:p>
        </p:txBody>
      </p:sp>
      <p:sp>
        <p:nvSpPr>
          <p:cNvPr id="4" name="Rectangle 3"/>
          <p:cNvSpPr/>
          <p:nvPr/>
        </p:nvSpPr>
        <p:spPr>
          <a:xfrm>
            <a:off x="401782" y="253862"/>
            <a:ext cx="11429999" cy="646331"/>
          </a:xfrm>
          <a:prstGeom prst="rect">
            <a:avLst/>
          </a:prstGeom>
        </p:spPr>
        <p:txBody>
          <a:bodyPr wrap="square">
            <a:spAutoFit/>
          </a:bodyPr>
          <a:lstStyle/>
          <a:p>
            <a:r>
              <a:rPr lang="en-IN" sz="3600" dirty="0" smtClean="0">
                <a:latin typeface="+mj-lt"/>
              </a:rPr>
              <a:t>Linear Discriminant Analysis (LDA)</a:t>
            </a:r>
            <a:endParaRPr lang="en-IN" sz="3600" dirty="0">
              <a:latin typeface="+mj-lt"/>
            </a:endParaRPr>
          </a:p>
        </p:txBody>
      </p:sp>
      <p:sp>
        <p:nvSpPr>
          <p:cNvPr id="8" name="TextBox 7">
            <a:extLst>
              <a:ext uri="{FF2B5EF4-FFF2-40B4-BE49-F238E27FC236}">
                <a16:creationId xmlns:a16="http://schemas.microsoft.com/office/drawing/2014/main" id="{29424359-8ACC-47A3-8F41-F16B91593653}"/>
              </a:ext>
            </a:extLst>
          </p:cNvPr>
          <p:cNvSpPr txBox="1"/>
          <p:nvPr/>
        </p:nvSpPr>
        <p:spPr>
          <a:xfrm>
            <a:off x="387926" y="1042990"/>
            <a:ext cx="7610910" cy="1477328"/>
          </a:xfrm>
          <a:prstGeom prst="rect">
            <a:avLst/>
          </a:prstGeom>
          <a:noFill/>
        </p:spPr>
        <p:txBody>
          <a:bodyPr wrap="square" rtlCol="0">
            <a:spAutoFit/>
          </a:bodyPr>
          <a:lstStyle/>
          <a:p>
            <a:pPr marL="285750" indent="-285750">
              <a:buClr>
                <a:srgbClr val="0070C0"/>
              </a:buClr>
              <a:buFont typeface="Calibri" panose="020F0502020204030204" pitchFamily="34" charset="0"/>
              <a:buChar char="→"/>
            </a:pPr>
            <a:r>
              <a:rPr lang="en-US" dirty="0"/>
              <a:t>LDA is a supervised classification algorithm, with a linear decision boundary (hence the name). It too involves getting a set of directions (like PCA) in which we project the data. It is better than PCA as it considers the class labels of data in getting the best directions for projecting the data.</a:t>
            </a:r>
          </a:p>
          <a:p>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4011F91-8C76-4945-B8DE-DB9F88DF188E}"/>
                  </a:ext>
                </a:extLst>
              </p:cNvPr>
              <p:cNvSpPr txBox="1"/>
              <p:nvPr/>
            </p:nvSpPr>
            <p:spPr>
              <a:xfrm>
                <a:off x="410304" y="2305022"/>
                <a:ext cx="10536700" cy="4306756"/>
              </a:xfrm>
              <a:prstGeom prst="rect">
                <a:avLst/>
              </a:prstGeom>
              <a:noFill/>
            </p:spPr>
            <p:txBody>
              <a:bodyPr wrap="square" rtlCol="0">
                <a:spAutoFit/>
              </a:bodyPr>
              <a:lstStyle/>
              <a:p>
                <a:pPr marL="342900" indent="-342900">
                  <a:buClr>
                    <a:srgbClr val="0070C0"/>
                  </a:buClr>
                  <a:buFont typeface="Calibri" panose="020F0502020204030204" pitchFamily="34" charset="0"/>
                  <a:buChar char="→"/>
                </a:pPr>
                <a:r>
                  <a:rPr lang="en-US" sz="2000" dirty="0"/>
                  <a:t>For calculating the LDA directions, we calculate 2 matrices-</a:t>
                </a:r>
              </a:p>
              <a:p>
                <a:r>
                  <a:rPr lang="en-US" sz="2000" dirty="0"/>
                  <a:t> </a:t>
                </a:r>
                <a:r>
                  <a:rPr lang="en-US" sz="2000" dirty="0" smtClean="0"/>
                  <a:t>     </a:t>
                </a:r>
                <a:r>
                  <a:rPr lang="en-US" sz="2000" dirty="0" smtClean="0"/>
                  <a:t>The </a:t>
                </a:r>
                <a:r>
                  <a:rPr lang="en-US" sz="2000" dirty="0"/>
                  <a:t>between the class scatter matrix-</a:t>
                </a:r>
              </a:p>
              <a:p>
                <a:endParaRPr lang="en-US" dirty="0"/>
              </a:p>
              <a:p>
                <a:pPr algn="ctr"/>
                <a:r>
                  <a:rPr lang="en-US" sz="2600" dirty="0"/>
                  <a:t> Sb=</a:t>
                </a:r>
                <a14:m>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𝐶</m:t>
                        </m:r>
                      </m:sup>
                      <m:e>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i="1">
                                    <a:latin typeface="Cambria Math" panose="02040503050406030204" pitchFamily="18" charset="0"/>
                                  </a:rPr>
                                  <m:t>µ</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r>
                              <a:rPr lang="en-US" sz="2600" i="1">
                                <a:latin typeface="Cambria Math" panose="02040503050406030204" pitchFamily="18" charset="0"/>
                              </a:rPr>
                              <m:t>µ</m:t>
                            </m:r>
                          </m:e>
                        </m:d>
                        <m:d>
                          <m:dPr>
                            <m:ctrlPr>
                              <a:rPr lang="en-US" sz="2600" b="0" i="1"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µ</m:t>
                                </m:r>
                              </m:e>
                              <m:sub>
                                <m:r>
                                  <a:rPr lang="en-US" sz="2600" i="1">
                                    <a:latin typeface="Cambria Math" panose="02040503050406030204" pitchFamily="18" charset="0"/>
                                  </a:rPr>
                                  <m:t>𝑗</m:t>
                                </m:r>
                              </m:sub>
                            </m:sSub>
                            <m:r>
                              <a:rPr lang="en-US" sz="2600" i="1">
                                <a:latin typeface="Cambria Math" panose="02040503050406030204" pitchFamily="18" charset="0"/>
                              </a:rPr>
                              <m:t>−µ</m:t>
                            </m:r>
                          </m:e>
                        </m:d>
                        <m:r>
                          <a:rPr lang="en-US" sz="2600" b="0" i="1" smtClean="0">
                            <a:latin typeface="Cambria Math" panose="02040503050406030204" pitchFamily="18" charset="0"/>
                          </a:rPr>
                          <m:t>′</m:t>
                        </m:r>
                      </m:e>
                    </m:nary>
                  </m:oMath>
                </a14:m>
                <a:r>
                  <a:rPr lang="en-US" b="1" dirty="0"/>
                  <a:t> </a:t>
                </a:r>
              </a:p>
              <a:p>
                <a:endParaRPr lang="en-US" dirty="0"/>
              </a:p>
              <a:p>
                <a:r>
                  <a:rPr lang="en-US" sz="2000" dirty="0" smtClean="0"/>
                  <a:t>      The </a:t>
                </a:r>
                <a:r>
                  <a:rPr lang="en-US" sz="2000" dirty="0"/>
                  <a:t>within the class scatter matrix is given by-</a:t>
                </a:r>
              </a:p>
              <a:p>
                <a:pPr/>
                <a14:m>
                  <m:oMathPara xmlns:m="http://schemas.openxmlformats.org/officeDocument/2006/math">
                    <m:oMathParaPr>
                      <m:jc m:val="centerGroup"/>
                    </m:oMathParaPr>
                    <m:oMath xmlns:m="http://schemas.openxmlformats.org/officeDocument/2006/math">
                      <m:r>
                        <m:rPr>
                          <m:nor/>
                        </m:rPr>
                        <a:rPr lang="en-US" sz="2600" dirty="0"/>
                        <m:t>S</m:t>
                      </m:r>
                      <m:r>
                        <m:rPr>
                          <m:nor/>
                        </m:rPr>
                        <a:rPr lang="en-US" sz="2600" b="0" i="0" dirty="0" smtClean="0"/>
                        <m:t>w</m:t>
                      </m:r>
                      <m:r>
                        <m:rPr>
                          <m:nor/>
                        </m:rPr>
                        <a:rPr lang="en-US" sz="2600" dirty="0"/>
                        <m:t>=</m:t>
                      </m:r>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𝑗</m:t>
                          </m:r>
                          <m:r>
                            <a:rPr lang="en-US" sz="2600" i="1">
                              <a:latin typeface="Cambria Math" panose="02040503050406030204" pitchFamily="18" charset="0"/>
                            </a:rPr>
                            <m:t>=1</m:t>
                          </m:r>
                        </m:sub>
                        <m:sup>
                          <m:r>
                            <a:rPr lang="en-US" sz="2600" i="1">
                              <a:latin typeface="Cambria Math" panose="02040503050406030204" pitchFamily="18" charset="0"/>
                            </a:rPr>
                            <m:t>𝐶</m:t>
                          </m:r>
                        </m:sup>
                        <m:e>
                          <m:r>
                            <a:rPr lang="en-US" sz="2600" b="0" i="1" smtClean="0">
                              <a:latin typeface="Cambria Math" panose="02040503050406030204" pitchFamily="18" charset="0"/>
                            </a:rPr>
                            <m:t> </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𝑛𝑗</m:t>
                              </m:r>
                            </m:sup>
                            <m:e>
                              <m:sSup>
                                <m:sSupPr>
                                  <m:ctrlPr>
                                    <a:rPr lang="en-US" sz="2600" b="0" i="1" smtClean="0">
                                      <a:latin typeface="Cambria Math" panose="02040503050406030204" pitchFamily="18" charset="0"/>
                                    </a:rPr>
                                  </m:ctrlPr>
                                </m:sSupPr>
                                <m:e>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𝑖𝑗</m:t>
                                              </m:r>
                                            </m:sub>
                                          </m:sSub>
                                          <m:r>
                                            <a:rPr lang="en-US" sz="2600" i="1">
                                              <a:latin typeface="Cambria Math" panose="02040503050406030204" pitchFamily="18" charset="0"/>
                                            </a:rPr>
                                            <m:t>−µ</m:t>
                                          </m:r>
                                        </m:e>
                                        <m:sub>
                                          <m:r>
                                            <a:rPr lang="en-US" sz="2600" i="1">
                                              <a:latin typeface="Cambria Math" panose="02040503050406030204" pitchFamily="18" charset="0"/>
                                            </a:rPr>
                                            <m:t>𝑗</m:t>
                                          </m:r>
                                        </m:sub>
                                      </m:sSub>
                                    </m:e>
                                  </m:d>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𝑖𝑗</m:t>
                                              </m:r>
                                            </m:sub>
                                          </m:sSub>
                                          <m:r>
                                            <a:rPr lang="en-US" sz="2600" i="1">
                                              <a:latin typeface="Cambria Math" panose="02040503050406030204" pitchFamily="18" charset="0"/>
                                            </a:rPr>
                                            <m:t>−µ</m:t>
                                          </m:r>
                                        </m:e>
                                        <m:sub>
                                          <m:r>
                                            <a:rPr lang="en-US" sz="2600" i="1">
                                              <a:latin typeface="Cambria Math" panose="02040503050406030204" pitchFamily="18" charset="0"/>
                                            </a:rPr>
                                            <m:t>𝑗</m:t>
                                          </m:r>
                                        </m:sub>
                                      </m:sSub>
                                    </m:e>
                                  </m:d>
                                </m:e>
                                <m:sup>
                                  <m:r>
                                    <a:rPr lang="en-US" sz="2600" b="0" i="1" smtClean="0">
                                      <a:latin typeface="Cambria Math" panose="02040503050406030204" pitchFamily="18" charset="0"/>
                                    </a:rPr>
                                    <m:t>𝑇</m:t>
                                  </m:r>
                                </m:sup>
                              </m:sSup>
                            </m:e>
                          </m:nary>
                        </m:e>
                      </m:nary>
                    </m:oMath>
                  </m:oMathPara>
                </a14:m>
                <a:endParaRPr lang="en-US" sz="2600" dirty="0"/>
              </a:p>
              <a:p>
                <a:endParaRPr lang="en-US" sz="2600" dirty="0"/>
              </a:p>
              <a:p>
                <a:r>
                  <a:rPr lang="en-US" sz="2000" dirty="0" smtClean="0"/>
                  <a:t>      Where </a:t>
                </a:r>
                <a:r>
                  <a:rPr lang="en-US" sz="2000" dirty="0"/>
                  <a:t>C is the number of classes and </a:t>
                </a:r>
                <a:r>
                  <a:rPr lang="en-US" sz="2000" dirty="0" err="1"/>
                  <a:t>nj</a:t>
                </a:r>
                <a:r>
                  <a:rPr lang="en-US" sz="2000" dirty="0"/>
                  <a:t> is the number of elements in the </a:t>
                </a:r>
                <a:r>
                  <a:rPr lang="en-US" sz="2000" dirty="0" err="1"/>
                  <a:t>j</a:t>
                </a:r>
                <a:r>
                  <a:rPr lang="en-US" sz="2000" baseline="30000" dirty="0" err="1"/>
                  <a:t>th</a:t>
                </a:r>
                <a:r>
                  <a:rPr lang="en-US" sz="2000" dirty="0"/>
                  <a:t> class</a:t>
                </a:r>
              </a:p>
              <a:p>
                <a:endParaRPr lang="en-US" sz="2600" dirty="0"/>
              </a:p>
            </p:txBody>
          </p:sp>
        </mc:Choice>
        <mc:Fallback>
          <p:sp>
            <p:nvSpPr>
              <p:cNvPr id="9" name="TextBox 8">
                <a:extLst>
                  <a:ext uri="{FF2B5EF4-FFF2-40B4-BE49-F238E27FC236}">
                    <a16:creationId xmlns:a16="http://schemas.microsoft.com/office/drawing/2014/main" id="{04011F91-8C76-4945-B8DE-DB9F88DF188E}"/>
                  </a:ext>
                </a:extLst>
              </p:cNvPr>
              <p:cNvSpPr txBox="1">
                <a:spLocks noRot="1" noChangeAspect="1" noMove="1" noResize="1" noEditPoints="1" noAdjustHandles="1" noChangeArrowheads="1" noChangeShapeType="1" noTextEdit="1"/>
              </p:cNvSpPr>
              <p:nvPr/>
            </p:nvSpPr>
            <p:spPr>
              <a:xfrm>
                <a:off x="410304" y="2305022"/>
                <a:ext cx="10536700" cy="4306756"/>
              </a:xfrm>
              <a:prstGeom prst="rect">
                <a:avLst/>
              </a:prstGeom>
              <a:blipFill>
                <a:blip r:embed="rId3"/>
                <a:stretch>
                  <a:fillRect l="-636" t="-990"/>
                </a:stretch>
              </a:blipFill>
            </p:spPr>
            <p:txBody>
              <a:bodyPr/>
              <a:lstStyle/>
              <a:p>
                <a:r>
                  <a:rPr lang="en-IN">
                    <a:noFill/>
                  </a:rPr>
                  <a:t> </a:t>
                </a:r>
              </a:p>
            </p:txBody>
          </p:sp>
        </mc:Fallback>
      </mc:AlternateContent>
    </p:spTree>
    <p:extLst>
      <p:ext uri="{BB962C8B-B14F-4D97-AF65-F5344CB8AC3E}">
        <p14:creationId xmlns:p14="http://schemas.microsoft.com/office/powerpoint/2010/main" val="1655124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9FFAD24-7F92-45AE-9785-FAB13B066833}"/>
                  </a:ext>
                </a:extLst>
              </p:cNvPr>
              <p:cNvSpPr txBox="1"/>
              <p:nvPr/>
            </p:nvSpPr>
            <p:spPr>
              <a:xfrm>
                <a:off x="1786597" y="970671"/>
                <a:ext cx="8651631" cy="4001929"/>
              </a:xfrm>
              <a:prstGeom prst="rect">
                <a:avLst/>
              </a:prstGeom>
              <a:noFill/>
            </p:spPr>
            <p:txBody>
              <a:bodyPr wrap="square" rtlCol="0">
                <a:spAutoFit/>
              </a:bodyPr>
              <a:lstStyle/>
              <a:p>
                <a:pPr marL="342900" indent="-342900">
                  <a:buClr>
                    <a:schemeClr val="accent2"/>
                  </a:buClr>
                  <a:buFont typeface="Calibri" panose="020F0502020204030204" pitchFamily="34" charset="0"/>
                  <a:buChar char="→"/>
                </a:pPr>
                <a:r>
                  <a:rPr lang="en-US" sz="2000" dirty="0"/>
                  <a:t>Then the directions which give the maximum separation of data are given by maximizing-</a:t>
                </a:r>
              </a:p>
              <a:p>
                <a:endParaRPr lang="en-US" dirty="0"/>
              </a:p>
              <a:p>
                <a:pPr algn="ctr"/>
                <a:r>
                  <a:rPr lang="en-US" sz="2800" dirty="0"/>
                  <a:t>J(v)=</a:t>
                </a:r>
                <a14:m>
                  <m:oMath xmlns:m="http://schemas.openxmlformats.org/officeDocument/2006/math">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𝑡</m:t>
                            </m:r>
                          </m:sup>
                        </m:sSup>
                        <m:r>
                          <a:rPr lang="en-US" sz="2800" b="0" i="1" smtClean="0">
                            <a:latin typeface="Cambria Math" panose="02040503050406030204" pitchFamily="18" charset="0"/>
                          </a:rPr>
                          <m:t> </m:t>
                        </m:r>
                        <m:r>
                          <a:rPr lang="en-US" sz="2800" b="0" i="1" smtClean="0">
                            <a:latin typeface="Cambria Math" panose="02040503050406030204" pitchFamily="18" charset="0"/>
                          </a:rPr>
                          <m:t>𝑆𝑏</m:t>
                        </m:r>
                        <m:r>
                          <a:rPr lang="en-US" sz="2800" b="0" i="1" smtClean="0">
                            <a:latin typeface="Cambria Math" panose="02040503050406030204" pitchFamily="18" charset="0"/>
                          </a:rPr>
                          <m:t> </m:t>
                        </m:r>
                        <m:r>
                          <a:rPr lang="en-US" sz="2800" b="0" i="1" smtClean="0">
                            <a:latin typeface="Cambria Math" panose="02040503050406030204" pitchFamily="18" charset="0"/>
                          </a:rPr>
                          <m:t>𝑣</m:t>
                        </m:r>
                      </m:num>
                      <m:den>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𝑆𝑤</m:t>
                        </m:r>
                        <m:r>
                          <a:rPr lang="en-US" sz="2800" b="0" i="1" smtClean="0">
                            <a:latin typeface="Cambria Math" panose="02040503050406030204" pitchFamily="18" charset="0"/>
                          </a:rPr>
                          <m:t> </m:t>
                        </m:r>
                        <m:r>
                          <a:rPr lang="en-US" sz="2800" b="0" i="1" smtClean="0">
                            <a:latin typeface="Cambria Math" panose="02040503050406030204" pitchFamily="18" charset="0"/>
                          </a:rPr>
                          <m:t>𝑉</m:t>
                        </m:r>
                      </m:den>
                    </m:f>
                  </m:oMath>
                </a14:m>
                <a:endParaRPr lang="en-US" sz="2800" dirty="0"/>
              </a:p>
              <a:p>
                <a:endParaRPr lang="en-US" sz="2000" dirty="0"/>
              </a:p>
              <a:p>
                <a:pPr marL="342900" indent="-342900">
                  <a:buClr>
                    <a:schemeClr val="accent2"/>
                  </a:buClr>
                  <a:buFont typeface="Calibri" panose="020F0502020204030204" pitchFamily="34" charset="0"/>
                  <a:buChar char="→"/>
                </a:pPr>
                <a:r>
                  <a:rPr lang="en-US" sz="2000" dirty="0"/>
                  <a:t>The solution to this problem is given by solving-</a:t>
                </a:r>
              </a:p>
              <a:p>
                <a:endParaRPr lang="en-US" sz="2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𝑆𝑏</m:t>
                      </m:r>
                      <m:r>
                        <a:rPr lang="en-US" sz="2800" b="0" i="1" smtClean="0">
                          <a:latin typeface="Cambria Math" panose="02040503050406030204" pitchFamily="18" charset="0"/>
                        </a:rPr>
                        <m:t> </m:t>
                      </m:r>
                      <m:r>
                        <a:rPr lang="en-US" sz="2800" b="0" i="1" smtClean="0">
                          <a:latin typeface="Cambria Math" panose="02040503050406030204" pitchFamily="18" charset="0"/>
                        </a:rPr>
                        <m:t>𝑣</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𝑆𝑤</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𝑣</m:t>
                      </m:r>
                    </m:oMath>
                  </m:oMathPara>
                </a14:m>
                <a:endParaRPr lang="en-US" sz="2800" dirty="0"/>
              </a:p>
              <a:p>
                <a:endParaRPr lang="en-US" sz="2000" dirty="0"/>
              </a:p>
              <a:p>
                <a:r>
                  <a:rPr lang="en-US" sz="2000" dirty="0"/>
                  <a:t>The first kl values with the highest eigenvalues give the directions in which we get the maximum separation of classes on projecting the data.</a:t>
                </a:r>
              </a:p>
            </p:txBody>
          </p:sp>
        </mc:Choice>
        <mc:Fallback>
          <p:sp>
            <p:nvSpPr>
              <p:cNvPr id="3" name="TextBox 2">
                <a:extLst>
                  <a:ext uri="{FF2B5EF4-FFF2-40B4-BE49-F238E27FC236}">
                    <a16:creationId xmlns:a16="http://schemas.microsoft.com/office/drawing/2014/main" id="{69FFAD24-7F92-45AE-9785-FAB13B066833}"/>
                  </a:ext>
                </a:extLst>
              </p:cNvPr>
              <p:cNvSpPr txBox="1">
                <a:spLocks noRot="1" noChangeAspect="1" noMove="1" noResize="1" noEditPoints="1" noAdjustHandles="1" noChangeArrowheads="1" noChangeShapeType="1" noTextEdit="1"/>
              </p:cNvSpPr>
              <p:nvPr/>
            </p:nvSpPr>
            <p:spPr>
              <a:xfrm>
                <a:off x="1786597" y="970671"/>
                <a:ext cx="8651631" cy="4001929"/>
              </a:xfrm>
              <a:prstGeom prst="rect">
                <a:avLst/>
              </a:prstGeom>
              <a:blipFill>
                <a:blip r:embed="rId2"/>
                <a:stretch>
                  <a:fillRect l="-775" t="-1065" r="-775" b="-2435"/>
                </a:stretch>
              </a:blipFill>
            </p:spPr>
            <p:txBody>
              <a:bodyPr/>
              <a:lstStyle/>
              <a:p>
                <a:r>
                  <a:rPr lang="en-IN">
                    <a:noFill/>
                  </a:rPr>
                  <a:t> </a:t>
                </a:r>
              </a:p>
            </p:txBody>
          </p:sp>
        </mc:Fallback>
      </mc:AlternateContent>
    </p:spTree>
    <p:extLst>
      <p:ext uri="{BB962C8B-B14F-4D97-AF65-F5344CB8AC3E}">
        <p14:creationId xmlns:p14="http://schemas.microsoft.com/office/powerpoint/2010/main" val="84072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D6CC9D-308E-4D61-A62E-B26728D417BA}"/>
              </a:ext>
            </a:extLst>
          </p:cNvPr>
          <p:cNvPicPr>
            <a:picLocks noChangeAspect="1"/>
          </p:cNvPicPr>
          <p:nvPr/>
        </p:nvPicPr>
        <p:blipFill rotWithShape="1">
          <a:blip r:embed="rId2">
            <a:extLst>
              <a:ext uri="{28A0092B-C50C-407E-A947-70E740481C1C}">
                <a14:useLocalDpi xmlns:a14="http://schemas.microsoft.com/office/drawing/2010/main" val="0"/>
              </a:ext>
            </a:extLst>
          </a:blip>
          <a:srcRect l="14582" t="23178" r="15082" b="6348"/>
          <a:stretch/>
        </p:blipFill>
        <p:spPr>
          <a:xfrm>
            <a:off x="181427" y="317188"/>
            <a:ext cx="3588826" cy="2658796"/>
          </a:xfrm>
          <a:prstGeom prst="rect">
            <a:avLst/>
          </a:prstGeom>
        </p:spPr>
      </p:pic>
      <p:sp>
        <p:nvSpPr>
          <p:cNvPr id="5" name="TextBox 4">
            <a:extLst>
              <a:ext uri="{FF2B5EF4-FFF2-40B4-BE49-F238E27FC236}">
                <a16:creationId xmlns:a16="http://schemas.microsoft.com/office/drawing/2014/main" id="{59DCFA16-5BC6-42B4-BFE2-2F0B93BF7B77}"/>
              </a:ext>
            </a:extLst>
          </p:cNvPr>
          <p:cNvSpPr txBox="1"/>
          <p:nvPr/>
        </p:nvSpPr>
        <p:spPr>
          <a:xfrm>
            <a:off x="1202116" y="3200060"/>
            <a:ext cx="1547448" cy="369332"/>
          </a:xfrm>
          <a:prstGeom prst="rect">
            <a:avLst/>
          </a:prstGeom>
          <a:noFill/>
        </p:spPr>
        <p:txBody>
          <a:bodyPr wrap="square" rtlCol="0">
            <a:spAutoFit/>
          </a:bodyPr>
          <a:lstStyle/>
          <a:p>
            <a:r>
              <a:rPr lang="en-US" dirty="0"/>
              <a:t>Fisher Iris 1</a:t>
            </a:r>
          </a:p>
        </p:txBody>
      </p:sp>
      <p:pic>
        <p:nvPicPr>
          <p:cNvPr id="7" name="Picture 6">
            <a:extLst>
              <a:ext uri="{FF2B5EF4-FFF2-40B4-BE49-F238E27FC236}">
                <a16:creationId xmlns:a16="http://schemas.microsoft.com/office/drawing/2014/main" id="{4B5F0A76-9FBE-4296-8B6A-19A2B6F9F9B3}"/>
              </a:ext>
            </a:extLst>
          </p:cNvPr>
          <p:cNvPicPr>
            <a:picLocks noChangeAspect="1"/>
          </p:cNvPicPr>
          <p:nvPr/>
        </p:nvPicPr>
        <p:blipFill rotWithShape="1">
          <a:blip r:embed="rId3">
            <a:extLst>
              <a:ext uri="{28A0092B-C50C-407E-A947-70E740481C1C}">
                <a14:useLocalDpi xmlns:a14="http://schemas.microsoft.com/office/drawing/2010/main" val="0"/>
              </a:ext>
            </a:extLst>
          </a:blip>
          <a:srcRect l="15215" t="23496" r="13551" b="7422"/>
          <a:stretch/>
        </p:blipFill>
        <p:spPr>
          <a:xfrm>
            <a:off x="4121719" y="344656"/>
            <a:ext cx="3669539" cy="2631328"/>
          </a:xfrm>
          <a:prstGeom prst="rect">
            <a:avLst/>
          </a:prstGeom>
        </p:spPr>
      </p:pic>
      <p:sp>
        <p:nvSpPr>
          <p:cNvPr id="8" name="TextBox 7">
            <a:extLst>
              <a:ext uri="{FF2B5EF4-FFF2-40B4-BE49-F238E27FC236}">
                <a16:creationId xmlns:a16="http://schemas.microsoft.com/office/drawing/2014/main" id="{FD68D5E1-8273-40D1-BB23-09434F1964FB}"/>
              </a:ext>
            </a:extLst>
          </p:cNvPr>
          <p:cNvSpPr txBox="1"/>
          <p:nvPr/>
        </p:nvSpPr>
        <p:spPr>
          <a:xfrm>
            <a:off x="5406683" y="3218373"/>
            <a:ext cx="1378634" cy="369332"/>
          </a:xfrm>
          <a:prstGeom prst="rect">
            <a:avLst/>
          </a:prstGeom>
          <a:noFill/>
        </p:spPr>
        <p:txBody>
          <a:bodyPr wrap="square" rtlCol="0">
            <a:spAutoFit/>
          </a:bodyPr>
          <a:lstStyle/>
          <a:p>
            <a:r>
              <a:rPr lang="en-US" dirty="0"/>
              <a:t>Fisher Iris 2</a:t>
            </a:r>
          </a:p>
        </p:txBody>
      </p:sp>
      <p:pic>
        <p:nvPicPr>
          <p:cNvPr id="10" name="Picture 9">
            <a:extLst>
              <a:ext uri="{FF2B5EF4-FFF2-40B4-BE49-F238E27FC236}">
                <a16:creationId xmlns:a16="http://schemas.microsoft.com/office/drawing/2014/main" id="{DE20CB78-4912-44A7-8F62-D596843765D9}"/>
              </a:ext>
            </a:extLst>
          </p:cNvPr>
          <p:cNvPicPr>
            <a:picLocks noChangeAspect="1"/>
          </p:cNvPicPr>
          <p:nvPr/>
        </p:nvPicPr>
        <p:blipFill rotWithShape="1">
          <a:blip r:embed="rId4">
            <a:extLst>
              <a:ext uri="{28A0092B-C50C-407E-A947-70E740481C1C}">
                <a14:useLocalDpi xmlns:a14="http://schemas.microsoft.com/office/drawing/2010/main" val="0"/>
              </a:ext>
            </a:extLst>
          </a:blip>
          <a:srcRect l="15943" t="23744" r="15618" b="6574"/>
          <a:stretch/>
        </p:blipFill>
        <p:spPr>
          <a:xfrm>
            <a:off x="7902024" y="390804"/>
            <a:ext cx="3647551" cy="2595907"/>
          </a:xfrm>
          <a:prstGeom prst="rect">
            <a:avLst/>
          </a:prstGeom>
        </p:spPr>
      </p:pic>
      <p:sp>
        <p:nvSpPr>
          <p:cNvPr id="11" name="TextBox 10">
            <a:extLst>
              <a:ext uri="{FF2B5EF4-FFF2-40B4-BE49-F238E27FC236}">
                <a16:creationId xmlns:a16="http://schemas.microsoft.com/office/drawing/2014/main" id="{5EA8CDAB-41D4-4FB5-9E58-4CF981DA502E}"/>
              </a:ext>
            </a:extLst>
          </p:cNvPr>
          <p:cNvSpPr txBox="1"/>
          <p:nvPr/>
        </p:nvSpPr>
        <p:spPr>
          <a:xfrm>
            <a:off x="8804142" y="3220272"/>
            <a:ext cx="1843314" cy="369332"/>
          </a:xfrm>
          <a:prstGeom prst="rect">
            <a:avLst/>
          </a:prstGeom>
          <a:noFill/>
        </p:spPr>
        <p:txBody>
          <a:bodyPr wrap="square" rtlCol="0">
            <a:spAutoFit/>
          </a:bodyPr>
          <a:lstStyle/>
          <a:p>
            <a:r>
              <a:rPr lang="en-US" dirty="0"/>
              <a:t>Fisher Iris 3</a:t>
            </a:r>
          </a:p>
        </p:txBody>
      </p:sp>
      <p:sp>
        <p:nvSpPr>
          <p:cNvPr id="9" name="TextBox 8">
            <a:extLst>
              <a:ext uri="{FF2B5EF4-FFF2-40B4-BE49-F238E27FC236}">
                <a16:creationId xmlns:a16="http://schemas.microsoft.com/office/drawing/2014/main" id="{5D487805-A107-4836-B973-6CC2E70401EC}"/>
              </a:ext>
            </a:extLst>
          </p:cNvPr>
          <p:cNvSpPr txBox="1"/>
          <p:nvPr/>
        </p:nvSpPr>
        <p:spPr>
          <a:xfrm>
            <a:off x="828813" y="4501661"/>
            <a:ext cx="10255349" cy="1600438"/>
          </a:xfrm>
          <a:prstGeom prst="rect">
            <a:avLst/>
          </a:prstGeom>
          <a:noFill/>
        </p:spPr>
        <p:txBody>
          <a:bodyPr wrap="square" rtlCol="0">
            <a:spAutoFit/>
          </a:bodyPr>
          <a:lstStyle/>
          <a:p>
            <a:pPr marL="342900" indent="-342900">
              <a:buClr>
                <a:schemeClr val="accent2"/>
              </a:buClr>
              <a:buFont typeface="Calibri" panose="020F0502020204030204" pitchFamily="34" charset="0"/>
              <a:buChar char="→"/>
            </a:pPr>
            <a:r>
              <a:rPr lang="en-US" sz="2000" dirty="0"/>
              <a:t>The LDA eigenvectors which we get are called Fisher Iris and represent the direction’s</a:t>
            </a:r>
          </a:p>
          <a:p>
            <a:r>
              <a:rPr lang="en-US" sz="2000" dirty="0"/>
              <a:t>After getting the set of directions, we project our training data in this direction to get a set of coefficient's (of the LDA directions) . This set of coefficients is compared with the test inputs coefficients to give the correct output class for the test data.</a:t>
            </a:r>
          </a:p>
          <a:p>
            <a:endParaRPr lang="en-US" dirty="0"/>
          </a:p>
        </p:txBody>
      </p:sp>
    </p:spTree>
    <p:extLst>
      <p:ext uri="{BB962C8B-B14F-4D97-AF65-F5344CB8AC3E}">
        <p14:creationId xmlns:p14="http://schemas.microsoft.com/office/powerpoint/2010/main" val="1363505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98836" y="405678"/>
            <a:ext cx="3805238" cy="1624013"/>
          </a:xfrm>
          <a:prstGeom prst="rect">
            <a:avLst/>
          </a:prstGeom>
        </p:spPr>
      </p:pic>
      <p:sp>
        <p:nvSpPr>
          <p:cNvPr id="3" name="Rounded Rectangle 2"/>
          <p:cNvSpPr/>
          <p:nvPr/>
        </p:nvSpPr>
        <p:spPr>
          <a:xfrm>
            <a:off x="9379520" y="1427018"/>
            <a:ext cx="817415" cy="54422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70C0"/>
              </a:solidFill>
            </a:endParaRPr>
          </a:p>
        </p:txBody>
      </p:sp>
      <p:sp>
        <p:nvSpPr>
          <p:cNvPr id="4" name="Rectangle 3"/>
          <p:cNvSpPr/>
          <p:nvPr/>
        </p:nvSpPr>
        <p:spPr>
          <a:xfrm>
            <a:off x="401783" y="253862"/>
            <a:ext cx="10952010" cy="646331"/>
          </a:xfrm>
          <a:prstGeom prst="rect">
            <a:avLst/>
          </a:prstGeom>
        </p:spPr>
        <p:txBody>
          <a:bodyPr wrap="square">
            <a:spAutoFit/>
          </a:bodyPr>
          <a:lstStyle/>
          <a:p>
            <a:pPr algn="ctr"/>
            <a:r>
              <a:rPr lang="en-IN" sz="3600" dirty="0" smtClean="0">
                <a:latin typeface="+mj-lt"/>
              </a:rPr>
              <a:t>Testing and Matching</a:t>
            </a:r>
            <a:endParaRPr lang="en-IN" sz="3600" dirty="0">
              <a:latin typeface="+mj-lt"/>
            </a:endParaRPr>
          </a:p>
        </p:txBody>
      </p:sp>
      <p:sp>
        <p:nvSpPr>
          <p:cNvPr id="5" name="Rounded Rectangle 4"/>
          <p:cNvSpPr/>
          <p:nvPr/>
        </p:nvSpPr>
        <p:spPr>
          <a:xfrm>
            <a:off x="10536377" y="1427018"/>
            <a:ext cx="817415" cy="54422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70C0"/>
              </a:solidFill>
            </a:endParaRPr>
          </a:p>
        </p:txBody>
      </p:sp>
      <p:sp>
        <p:nvSpPr>
          <p:cNvPr id="6" name="TextBox 5">
            <a:extLst>
              <a:ext uri="{FF2B5EF4-FFF2-40B4-BE49-F238E27FC236}">
                <a16:creationId xmlns:a16="http://schemas.microsoft.com/office/drawing/2014/main" id="{C250E330-CF15-427A-B187-013DA005DA99}"/>
              </a:ext>
            </a:extLst>
          </p:cNvPr>
          <p:cNvSpPr txBox="1"/>
          <p:nvPr/>
        </p:nvSpPr>
        <p:spPr>
          <a:xfrm>
            <a:off x="374709" y="940620"/>
            <a:ext cx="7014526" cy="5601533"/>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In the fisher iris algorithm we perform LDA on the reduced dimension representation of the training dataset to get the LDA vectors. So, for testing too we have to we </a:t>
            </a:r>
            <a:r>
              <a:rPr lang="en-US" sz="2000" dirty="0" smtClean="0"/>
              <a:t>follow:</a:t>
            </a:r>
          </a:p>
          <a:p>
            <a:endParaRPr lang="en-US" sz="2000" dirty="0"/>
          </a:p>
          <a:p>
            <a:pPr marL="342900" indent="-342900">
              <a:buClr>
                <a:schemeClr val="accent1"/>
              </a:buClr>
              <a:buFont typeface="Calibri" panose="020F0502020204030204" pitchFamily="34" charset="0"/>
              <a:buChar char="→"/>
            </a:pPr>
            <a:r>
              <a:rPr lang="en-US" sz="2000" dirty="0"/>
              <a:t>Calculate the PCA  eigenvector’s coefficients for the mean subtracted test input</a:t>
            </a:r>
            <a:r>
              <a:rPr lang="en-US" sz="2000" dirty="0" smtClean="0"/>
              <a:t>.</a:t>
            </a:r>
          </a:p>
          <a:p>
            <a:pPr marL="342900" indent="-342900">
              <a:buClr>
                <a:schemeClr val="accent1"/>
              </a:buClr>
              <a:buFont typeface="Calibri" panose="020F0502020204030204" pitchFamily="34" charset="0"/>
              <a:buChar char="→"/>
            </a:pPr>
            <a:endParaRPr lang="en-US" sz="2000" dirty="0"/>
          </a:p>
          <a:p>
            <a:pPr marL="342900" indent="-342900">
              <a:buClr>
                <a:schemeClr val="accent1"/>
              </a:buClr>
              <a:buFont typeface="Calibri" panose="020F0502020204030204" pitchFamily="34" charset="0"/>
              <a:buChar char="→"/>
            </a:pPr>
            <a:r>
              <a:rPr lang="en-US" sz="2000" dirty="0"/>
              <a:t>Calculate the LDA eigenvector’s coefficients for the calculated PCA eigenvectors of the test data</a:t>
            </a:r>
            <a:r>
              <a:rPr lang="en-US" sz="2000" dirty="0" smtClean="0"/>
              <a:t>.</a:t>
            </a:r>
          </a:p>
          <a:p>
            <a:pPr marL="342900" indent="-342900">
              <a:buClr>
                <a:schemeClr val="accent1"/>
              </a:buClr>
              <a:buFont typeface="Calibri" panose="020F0502020204030204" pitchFamily="34" charset="0"/>
              <a:buChar char="→"/>
            </a:pPr>
            <a:endParaRPr lang="en-US" sz="2000" dirty="0"/>
          </a:p>
          <a:p>
            <a:pPr marL="342900" indent="-342900">
              <a:buClr>
                <a:schemeClr val="accent1"/>
              </a:buClr>
              <a:buFont typeface="Calibri" panose="020F0502020204030204" pitchFamily="34" charset="0"/>
              <a:buChar char="→"/>
            </a:pPr>
            <a:r>
              <a:rPr lang="en-US" sz="2000" dirty="0"/>
              <a:t>We compare the test inputs with the stored training </a:t>
            </a:r>
            <a:r>
              <a:rPr lang="en-US" sz="2000" dirty="0" smtClean="0"/>
              <a:t>data’s </a:t>
            </a:r>
            <a:r>
              <a:rPr lang="en-US" sz="2000" dirty="0"/>
              <a:t>LDA coefficients and select the training sample which is the closest in terms of Euclidean distance to the test input</a:t>
            </a:r>
            <a:r>
              <a:rPr lang="en-US" sz="2000" dirty="0" smtClean="0"/>
              <a:t>.</a:t>
            </a:r>
          </a:p>
          <a:p>
            <a:pPr marL="342900" indent="-342900">
              <a:buClr>
                <a:schemeClr val="accent1"/>
              </a:buClr>
              <a:buFont typeface="Calibri" panose="020F0502020204030204" pitchFamily="34" charset="0"/>
              <a:buChar char="→"/>
            </a:pPr>
            <a:endParaRPr lang="en-US" sz="2000" dirty="0"/>
          </a:p>
          <a:p>
            <a:pPr marL="342900" indent="-342900">
              <a:buClr>
                <a:schemeClr val="accent1"/>
              </a:buClr>
              <a:buFont typeface="Calibri" panose="020F0502020204030204" pitchFamily="34" charset="0"/>
              <a:buChar char="→"/>
            </a:pPr>
            <a:r>
              <a:rPr lang="en-US" sz="2000" dirty="0"/>
              <a:t>Also, if the distance between the nearest training sample and the test input is too high (determined through hit and try) we reject the input and give a null match.</a:t>
            </a:r>
          </a:p>
          <a:p>
            <a:endParaRPr lang="en-US" dirty="0"/>
          </a:p>
        </p:txBody>
      </p:sp>
    </p:spTree>
    <p:extLst>
      <p:ext uri="{BB962C8B-B14F-4D97-AF65-F5344CB8AC3E}">
        <p14:creationId xmlns:p14="http://schemas.microsoft.com/office/powerpoint/2010/main" val="177661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09" y="705537"/>
            <a:ext cx="7038109" cy="5278582"/>
          </a:xfrm>
          <a:prstGeom prst="rect">
            <a:avLst/>
          </a:prstGeom>
        </p:spPr>
      </p:pic>
      <p:sp>
        <p:nvSpPr>
          <p:cNvPr id="4" name="Rectangle 3"/>
          <p:cNvSpPr/>
          <p:nvPr/>
        </p:nvSpPr>
        <p:spPr>
          <a:xfrm>
            <a:off x="401782" y="129167"/>
            <a:ext cx="11429999" cy="646331"/>
          </a:xfrm>
          <a:prstGeom prst="rect">
            <a:avLst/>
          </a:prstGeom>
        </p:spPr>
        <p:txBody>
          <a:bodyPr wrap="square">
            <a:spAutoFit/>
          </a:bodyPr>
          <a:lstStyle/>
          <a:p>
            <a:pPr algn="ctr"/>
            <a:r>
              <a:rPr lang="en-IN" sz="3600" dirty="0" smtClean="0">
                <a:latin typeface="+mj-lt"/>
              </a:rPr>
              <a:t>Unprocessed Training Data </a:t>
            </a:r>
            <a:endParaRPr lang="en-IN" sz="3600" dirty="0">
              <a:latin typeface="+mj-lt"/>
            </a:endParaRPr>
          </a:p>
        </p:txBody>
      </p:sp>
      <p:sp>
        <p:nvSpPr>
          <p:cNvPr id="5" name="Content Placeholder 2"/>
          <p:cNvSpPr txBox="1">
            <a:spLocks/>
          </p:cNvSpPr>
          <p:nvPr/>
        </p:nvSpPr>
        <p:spPr>
          <a:xfrm>
            <a:off x="4310147" y="5914157"/>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97.10%</a:t>
            </a:r>
            <a:endParaRPr lang="en-IN" b="1" dirty="0"/>
          </a:p>
        </p:txBody>
      </p:sp>
      <p:sp>
        <p:nvSpPr>
          <p:cNvPr id="6" name="Content Placeholder 2"/>
          <p:cNvSpPr txBox="1">
            <a:spLocks/>
          </p:cNvSpPr>
          <p:nvPr/>
        </p:nvSpPr>
        <p:spPr>
          <a:xfrm>
            <a:off x="6691744" y="1246392"/>
            <a:ext cx="4422371" cy="447397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 The Dataset was used as it is without any pre-processing on it</a:t>
            </a:r>
          </a:p>
          <a:p>
            <a:pPr>
              <a:buFont typeface="Calibri" panose="020F0502020204030204" pitchFamily="34" charset="0"/>
              <a:buChar char="→"/>
            </a:pPr>
            <a:r>
              <a:rPr lang="en-IN" dirty="0" smtClean="0"/>
              <a:t>As the k increases the recognition rate decreases sharply.</a:t>
            </a:r>
          </a:p>
          <a:p>
            <a:pPr>
              <a:buFont typeface="Calibri" panose="020F0502020204030204" pitchFamily="34" charset="0"/>
              <a:buChar char="→"/>
            </a:pPr>
            <a:r>
              <a:rPr lang="en-IN" dirty="0" smtClean="0"/>
              <a:t>For smaller k only the desired “features” with higher spread (important ones) are included. (Iris has maximum variance)</a:t>
            </a:r>
          </a:p>
          <a:p>
            <a:pPr>
              <a:buFont typeface="Calibri" panose="020F0502020204030204" pitchFamily="34" charset="0"/>
              <a:buChar char="→"/>
            </a:pPr>
            <a:r>
              <a:rPr lang="en-IN" dirty="0" smtClean="0"/>
              <a:t>The extra (undesired) features (Eyelashes/pupil etc.) when included more, due to higher k , begin to dominate and the accuracy plummets</a:t>
            </a:r>
          </a:p>
        </p:txBody>
      </p:sp>
    </p:spTree>
    <p:extLst>
      <p:ext uri="{BB962C8B-B14F-4D97-AF65-F5344CB8AC3E}">
        <p14:creationId xmlns:p14="http://schemas.microsoft.com/office/powerpoint/2010/main" val="2531470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429999" cy="646331"/>
          </a:xfrm>
          <a:prstGeom prst="rect">
            <a:avLst/>
          </a:prstGeom>
        </p:spPr>
        <p:txBody>
          <a:bodyPr wrap="square">
            <a:spAutoFit/>
          </a:bodyPr>
          <a:lstStyle/>
          <a:p>
            <a:pPr algn="ctr"/>
            <a:r>
              <a:rPr lang="en-IN" sz="3600" dirty="0" smtClean="0">
                <a:latin typeface="+mj-lt"/>
              </a:rPr>
              <a:t>Median Filtered Training Data</a:t>
            </a:r>
            <a:endParaRPr lang="en-IN" sz="3600" dirty="0">
              <a:latin typeface="+mj-lt"/>
            </a:endParaRPr>
          </a:p>
        </p:txBody>
      </p:sp>
      <p:sp>
        <p:nvSpPr>
          <p:cNvPr id="5" name="Content Placeholder 2"/>
          <p:cNvSpPr txBox="1">
            <a:spLocks/>
          </p:cNvSpPr>
          <p:nvPr/>
        </p:nvSpPr>
        <p:spPr>
          <a:xfrm>
            <a:off x="4310147" y="5844882"/>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97.32%</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7" y="1002541"/>
            <a:ext cx="9684327" cy="4615297"/>
          </a:xfrm>
          <a:prstGeom prst="rect">
            <a:avLst/>
          </a:prstGeom>
        </p:spPr>
      </p:pic>
    </p:spTree>
    <p:extLst>
      <p:ext uri="{BB962C8B-B14F-4D97-AF65-F5344CB8AC3E}">
        <p14:creationId xmlns:p14="http://schemas.microsoft.com/office/powerpoint/2010/main" val="828547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429999" cy="646331"/>
          </a:xfrm>
          <a:prstGeom prst="rect">
            <a:avLst/>
          </a:prstGeom>
        </p:spPr>
        <p:txBody>
          <a:bodyPr wrap="square">
            <a:spAutoFit/>
          </a:bodyPr>
          <a:lstStyle/>
          <a:p>
            <a:pPr algn="ctr"/>
            <a:r>
              <a:rPr lang="en-IN" sz="3600" dirty="0" smtClean="0">
                <a:latin typeface="+mj-lt"/>
              </a:rPr>
              <a:t>Normalized Training Data</a:t>
            </a:r>
            <a:endParaRPr lang="en-IN" sz="3600" dirty="0">
              <a:latin typeface="+mj-lt"/>
            </a:endParaRPr>
          </a:p>
        </p:txBody>
      </p:sp>
      <p:sp>
        <p:nvSpPr>
          <p:cNvPr id="5" name="Content Placeholder 2"/>
          <p:cNvSpPr txBox="1">
            <a:spLocks/>
          </p:cNvSpPr>
          <p:nvPr/>
        </p:nvSpPr>
        <p:spPr>
          <a:xfrm>
            <a:off x="4310147" y="5914157"/>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97.32%</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79" y="710733"/>
            <a:ext cx="6821748" cy="5116311"/>
          </a:xfrm>
          <a:prstGeom prst="rect">
            <a:avLst/>
          </a:prstGeom>
        </p:spPr>
      </p:pic>
      <p:sp>
        <p:nvSpPr>
          <p:cNvPr id="6" name="Content Placeholder 2"/>
          <p:cNvSpPr txBox="1">
            <a:spLocks/>
          </p:cNvSpPr>
          <p:nvPr/>
        </p:nvSpPr>
        <p:spPr>
          <a:xfrm>
            <a:off x="6691744" y="1232537"/>
            <a:ext cx="4422371" cy="447397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 Each image was transformed into a “Rubber sheet” model of itself. </a:t>
            </a:r>
          </a:p>
          <a:p>
            <a:pPr>
              <a:buFont typeface="Calibri" panose="020F0502020204030204" pitchFamily="34" charset="0"/>
              <a:buChar char="→"/>
            </a:pPr>
            <a:r>
              <a:rPr lang="en-IN" dirty="0" smtClean="0"/>
              <a:t>Only the Iris had to be “extracted” from each image. Segmentation, </a:t>
            </a:r>
            <a:r>
              <a:rPr lang="en-IN" dirty="0" err="1" smtClean="0"/>
              <a:t>thresholding</a:t>
            </a:r>
            <a:r>
              <a:rPr lang="en-IN" dirty="0" smtClean="0"/>
              <a:t>, inversion, edge detection and Hough transform have to be used to achieve that.</a:t>
            </a:r>
          </a:p>
          <a:p>
            <a:pPr>
              <a:buFont typeface="Calibri" panose="020F0502020204030204" pitchFamily="34" charset="0"/>
              <a:buChar char="→"/>
            </a:pPr>
            <a:r>
              <a:rPr lang="en-IN" dirty="0" smtClean="0"/>
              <a:t>A lot of undesired features are removed and only the significant “information is retained”. This is why it gives us a higher recognition rate than unprocessed images.</a:t>
            </a:r>
          </a:p>
          <a:p>
            <a:pPr marL="0" indent="0">
              <a:buNone/>
            </a:pPr>
            <a:endParaRPr lang="en-IN" dirty="0" smtClean="0"/>
          </a:p>
        </p:txBody>
      </p:sp>
    </p:spTree>
    <p:extLst>
      <p:ext uri="{BB962C8B-B14F-4D97-AF65-F5344CB8AC3E}">
        <p14:creationId xmlns:p14="http://schemas.microsoft.com/office/powerpoint/2010/main" val="351318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429999" cy="646331"/>
          </a:xfrm>
          <a:prstGeom prst="rect">
            <a:avLst/>
          </a:prstGeom>
        </p:spPr>
        <p:txBody>
          <a:bodyPr wrap="square">
            <a:spAutoFit/>
          </a:bodyPr>
          <a:lstStyle/>
          <a:p>
            <a:pPr algn="ctr"/>
            <a:r>
              <a:rPr lang="en-IN" sz="3600" dirty="0" smtClean="0">
                <a:latin typeface="+mj-lt"/>
              </a:rPr>
              <a:t>Right Half-Removed Normalized Training Data</a:t>
            </a:r>
            <a:endParaRPr lang="en-IN" sz="3600" dirty="0">
              <a:latin typeface="+mj-lt"/>
            </a:endParaRPr>
          </a:p>
        </p:txBody>
      </p:sp>
      <p:sp>
        <p:nvSpPr>
          <p:cNvPr id="5" name="Content Placeholder 2"/>
          <p:cNvSpPr txBox="1">
            <a:spLocks/>
          </p:cNvSpPr>
          <p:nvPr/>
        </p:nvSpPr>
        <p:spPr>
          <a:xfrm>
            <a:off x="4310147" y="5914157"/>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97.70%</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6" y="751431"/>
            <a:ext cx="6873007" cy="5186794"/>
          </a:xfrm>
          <a:prstGeom prst="rect">
            <a:avLst/>
          </a:prstGeom>
        </p:spPr>
      </p:pic>
      <p:sp>
        <p:nvSpPr>
          <p:cNvPr id="7" name="Content Placeholder 2"/>
          <p:cNvSpPr txBox="1">
            <a:spLocks/>
          </p:cNvSpPr>
          <p:nvPr/>
        </p:nvSpPr>
        <p:spPr>
          <a:xfrm>
            <a:off x="6691744" y="1869844"/>
            <a:ext cx="4422371" cy="320092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θ</a:t>
            </a:r>
            <a:r>
              <a:rPr lang="el-GR" dirty="0"/>
              <a:t>ϵ</a:t>
            </a:r>
            <a:r>
              <a:rPr lang="en-IN" dirty="0"/>
              <a:t>(</a:t>
            </a:r>
            <a:r>
              <a:rPr lang="el-GR" dirty="0"/>
              <a:t>π</a:t>
            </a:r>
            <a:r>
              <a:rPr lang="en-IN" dirty="0"/>
              <a:t>,2</a:t>
            </a:r>
            <a:r>
              <a:rPr lang="el-GR" dirty="0"/>
              <a:t>π</a:t>
            </a:r>
            <a:r>
              <a:rPr lang="en-IN" dirty="0"/>
              <a:t>] is contains the eyelashes almost completely.</a:t>
            </a:r>
          </a:p>
          <a:p>
            <a:pPr>
              <a:buFont typeface="Calibri" panose="020F0502020204030204" pitchFamily="34" charset="0"/>
              <a:buChar char="→"/>
            </a:pPr>
            <a:r>
              <a:rPr lang="en-IN" dirty="0"/>
              <a:t>And its removal gives us a higher recognition rate than unprocessed images as the undesired information is removed.</a:t>
            </a:r>
          </a:p>
          <a:p>
            <a:pPr>
              <a:buFont typeface="Calibri" panose="020F0502020204030204" pitchFamily="34" charset="0"/>
              <a:buChar char="→"/>
            </a:pPr>
            <a:r>
              <a:rPr lang="en-IN" dirty="0" smtClean="0"/>
              <a:t>However, it removes some of the relevant data as well</a:t>
            </a:r>
          </a:p>
        </p:txBody>
      </p:sp>
    </p:spTree>
    <p:extLst>
      <p:ext uri="{BB962C8B-B14F-4D97-AF65-F5344CB8AC3E}">
        <p14:creationId xmlns:p14="http://schemas.microsoft.com/office/powerpoint/2010/main" val="2770791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429999" cy="646331"/>
          </a:xfrm>
          <a:prstGeom prst="rect">
            <a:avLst/>
          </a:prstGeom>
        </p:spPr>
        <p:txBody>
          <a:bodyPr wrap="square">
            <a:spAutoFit/>
          </a:bodyPr>
          <a:lstStyle/>
          <a:p>
            <a:pPr algn="ctr"/>
            <a:r>
              <a:rPr lang="en-IN" sz="3600" dirty="0" smtClean="0">
                <a:latin typeface="+mj-lt"/>
              </a:rPr>
              <a:t>Eyelash-Removed Normalized Training Data</a:t>
            </a:r>
            <a:endParaRPr lang="en-IN" sz="3600" dirty="0">
              <a:latin typeface="+mj-lt"/>
            </a:endParaRPr>
          </a:p>
        </p:txBody>
      </p:sp>
      <p:sp>
        <p:nvSpPr>
          <p:cNvPr id="5" name="Content Placeholder 2"/>
          <p:cNvSpPr txBox="1">
            <a:spLocks/>
          </p:cNvSpPr>
          <p:nvPr/>
        </p:nvSpPr>
        <p:spPr>
          <a:xfrm>
            <a:off x="4310147" y="5914157"/>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97.99%</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5" y="647868"/>
            <a:ext cx="7021719" cy="5266289"/>
          </a:xfrm>
          <a:prstGeom prst="rect">
            <a:avLst/>
          </a:prstGeom>
        </p:spPr>
      </p:pic>
      <p:sp>
        <p:nvSpPr>
          <p:cNvPr id="7" name="Content Placeholder 2"/>
          <p:cNvSpPr txBox="1">
            <a:spLocks/>
          </p:cNvSpPr>
          <p:nvPr/>
        </p:nvSpPr>
        <p:spPr>
          <a:xfrm>
            <a:off x="7190507" y="1440186"/>
            <a:ext cx="4422371" cy="447397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θ</a:t>
            </a:r>
            <a:r>
              <a:rPr lang="el-GR" dirty="0"/>
              <a:t>ϵ</a:t>
            </a:r>
            <a:r>
              <a:rPr lang="en-IN" dirty="0"/>
              <a:t>(</a:t>
            </a:r>
            <a:r>
              <a:rPr lang="el-GR" dirty="0"/>
              <a:t>π</a:t>
            </a:r>
            <a:r>
              <a:rPr lang="en-IN" dirty="0"/>
              <a:t>,2</a:t>
            </a:r>
            <a:r>
              <a:rPr lang="el-GR" dirty="0"/>
              <a:t>π</a:t>
            </a:r>
            <a:r>
              <a:rPr lang="en-IN" dirty="0"/>
              <a:t>] is contains the eyelashes almost completely.</a:t>
            </a:r>
          </a:p>
          <a:p>
            <a:pPr>
              <a:buFont typeface="Calibri" panose="020F0502020204030204" pitchFamily="34" charset="0"/>
              <a:buChar char="→"/>
            </a:pPr>
            <a:r>
              <a:rPr lang="en-IN" dirty="0" smtClean="0"/>
              <a:t>Complete removal of the right part removes the eyelashes but it removes some of the relevant data as well</a:t>
            </a:r>
          </a:p>
          <a:p>
            <a:pPr>
              <a:buFont typeface="Calibri" panose="020F0502020204030204" pitchFamily="34" charset="0"/>
              <a:buChar char="→"/>
            </a:pPr>
            <a:r>
              <a:rPr lang="en-IN" dirty="0" smtClean="0"/>
              <a:t>So, we try to remove only the eyelashes part from the images which involves eyelash detection</a:t>
            </a:r>
          </a:p>
          <a:p>
            <a:pPr>
              <a:buFont typeface="Calibri" panose="020F0502020204030204" pitchFamily="34" charset="0"/>
              <a:buChar char="→"/>
            </a:pPr>
            <a:r>
              <a:rPr lang="en-IN" dirty="0" smtClean="0"/>
              <a:t>This increases the recognition rate even further. </a:t>
            </a:r>
          </a:p>
        </p:txBody>
      </p:sp>
    </p:spTree>
    <p:extLst>
      <p:ext uri="{BB962C8B-B14F-4D97-AF65-F5344CB8AC3E}">
        <p14:creationId xmlns:p14="http://schemas.microsoft.com/office/powerpoint/2010/main" val="3136866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0063" y="167577"/>
            <a:ext cx="2863861" cy="830997"/>
          </a:xfrm>
          <a:prstGeom prst="rect">
            <a:avLst/>
          </a:prstGeom>
        </p:spPr>
        <p:txBody>
          <a:bodyPr wrap="none">
            <a:spAutoFit/>
          </a:bodyPr>
          <a:lstStyle/>
          <a:p>
            <a:r>
              <a:rPr lang="en-IN" sz="3600" dirty="0" smtClean="0">
                <a:latin typeface="+mj-lt"/>
              </a:rPr>
              <a:t>Block</a:t>
            </a:r>
            <a:r>
              <a:rPr lang="en-IN" sz="4800" dirty="0" smtClean="0">
                <a:latin typeface="+mj-lt"/>
              </a:rPr>
              <a:t> </a:t>
            </a:r>
            <a:r>
              <a:rPr lang="en-IN" sz="3600" dirty="0" smtClean="0">
                <a:latin typeface="+mj-lt"/>
              </a:rPr>
              <a:t>Diagram</a:t>
            </a:r>
            <a:endParaRPr lang="en-IN" sz="3600" dirty="0">
              <a:latin typeface="+mj-lt"/>
            </a:endParaRPr>
          </a:p>
        </p:txBody>
      </p:sp>
      <p:sp>
        <p:nvSpPr>
          <p:cNvPr id="3" name="Rounded Rectangle 2"/>
          <p:cNvSpPr/>
          <p:nvPr/>
        </p:nvSpPr>
        <p:spPr>
          <a:xfrm>
            <a:off x="2036620" y="1122218"/>
            <a:ext cx="2285999" cy="1593273"/>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solidFill>
                  <a:srgbClr val="0070C0"/>
                </a:solidFill>
              </a:rPr>
              <a:t>Preprocessing</a:t>
            </a:r>
            <a:endParaRPr lang="en-IN" sz="2400" dirty="0">
              <a:solidFill>
                <a:srgbClr val="0070C0"/>
              </a:solidFill>
            </a:endParaRPr>
          </a:p>
        </p:txBody>
      </p:sp>
      <p:sp>
        <p:nvSpPr>
          <p:cNvPr id="4" name="Rounded Rectangle 3"/>
          <p:cNvSpPr/>
          <p:nvPr/>
        </p:nvSpPr>
        <p:spPr>
          <a:xfrm>
            <a:off x="5347848" y="1136070"/>
            <a:ext cx="2285999" cy="1593273"/>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rgbClr val="0070C0"/>
                </a:solidFill>
              </a:rPr>
              <a:t>PCA Decomposition</a:t>
            </a:r>
            <a:endParaRPr lang="en-IN" sz="2400" dirty="0"/>
          </a:p>
        </p:txBody>
      </p:sp>
      <p:sp>
        <p:nvSpPr>
          <p:cNvPr id="5" name="Rounded Rectangle 4"/>
          <p:cNvSpPr/>
          <p:nvPr/>
        </p:nvSpPr>
        <p:spPr>
          <a:xfrm>
            <a:off x="8659076" y="1122217"/>
            <a:ext cx="2285999" cy="1593273"/>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rgbClr val="0070C0"/>
                </a:solidFill>
              </a:rPr>
              <a:t>Fischer Linear Discriminant analysis (LDA)</a:t>
            </a:r>
            <a:endParaRPr lang="en-IN" sz="2400" dirty="0"/>
          </a:p>
        </p:txBody>
      </p:sp>
      <p:sp>
        <p:nvSpPr>
          <p:cNvPr id="6" name="Right Arrow 5"/>
          <p:cNvSpPr/>
          <p:nvPr/>
        </p:nvSpPr>
        <p:spPr>
          <a:xfrm>
            <a:off x="4322619" y="1735279"/>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7633847" y="1749132"/>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1011391" y="1749132"/>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5400000">
            <a:off x="9276786" y="3071057"/>
            <a:ext cx="1050575"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7930224" y="3793771"/>
            <a:ext cx="2285999" cy="1593273"/>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rgbClr val="0070C0"/>
                </a:solidFill>
              </a:rPr>
              <a:t>PCA + LDA Decomposition</a:t>
            </a:r>
            <a:endParaRPr lang="en-IN" sz="2400" dirty="0"/>
          </a:p>
        </p:txBody>
      </p:sp>
      <p:sp>
        <p:nvSpPr>
          <p:cNvPr id="11" name="Right Arrow 10"/>
          <p:cNvSpPr/>
          <p:nvPr/>
        </p:nvSpPr>
        <p:spPr>
          <a:xfrm rot="10800000">
            <a:off x="6904995" y="4406833"/>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4618995" y="3824934"/>
            <a:ext cx="2285999" cy="1593273"/>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rgbClr val="0070C0"/>
                </a:solidFill>
              </a:rPr>
              <a:t>Best Match Algorithm</a:t>
            </a:r>
            <a:endParaRPr lang="en-IN" sz="2400" dirty="0"/>
          </a:p>
        </p:txBody>
      </p:sp>
      <p:sp>
        <p:nvSpPr>
          <p:cNvPr id="13" name="Right Arrow 12"/>
          <p:cNvSpPr/>
          <p:nvPr/>
        </p:nvSpPr>
        <p:spPr>
          <a:xfrm rot="10800000">
            <a:off x="3593766" y="4406833"/>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361231" y="4206071"/>
            <a:ext cx="2232534" cy="830997"/>
          </a:xfrm>
          <a:prstGeom prst="rect">
            <a:avLst/>
          </a:prstGeom>
        </p:spPr>
        <p:txBody>
          <a:bodyPr wrap="none">
            <a:spAutoFit/>
          </a:bodyPr>
          <a:lstStyle/>
          <a:p>
            <a:pPr algn="ctr"/>
            <a:r>
              <a:rPr lang="en-IN" sz="2400" dirty="0" smtClean="0">
                <a:solidFill>
                  <a:srgbClr val="0070C0"/>
                </a:solidFill>
              </a:rPr>
              <a:t>Recognition/</a:t>
            </a:r>
          </a:p>
          <a:p>
            <a:pPr algn="ctr"/>
            <a:r>
              <a:rPr lang="en-IN" sz="2400" dirty="0" smtClean="0">
                <a:solidFill>
                  <a:srgbClr val="0070C0"/>
                </a:solidFill>
              </a:rPr>
              <a:t>Error calculation</a:t>
            </a:r>
            <a:endParaRPr lang="en-IN" sz="2400" dirty="0">
              <a:solidFill>
                <a:srgbClr val="0070C0"/>
              </a:solidFill>
            </a:endParaRPr>
          </a:p>
        </p:txBody>
      </p:sp>
      <p:sp>
        <p:nvSpPr>
          <p:cNvPr id="19" name="Rectangle 18"/>
          <p:cNvSpPr/>
          <p:nvPr/>
        </p:nvSpPr>
        <p:spPr>
          <a:xfrm>
            <a:off x="68609" y="1332540"/>
            <a:ext cx="2085781" cy="1200329"/>
          </a:xfrm>
          <a:prstGeom prst="rect">
            <a:avLst/>
          </a:prstGeom>
        </p:spPr>
        <p:txBody>
          <a:bodyPr wrap="square">
            <a:spAutoFit/>
          </a:bodyPr>
          <a:lstStyle/>
          <a:p>
            <a:pPr algn="ctr"/>
            <a:r>
              <a:rPr lang="en-IN" sz="2400" dirty="0" smtClean="0">
                <a:solidFill>
                  <a:srgbClr val="0070C0"/>
                </a:solidFill>
              </a:rPr>
              <a:t>Training </a:t>
            </a:r>
          </a:p>
          <a:p>
            <a:pPr algn="ctr"/>
            <a:endParaRPr lang="en-IN" sz="2400" dirty="0">
              <a:solidFill>
                <a:srgbClr val="0070C0"/>
              </a:solidFill>
            </a:endParaRPr>
          </a:p>
          <a:p>
            <a:pPr algn="ctr"/>
            <a:r>
              <a:rPr lang="en-IN" sz="2400" dirty="0" smtClean="0">
                <a:solidFill>
                  <a:srgbClr val="0070C0"/>
                </a:solidFill>
              </a:rPr>
              <a:t>Dataset</a:t>
            </a:r>
            <a:endParaRPr lang="en-IN" sz="2400" dirty="0">
              <a:solidFill>
                <a:srgbClr val="0070C0"/>
              </a:solidFill>
            </a:endParaRPr>
          </a:p>
        </p:txBody>
      </p:sp>
      <p:sp>
        <p:nvSpPr>
          <p:cNvPr id="20" name="Right Arrow 19"/>
          <p:cNvSpPr/>
          <p:nvPr/>
        </p:nvSpPr>
        <p:spPr>
          <a:xfrm rot="10800000">
            <a:off x="10216223" y="4437996"/>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9902184" y="4037501"/>
            <a:ext cx="2085781" cy="1200329"/>
          </a:xfrm>
          <a:prstGeom prst="rect">
            <a:avLst/>
          </a:prstGeom>
        </p:spPr>
        <p:txBody>
          <a:bodyPr wrap="square">
            <a:spAutoFit/>
          </a:bodyPr>
          <a:lstStyle/>
          <a:p>
            <a:pPr algn="ctr"/>
            <a:r>
              <a:rPr lang="en-IN" sz="2400" dirty="0" smtClean="0">
                <a:solidFill>
                  <a:srgbClr val="0070C0"/>
                </a:solidFill>
              </a:rPr>
              <a:t>Testing </a:t>
            </a:r>
          </a:p>
          <a:p>
            <a:pPr algn="ctr"/>
            <a:endParaRPr lang="en-IN" sz="2400" dirty="0">
              <a:solidFill>
                <a:srgbClr val="0070C0"/>
              </a:solidFill>
            </a:endParaRPr>
          </a:p>
          <a:p>
            <a:pPr algn="ctr"/>
            <a:r>
              <a:rPr lang="en-IN" sz="2400" dirty="0" smtClean="0">
                <a:solidFill>
                  <a:srgbClr val="0070C0"/>
                </a:solidFill>
              </a:rPr>
              <a:t>Dataset</a:t>
            </a:r>
            <a:endParaRPr lang="en-IN" sz="2400" dirty="0">
              <a:solidFill>
                <a:srgbClr val="0070C0"/>
              </a:solidFill>
            </a:endParaRPr>
          </a:p>
        </p:txBody>
      </p:sp>
    </p:spTree>
    <p:extLst>
      <p:ext uri="{BB962C8B-B14F-4D97-AF65-F5344CB8AC3E}">
        <p14:creationId xmlns:p14="http://schemas.microsoft.com/office/powerpoint/2010/main" val="3315156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651673" cy="646331"/>
          </a:xfrm>
          <a:prstGeom prst="rect">
            <a:avLst/>
          </a:prstGeom>
        </p:spPr>
        <p:txBody>
          <a:bodyPr wrap="square">
            <a:spAutoFit/>
          </a:bodyPr>
          <a:lstStyle/>
          <a:p>
            <a:pPr algn="ctr"/>
            <a:r>
              <a:rPr lang="en-IN" sz="3600" dirty="0">
                <a:solidFill>
                  <a:prstClr val="black"/>
                </a:solidFill>
                <a:latin typeface="Calibri Light" panose="020F0302020204030204"/>
              </a:rPr>
              <a:t>Right Half-Removed </a:t>
            </a:r>
            <a:r>
              <a:rPr lang="en-IN" sz="3600" dirty="0" err="1" smtClean="0">
                <a:solidFill>
                  <a:prstClr val="black"/>
                </a:solidFill>
                <a:latin typeface="Calibri Light" panose="020F0302020204030204"/>
              </a:rPr>
              <a:t>Normalized+Median+AHE</a:t>
            </a:r>
            <a:r>
              <a:rPr lang="en-IN" sz="3600" dirty="0" smtClean="0">
                <a:solidFill>
                  <a:prstClr val="black"/>
                </a:solidFill>
                <a:latin typeface="Calibri Light" panose="020F0302020204030204"/>
              </a:rPr>
              <a:t> </a:t>
            </a:r>
            <a:r>
              <a:rPr lang="en-IN" sz="3600" dirty="0" smtClean="0">
                <a:latin typeface="+mj-lt"/>
              </a:rPr>
              <a:t>Training Data</a:t>
            </a:r>
            <a:endParaRPr lang="en-IN" sz="3600" dirty="0">
              <a:latin typeface="+mj-lt"/>
            </a:endParaRPr>
          </a:p>
        </p:txBody>
      </p:sp>
      <p:sp>
        <p:nvSpPr>
          <p:cNvPr id="5" name="Content Placeholder 2"/>
          <p:cNvSpPr txBox="1">
            <a:spLocks/>
          </p:cNvSpPr>
          <p:nvPr/>
        </p:nvSpPr>
        <p:spPr>
          <a:xfrm>
            <a:off x="4310147" y="5914157"/>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98.44%</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53" y="775498"/>
            <a:ext cx="6844144" cy="5133108"/>
          </a:xfrm>
          <a:prstGeom prst="rect">
            <a:avLst/>
          </a:prstGeom>
        </p:spPr>
      </p:pic>
      <p:sp>
        <p:nvSpPr>
          <p:cNvPr id="7" name="Content Placeholder 2"/>
          <p:cNvSpPr txBox="1">
            <a:spLocks/>
          </p:cNvSpPr>
          <p:nvPr/>
        </p:nvSpPr>
        <p:spPr>
          <a:xfrm>
            <a:off x="7148944" y="2180097"/>
            <a:ext cx="4422371" cy="228106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Applying Median Filter and Adaptive Histogram equalization (AHE) on the further increases the recognition rate.</a:t>
            </a:r>
          </a:p>
          <a:p>
            <a:pPr>
              <a:buFont typeface="Calibri" panose="020F0502020204030204" pitchFamily="34" charset="0"/>
              <a:buChar char="→"/>
            </a:pPr>
            <a:r>
              <a:rPr lang="en-IN" dirty="0" smtClean="0"/>
              <a:t>The Iris is now better contrast enhanced and as a result the classification is slightly better.</a:t>
            </a:r>
          </a:p>
        </p:txBody>
      </p:sp>
    </p:spTree>
    <p:extLst>
      <p:ext uri="{BB962C8B-B14F-4D97-AF65-F5344CB8AC3E}">
        <p14:creationId xmlns:p14="http://schemas.microsoft.com/office/powerpoint/2010/main" val="1286208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651673" cy="646331"/>
          </a:xfrm>
          <a:prstGeom prst="rect">
            <a:avLst/>
          </a:prstGeom>
        </p:spPr>
        <p:txBody>
          <a:bodyPr wrap="square">
            <a:spAutoFit/>
          </a:bodyPr>
          <a:lstStyle/>
          <a:p>
            <a:pPr algn="ctr"/>
            <a:r>
              <a:rPr lang="en-IN" sz="3600" dirty="0" smtClean="0">
                <a:solidFill>
                  <a:prstClr val="black"/>
                </a:solidFill>
                <a:latin typeface="Calibri Light" panose="020F0302020204030204"/>
              </a:rPr>
              <a:t>Median Filter + CLAHE on </a:t>
            </a:r>
            <a:r>
              <a:rPr lang="en-IN" sz="3600" dirty="0" smtClean="0">
                <a:latin typeface="+mj-lt"/>
              </a:rPr>
              <a:t>Training Data</a:t>
            </a:r>
            <a:endParaRPr lang="en-IN" sz="3600" dirty="0">
              <a:latin typeface="+mj-lt"/>
            </a:endParaRPr>
          </a:p>
        </p:txBody>
      </p:sp>
      <p:sp>
        <p:nvSpPr>
          <p:cNvPr id="5" name="Content Placeholder 2"/>
          <p:cNvSpPr txBox="1">
            <a:spLocks/>
          </p:cNvSpPr>
          <p:nvPr/>
        </p:nvSpPr>
        <p:spPr>
          <a:xfrm>
            <a:off x="4310147" y="5914157"/>
            <a:ext cx="4030289" cy="44026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b="1" dirty="0" smtClean="0"/>
              <a:t> Maximum Accuracy : 69.42%</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66" y="775498"/>
            <a:ext cx="6851546" cy="5138659"/>
          </a:xfrm>
          <a:prstGeom prst="rect">
            <a:avLst/>
          </a:prstGeom>
        </p:spPr>
      </p:pic>
      <p:sp>
        <p:nvSpPr>
          <p:cNvPr id="6" name="Content Placeholder 2"/>
          <p:cNvSpPr txBox="1">
            <a:spLocks/>
          </p:cNvSpPr>
          <p:nvPr/>
        </p:nvSpPr>
        <p:spPr>
          <a:xfrm>
            <a:off x="7148944" y="1847589"/>
            <a:ext cx="4422371" cy="30984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Applying Median Filter and Adaptive Histogram equalization (AHE) on the decreases the recognition rate.</a:t>
            </a:r>
          </a:p>
          <a:p>
            <a:pPr>
              <a:buFont typeface="Calibri" panose="020F0502020204030204" pitchFamily="34" charset="0"/>
              <a:buChar char="→"/>
            </a:pPr>
            <a:r>
              <a:rPr lang="en-IN" dirty="0" smtClean="0"/>
              <a:t>This is in contrast with Median + AHE in Normalized training data case as the unwanted features (predominantly the eyelashes) are much better enhanced than the Iris, further reducing the recognition rate.</a:t>
            </a:r>
          </a:p>
        </p:txBody>
      </p:sp>
    </p:spTree>
    <p:extLst>
      <p:ext uri="{BB962C8B-B14F-4D97-AF65-F5344CB8AC3E}">
        <p14:creationId xmlns:p14="http://schemas.microsoft.com/office/powerpoint/2010/main" val="1106597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757" y="158394"/>
            <a:ext cx="7891681" cy="5854480"/>
          </a:xfrm>
          <a:prstGeom prst="rect">
            <a:avLst/>
          </a:prstGeom>
        </p:spPr>
      </p:pic>
      <p:sp>
        <p:nvSpPr>
          <p:cNvPr id="4" name="Content Placeholder 2"/>
          <p:cNvSpPr txBox="1">
            <a:spLocks/>
          </p:cNvSpPr>
          <p:nvPr/>
        </p:nvSpPr>
        <p:spPr>
          <a:xfrm>
            <a:off x="637309" y="5846618"/>
            <a:ext cx="11169533" cy="58189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US" dirty="0" smtClean="0"/>
              <a:t>Our </a:t>
            </a:r>
            <a:r>
              <a:rPr lang="en-US" dirty="0"/>
              <a:t>algorithm takes on an average 0.077 seconds to test an input against our training dataset.</a:t>
            </a:r>
          </a:p>
          <a:p>
            <a:pPr>
              <a:buFont typeface="Calibri" panose="020F0502020204030204" pitchFamily="34" charset="0"/>
              <a:buChar char="→"/>
            </a:pPr>
            <a:endParaRPr lang="en-IN" dirty="0"/>
          </a:p>
          <a:p>
            <a:pPr marL="0" indent="0">
              <a:buNone/>
            </a:pPr>
            <a:endParaRPr lang="en-IN" dirty="0" smtClean="0"/>
          </a:p>
        </p:txBody>
      </p:sp>
    </p:spTree>
    <p:extLst>
      <p:ext uri="{BB962C8B-B14F-4D97-AF65-F5344CB8AC3E}">
        <p14:creationId xmlns:p14="http://schemas.microsoft.com/office/powerpoint/2010/main" val="1633293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82" y="129167"/>
            <a:ext cx="11651673" cy="646331"/>
          </a:xfrm>
          <a:prstGeom prst="rect">
            <a:avLst/>
          </a:prstGeom>
        </p:spPr>
        <p:txBody>
          <a:bodyPr wrap="square">
            <a:spAutoFit/>
          </a:bodyPr>
          <a:lstStyle/>
          <a:p>
            <a:pPr algn="ctr"/>
            <a:r>
              <a:rPr lang="en-IN" sz="3600" dirty="0" smtClean="0">
                <a:solidFill>
                  <a:prstClr val="black"/>
                </a:solidFill>
                <a:latin typeface="Calibri Light" panose="020F0302020204030204"/>
              </a:rPr>
              <a:t>References</a:t>
            </a:r>
            <a:endParaRPr lang="en-IN" sz="3600" dirty="0">
              <a:latin typeface="+mj-lt"/>
            </a:endParaRPr>
          </a:p>
        </p:txBody>
      </p:sp>
      <p:sp>
        <p:nvSpPr>
          <p:cNvPr id="6" name="Content Placeholder 2"/>
          <p:cNvSpPr txBox="1">
            <a:spLocks/>
          </p:cNvSpPr>
          <p:nvPr/>
        </p:nvSpPr>
        <p:spPr>
          <a:xfrm>
            <a:off x="401782" y="1025236"/>
            <a:ext cx="11169533" cy="491836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err="1" smtClean="0"/>
              <a:t>Emad</a:t>
            </a:r>
            <a:r>
              <a:rPr lang="en-IN" dirty="0" smtClean="0"/>
              <a:t> </a:t>
            </a:r>
            <a:r>
              <a:rPr lang="en-IN" dirty="0" err="1"/>
              <a:t>ul</a:t>
            </a:r>
            <a:r>
              <a:rPr lang="en-IN" dirty="0"/>
              <a:t> </a:t>
            </a:r>
            <a:r>
              <a:rPr lang="en-IN" dirty="0" err="1"/>
              <a:t>Haq</a:t>
            </a:r>
            <a:r>
              <a:rPr lang="en-IN" dirty="0"/>
              <a:t>, Q.; </a:t>
            </a:r>
            <a:r>
              <a:rPr lang="en-IN" dirty="0" err="1"/>
              <a:t>Javed</a:t>
            </a:r>
            <a:r>
              <a:rPr lang="en-IN" dirty="0"/>
              <a:t>, M.Y.; Sami </a:t>
            </a:r>
            <a:r>
              <a:rPr lang="en-IN" dirty="0" err="1"/>
              <a:t>ul</a:t>
            </a:r>
            <a:r>
              <a:rPr lang="en-IN" dirty="0"/>
              <a:t> </a:t>
            </a:r>
            <a:r>
              <a:rPr lang="en-IN" dirty="0" err="1"/>
              <a:t>Haq</a:t>
            </a:r>
            <a:r>
              <a:rPr lang="en-IN" dirty="0"/>
              <a:t>, Q., "Efficient and robust approach of iris recognition through Fisher Linear Discriminant Analysis method and Principal Component Analysis method," in </a:t>
            </a:r>
            <a:r>
              <a:rPr lang="en-IN" dirty="0" err="1"/>
              <a:t>Multitopic</a:t>
            </a:r>
            <a:r>
              <a:rPr lang="en-IN" dirty="0"/>
              <a:t> Conference, 2008. INMIC 2008. IEEE International ,pp.218-225, 23-24 Dec. 2008 </a:t>
            </a:r>
            <a:endParaRPr lang="en-IN" dirty="0" smtClean="0"/>
          </a:p>
          <a:p>
            <a:pPr>
              <a:buFont typeface="Calibri" panose="020F0502020204030204" pitchFamily="34" charset="0"/>
              <a:buChar char="→"/>
            </a:pPr>
            <a:r>
              <a:rPr lang="en-IN" dirty="0"/>
              <a:t>“Principal Components Analysis Based Iris Recognition and Identification System”, E. </a:t>
            </a:r>
            <a:r>
              <a:rPr lang="en-IN" dirty="0" err="1"/>
              <a:t>Mattar</a:t>
            </a:r>
            <a:r>
              <a:rPr lang="en-IN" dirty="0"/>
              <a:t>, International Journal of Soft Computing and Engineering (IJSCE), ISSN: 2231-2307, Volume-3, Issue-2, May 2013</a:t>
            </a:r>
            <a:r>
              <a:rPr lang="en-IN" dirty="0" smtClean="0"/>
              <a:t>.</a:t>
            </a:r>
            <a:endParaRPr lang="en-IN" dirty="0"/>
          </a:p>
          <a:p>
            <a:pPr marL="0" indent="0">
              <a:buNone/>
            </a:pPr>
            <a:endParaRPr lang="en-IN" dirty="0" smtClean="0"/>
          </a:p>
        </p:txBody>
      </p:sp>
    </p:spTree>
    <p:extLst>
      <p:ext uri="{BB962C8B-B14F-4D97-AF65-F5344CB8AC3E}">
        <p14:creationId xmlns:p14="http://schemas.microsoft.com/office/powerpoint/2010/main" val="2426532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7200" dirty="0" smtClean="0">
                <a:latin typeface="Edwardian Script ITC" panose="030303020407070D0804" pitchFamily="66" charset="0"/>
              </a:rPr>
              <a:t>     “  There </a:t>
            </a:r>
            <a:r>
              <a:rPr lang="en-IN" sz="7200" dirty="0">
                <a:latin typeface="Edwardian Script ITC" panose="030303020407070D0804" pitchFamily="66" charset="0"/>
              </a:rPr>
              <a:t>is no real ending. </a:t>
            </a:r>
            <a:endParaRPr lang="en-IN" sz="7200" dirty="0" smtClean="0">
              <a:latin typeface="Edwardian Script ITC" panose="030303020407070D0804" pitchFamily="66" charset="0"/>
            </a:endParaRPr>
          </a:p>
          <a:p>
            <a:r>
              <a:rPr lang="en-IN" sz="7200" dirty="0" smtClean="0">
                <a:latin typeface="Edwardian Script ITC" panose="030303020407070D0804" pitchFamily="66" charset="0"/>
              </a:rPr>
              <a:t>            It’s just the place where</a:t>
            </a:r>
          </a:p>
          <a:p>
            <a:r>
              <a:rPr lang="en-IN" sz="7200" dirty="0" smtClean="0">
                <a:latin typeface="Edwardian Script ITC" panose="030303020407070D0804" pitchFamily="66" charset="0"/>
              </a:rPr>
              <a:t>                         you stop the story.”</a:t>
            </a:r>
            <a:endParaRPr lang="en-IN" sz="7200" dirty="0"/>
          </a:p>
        </p:txBody>
      </p:sp>
      <p:sp>
        <p:nvSpPr>
          <p:cNvPr id="4" name="Rectangle 3"/>
          <p:cNvSpPr/>
          <p:nvPr/>
        </p:nvSpPr>
        <p:spPr>
          <a:xfrm>
            <a:off x="9785926" y="5499762"/>
            <a:ext cx="2018630" cy="461665"/>
          </a:xfrm>
          <a:prstGeom prst="rect">
            <a:avLst/>
          </a:prstGeom>
        </p:spPr>
        <p:txBody>
          <a:bodyPr wrap="none">
            <a:spAutoFit/>
          </a:bodyPr>
          <a:lstStyle/>
          <a:p>
            <a:r>
              <a:rPr lang="en-IN" sz="2400" dirty="0" smtClean="0"/>
              <a:t>-Frank </a:t>
            </a:r>
            <a:r>
              <a:rPr lang="en-IN" sz="2400" dirty="0"/>
              <a:t>Herbert</a:t>
            </a:r>
          </a:p>
        </p:txBody>
      </p:sp>
    </p:spTree>
    <p:extLst>
      <p:ext uri="{BB962C8B-B14F-4D97-AF65-F5344CB8AC3E}">
        <p14:creationId xmlns:p14="http://schemas.microsoft.com/office/powerpoint/2010/main" val="384320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7998836" y="405678"/>
            <a:ext cx="3805238" cy="1624013"/>
          </a:xfrm>
          <a:prstGeom prst="rect">
            <a:avLst/>
          </a:prstGeom>
        </p:spPr>
      </p:pic>
      <p:sp>
        <p:nvSpPr>
          <p:cNvPr id="38" name="Rounded Rectangle 37"/>
          <p:cNvSpPr/>
          <p:nvPr/>
        </p:nvSpPr>
        <p:spPr>
          <a:xfrm>
            <a:off x="8520548" y="498765"/>
            <a:ext cx="775852" cy="540326"/>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70C0"/>
              </a:solidFill>
            </a:endParaRPr>
          </a:p>
        </p:txBody>
      </p:sp>
      <p:sp>
        <p:nvSpPr>
          <p:cNvPr id="40" name="Rectangle 39"/>
          <p:cNvSpPr/>
          <p:nvPr/>
        </p:nvSpPr>
        <p:spPr>
          <a:xfrm>
            <a:off x="401782" y="253862"/>
            <a:ext cx="11429999" cy="646331"/>
          </a:xfrm>
          <a:prstGeom prst="rect">
            <a:avLst/>
          </a:prstGeom>
        </p:spPr>
        <p:txBody>
          <a:bodyPr wrap="square">
            <a:spAutoFit/>
          </a:bodyPr>
          <a:lstStyle/>
          <a:p>
            <a:pPr algn="ctr"/>
            <a:r>
              <a:rPr lang="en-IN" sz="3600" dirty="0" err="1" smtClean="0">
                <a:latin typeface="+mj-lt"/>
              </a:rPr>
              <a:t>Preprocessing</a:t>
            </a:r>
            <a:endParaRPr lang="en-IN" sz="3600" dirty="0">
              <a:latin typeface="+mj-lt"/>
            </a:endParaRPr>
          </a:p>
        </p:txBody>
      </p:sp>
      <p:sp>
        <p:nvSpPr>
          <p:cNvPr id="42" name="Content Placeholder 2"/>
          <p:cNvSpPr txBox="1">
            <a:spLocks/>
          </p:cNvSpPr>
          <p:nvPr/>
        </p:nvSpPr>
        <p:spPr>
          <a:xfrm>
            <a:off x="401782" y="2029691"/>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IN" dirty="0" smtClean="0"/>
              <a:t>No </a:t>
            </a:r>
            <a:r>
              <a:rPr lang="en-IN" dirty="0" err="1" smtClean="0"/>
              <a:t>Preprocessing</a:t>
            </a:r>
            <a:r>
              <a:rPr lang="en-IN" dirty="0" smtClean="0"/>
              <a:t> of data</a:t>
            </a:r>
          </a:p>
          <a:p>
            <a:pPr marL="457200" indent="-457200">
              <a:buFont typeface="+mj-lt"/>
              <a:buAutoNum type="arabicPeriod"/>
            </a:pPr>
            <a:r>
              <a:rPr lang="en-IN" dirty="0" smtClean="0"/>
              <a:t>Enhanced Dataset images</a:t>
            </a:r>
          </a:p>
          <a:p>
            <a:pPr marL="457200" indent="-457200">
              <a:buFont typeface="+mj-lt"/>
              <a:buAutoNum type="arabicPeriod"/>
            </a:pPr>
            <a:r>
              <a:rPr lang="en-IN" dirty="0" smtClean="0"/>
              <a:t>Normalization of Dataset images</a:t>
            </a:r>
          </a:p>
          <a:p>
            <a:pPr marL="457200" indent="-457200">
              <a:buFont typeface="+mj-lt"/>
              <a:buAutoNum type="arabicPeriod"/>
            </a:pPr>
            <a:r>
              <a:rPr lang="en-IN" dirty="0" smtClean="0"/>
              <a:t>Occlusion Removal of Normalized images</a:t>
            </a:r>
          </a:p>
          <a:p>
            <a:pPr marL="749808" lvl="1" indent="-457200">
              <a:buFont typeface="+mj-lt"/>
              <a:buAutoNum type="romanUcPeriod"/>
            </a:pPr>
            <a:r>
              <a:rPr lang="en-IN" dirty="0" smtClean="0"/>
              <a:t>Remove the complete </a:t>
            </a:r>
            <a:r>
              <a:rPr lang="en-IN" dirty="0"/>
              <a:t>r</a:t>
            </a:r>
            <a:r>
              <a:rPr lang="en-IN" dirty="0" smtClean="0"/>
              <a:t>ight half </a:t>
            </a:r>
          </a:p>
          <a:p>
            <a:pPr marL="749808" lvl="1" indent="-457200">
              <a:buFont typeface="+mj-lt"/>
              <a:buAutoNum type="romanUcPeriod"/>
            </a:pPr>
            <a:r>
              <a:rPr lang="en-IN" dirty="0" smtClean="0"/>
              <a:t>Eyelash Detection and Removal</a:t>
            </a:r>
          </a:p>
          <a:p>
            <a:pPr marL="292608" lvl="1" indent="0">
              <a:buNone/>
            </a:pPr>
            <a:endParaRPr lang="en-IN" dirty="0" smtClean="0"/>
          </a:p>
          <a:p>
            <a:pPr marL="457200" indent="-457200">
              <a:buFont typeface="+mj-lt"/>
              <a:buAutoNum type="arabicPeriod"/>
            </a:pPr>
            <a:endParaRPr lang="en-IN" dirty="0" smtClean="0"/>
          </a:p>
        </p:txBody>
      </p:sp>
    </p:spTree>
    <p:extLst>
      <p:ext uri="{BB962C8B-B14F-4D97-AF65-F5344CB8AC3E}">
        <p14:creationId xmlns:p14="http://schemas.microsoft.com/office/powerpoint/2010/main" val="4257101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156881"/>
            <a:ext cx="11429999" cy="646331"/>
          </a:xfrm>
          <a:prstGeom prst="rect">
            <a:avLst/>
          </a:prstGeom>
        </p:spPr>
        <p:txBody>
          <a:bodyPr wrap="square">
            <a:spAutoFit/>
          </a:bodyPr>
          <a:lstStyle/>
          <a:p>
            <a:pPr algn="ctr"/>
            <a:r>
              <a:rPr lang="en-IN" sz="3600" dirty="0" smtClean="0">
                <a:latin typeface="+mj-lt"/>
              </a:rPr>
              <a:t>Enhancement of the Images</a:t>
            </a:r>
            <a:endParaRPr lang="en-IN" sz="3600" dirty="0">
              <a:latin typeface="+mj-lt"/>
            </a:endParaRPr>
          </a:p>
        </p:txBody>
      </p:sp>
      <p:sp>
        <p:nvSpPr>
          <p:cNvPr id="4" name="Right Arrow 3"/>
          <p:cNvSpPr/>
          <p:nvPr/>
        </p:nvSpPr>
        <p:spPr>
          <a:xfrm>
            <a:off x="4816806" y="2887314"/>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5364053" y="2539218"/>
            <a:ext cx="1558644" cy="926522"/>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70C0"/>
                </a:solidFill>
              </a:rPr>
              <a:t>AHE</a:t>
            </a:r>
            <a:endParaRPr lang="en-IN" sz="1600" dirty="0">
              <a:solidFill>
                <a:srgbClr val="0070C0"/>
              </a:solidFill>
            </a:endParaRPr>
          </a:p>
        </p:txBody>
      </p:sp>
      <p:sp>
        <p:nvSpPr>
          <p:cNvPr id="9" name="Right Arrow 8"/>
          <p:cNvSpPr/>
          <p:nvPr/>
        </p:nvSpPr>
        <p:spPr>
          <a:xfrm>
            <a:off x="6943471" y="289770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944" y="1900228"/>
            <a:ext cx="3048000" cy="2286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806" y="1900228"/>
            <a:ext cx="3048000" cy="2286000"/>
          </a:xfrm>
          <a:prstGeom prst="rect">
            <a:avLst/>
          </a:prstGeom>
        </p:spPr>
      </p:pic>
    </p:spTree>
    <p:extLst>
      <p:ext uri="{BB962C8B-B14F-4D97-AF65-F5344CB8AC3E}">
        <p14:creationId xmlns:p14="http://schemas.microsoft.com/office/powerpoint/2010/main" val="1368438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156881"/>
            <a:ext cx="11429999" cy="646331"/>
          </a:xfrm>
          <a:prstGeom prst="rect">
            <a:avLst/>
          </a:prstGeom>
        </p:spPr>
        <p:txBody>
          <a:bodyPr wrap="square">
            <a:spAutoFit/>
          </a:bodyPr>
          <a:lstStyle/>
          <a:p>
            <a:pPr algn="ctr"/>
            <a:r>
              <a:rPr lang="en-IN" sz="3600" dirty="0" smtClean="0">
                <a:latin typeface="+mj-lt"/>
              </a:rPr>
              <a:t>Normalization of the Images</a:t>
            </a:r>
            <a:endParaRPr lang="en-IN" sz="3600"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1149928"/>
            <a:ext cx="2244436" cy="1683327"/>
          </a:xfrm>
          <a:prstGeom prst="rect">
            <a:avLst/>
          </a:prstGeom>
        </p:spPr>
      </p:pic>
      <p:sp>
        <p:nvSpPr>
          <p:cNvPr id="4" name="Right Arrow 3"/>
          <p:cNvSpPr/>
          <p:nvPr/>
        </p:nvSpPr>
        <p:spPr>
          <a:xfrm>
            <a:off x="2646218" y="1861704"/>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3193465" y="1513608"/>
            <a:ext cx="1558644" cy="926522"/>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70C0"/>
                </a:solidFill>
              </a:rPr>
              <a:t>Pupil</a:t>
            </a:r>
            <a:endParaRPr lang="en-IN" sz="1600" dirty="0">
              <a:solidFill>
                <a:srgbClr val="0070C0"/>
              </a:solidFill>
            </a:endParaRPr>
          </a:p>
          <a:p>
            <a:pPr algn="ctr"/>
            <a:r>
              <a:rPr lang="en-IN" sz="1600" dirty="0" smtClean="0">
                <a:solidFill>
                  <a:srgbClr val="0070C0"/>
                </a:solidFill>
              </a:rPr>
              <a:t> Segmentation</a:t>
            </a:r>
            <a:endParaRPr lang="en-IN" sz="1600" dirty="0">
              <a:solidFill>
                <a:srgbClr val="0070C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130" y="1149928"/>
            <a:ext cx="2265225" cy="1698919"/>
          </a:xfrm>
          <a:prstGeom prst="rect">
            <a:avLst/>
          </a:prstGeom>
        </p:spPr>
      </p:pic>
      <p:sp>
        <p:nvSpPr>
          <p:cNvPr id="9" name="Right Arrow 8"/>
          <p:cNvSpPr/>
          <p:nvPr/>
        </p:nvSpPr>
        <p:spPr>
          <a:xfrm>
            <a:off x="4772883" y="187209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stretch>
            <a:fillRect/>
          </a:stretch>
        </p:blipFill>
        <p:spPr>
          <a:xfrm>
            <a:off x="8111828" y="1155414"/>
            <a:ext cx="2257911" cy="1693433"/>
          </a:xfrm>
          <a:prstGeom prst="rect">
            <a:avLst/>
          </a:prstGeom>
        </p:spPr>
      </p:pic>
      <p:sp>
        <p:nvSpPr>
          <p:cNvPr id="11" name="Right Arrow 10"/>
          <p:cNvSpPr/>
          <p:nvPr/>
        </p:nvSpPr>
        <p:spPr>
          <a:xfrm>
            <a:off x="7585355" y="187209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2" name="Content Placeholder 2"/>
              <p:cNvSpPr txBox="1">
                <a:spLocks/>
              </p:cNvSpPr>
              <p:nvPr/>
            </p:nvSpPr>
            <p:spPr>
              <a:xfrm>
                <a:off x="401782" y="3509010"/>
                <a:ext cx="11526982" cy="210589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We use segmentation to cluster images and then use </a:t>
                </a:r>
                <a:r>
                  <a:rPr lang="en-IN" dirty="0" err="1" smtClean="0"/>
                  <a:t>thresholding</a:t>
                </a:r>
                <a:r>
                  <a:rPr lang="en-IN" dirty="0" smtClean="0"/>
                  <a:t> to identify pupil. The longest black row and column gives us the centre coordinate and diameter of the pupil.</a:t>
                </a:r>
              </a:p>
              <a:p>
                <a:pPr>
                  <a:buFont typeface="Calibri" panose="020F0502020204030204" pitchFamily="34" charset="0"/>
                  <a:buChar char="→"/>
                </a:pPr>
                <a:r>
                  <a:rPr lang="en-IN" dirty="0" err="1" smtClean="0"/>
                  <a:t>Xc</a:t>
                </a:r>
                <a:r>
                  <a:rPr lang="en-IN" dirty="0" smtClean="0"/>
                  <a:t> = (X1 + X2)/2</a:t>
                </a:r>
              </a:p>
              <a:p>
                <a:pPr>
                  <a:buFont typeface="Calibri" panose="020F0502020204030204" pitchFamily="34" charset="0"/>
                  <a:buChar char="→"/>
                </a:pPr>
                <a:r>
                  <a:rPr lang="en-IN" dirty="0" err="1" smtClean="0"/>
                  <a:t>Yc</a:t>
                </a:r>
                <a:r>
                  <a:rPr lang="en-IN" dirty="0" smtClean="0"/>
                  <a:t> = (Y1 + Y2)/2</a:t>
                </a:r>
              </a:p>
              <a:p>
                <a:pPr>
                  <a:buFont typeface="Calibri" panose="020F0502020204030204" pitchFamily="34" charset="0"/>
                  <a:buChar char="→"/>
                </a:pPr>
                <a:r>
                  <a:rPr lang="en-IN" dirty="0" smtClean="0"/>
                  <a:t>Radius = </a:t>
                </a:r>
                <a14:m>
                  <m:oMath xmlns:m="http://schemas.openxmlformats.org/officeDocument/2006/math">
                    <m:r>
                      <a:rPr lang="en-IN" b="0" i="0" smtClean="0">
                        <a:latin typeface="Cambria Math" panose="02040503050406030204" pitchFamily="18" charset="0"/>
                      </a:rPr>
                      <m:t>(</m:t>
                    </m:r>
                    <m:r>
                      <a:rPr lang="en-IN" b="0" i="1" smtClean="0">
                        <a:latin typeface="Cambria Math" panose="02040503050406030204" pitchFamily="18" charset="0"/>
                      </a:rPr>
                      <m:t>(</m:t>
                    </m:r>
                    <m:sSup>
                      <m:sSupPr>
                        <m:ctrlPr>
                          <a:rPr lang="en-IN" i="1" smtClean="0">
                            <a:latin typeface="Cambria Math" panose="02040503050406030204" pitchFamily="18" charset="0"/>
                          </a:rPr>
                        </m:ctrlPr>
                      </m:sSupPr>
                      <m:e>
                        <m:r>
                          <a:rPr lang="en-IN" b="0" i="1" smtClean="0">
                            <a:latin typeface="Cambria Math" panose="02040503050406030204" pitchFamily="18" charset="0"/>
                          </a:rPr>
                          <m:t>𝑋</m:t>
                        </m:r>
                        <m:r>
                          <a:rPr lang="en-IN" b="0" i="1" smtClean="0">
                            <a:latin typeface="Cambria Math" panose="02040503050406030204" pitchFamily="18" charset="0"/>
                          </a:rPr>
                          <m:t>1−</m:t>
                        </m:r>
                        <m:r>
                          <a:rPr lang="en-IN" b="0" i="1" smtClean="0">
                            <a:latin typeface="Cambria Math" panose="02040503050406030204" pitchFamily="18" charset="0"/>
                          </a:rPr>
                          <m:t>𝑋</m:t>
                        </m:r>
                        <m:r>
                          <a:rPr lang="en-IN" b="0" i="1" smtClean="0">
                            <a:latin typeface="Cambria Math" panose="02040503050406030204" pitchFamily="18" charset="0"/>
                          </a:rPr>
                          <m:t>2)</m:t>
                        </m:r>
                      </m:e>
                      <m:sup>
                        <m:r>
                          <a:rPr lang="en-IN" i="1" smtClean="0">
                            <a:latin typeface="Cambria Math" panose="02040503050406030204" pitchFamily="18" charset="0"/>
                          </a:rPr>
                          <m:t>2</m:t>
                        </m:r>
                      </m:sup>
                    </m:sSup>
                    <m:r>
                      <a:rPr lang="en-IN" b="0" i="1" smtClean="0">
                        <a:latin typeface="Cambria Math" panose="02040503050406030204" pitchFamily="18" charset="0"/>
                      </a:rPr>
                      <m:t>+</m:t>
                    </m:r>
                    <m:r>
                      <a:rPr lang="en-IN" i="1">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𝑌</m:t>
                        </m:r>
                        <m:r>
                          <a:rPr lang="en-IN" i="1">
                            <a:latin typeface="Cambria Math" panose="02040503050406030204" pitchFamily="18" charset="0"/>
                          </a:rPr>
                          <m:t>1−</m:t>
                        </m:r>
                        <m:r>
                          <a:rPr lang="en-IN" b="0" i="1" smtClean="0">
                            <a:latin typeface="Cambria Math" panose="02040503050406030204" pitchFamily="18" charset="0"/>
                          </a:rPr>
                          <m:t>𝑌</m:t>
                        </m:r>
                        <m:r>
                          <a:rPr lang="en-IN" i="1">
                            <a:latin typeface="Cambria Math" panose="02040503050406030204" pitchFamily="18" charset="0"/>
                          </a:rPr>
                          <m:t>2)</m:t>
                        </m:r>
                      </m:e>
                      <m:sup>
                        <m:r>
                          <a:rPr lang="en-IN" i="1">
                            <a:latin typeface="Cambria Math" panose="02040503050406030204" pitchFamily="18" charset="0"/>
                          </a:rPr>
                          <m:t>2</m:t>
                        </m:r>
                      </m:sup>
                    </m:sSup>
                  </m:oMath>
                </a14:m>
                <a:r>
                  <a:rPr lang="en-IN" dirty="0" smtClean="0"/>
                  <a:t>)^1/2</a:t>
                </a:r>
                <a:endParaRPr lang="en-IN" dirty="0"/>
              </a:p>
            </p:txBody>
          </p:sp>
        </mc:Choice>
        <mc:Fallback>
          <p:sp>
            <p:nvSpPr>
              <p:cNvPr id="12" name="Content Placeholder 2"/>
              <p:cNvSpPr txBox="1">
                <a:spLocks noRot="1" noChangeAspect="1" noMove="1" noResize="1" noEditPoints="1" noAdjustHandles="1" noChangeArrowheads="1" noChangeShapeType="1" noTextEdit="1"/>
              </p:cNvSpPr>
              <p:nvPr/>
            </p:nvSpPr>
            <p:spPr>
              <a:xfrm>
                <a:off x="401782" y="3509010"/>
                <a:ext cx="11526982" cy="2105891"/>
              </a:xfrm>
              <a:prstGeom prst="rect">
                <a:avLst/>
              </a:prstGeom>
              <a:blipFill>
                <a:blip r:embed="rId5"/>
                <a:stretch>
                  <a:fillRect l="-582" t="-3478" b="-290"/>
                </a:stretch>
              </a:blipFill>
            </p:spPr>
            <p:txBody>
              <a:bodyPr/>
              <a:lstStyle/>
              <a:p>
                <a:r>
                  <a:rPr lang="en-IN">
                    <a:noFill/>
                  </a:rPr>
                  <a:t> </a:t>
                </a:r>
              </a:p>
            </p:txBody>
          </p:sp>
        </mc:Fallback>
      </mc:AlternateContent>
    </p:spTree>
    <p:extLst>
      <p:ext uri="{BB962C8B-B14F-4D97-AF65-F5344CB8AC3E}">
        <p14:creationId xmlns:p14="http://schemas.microsoft.com/office/powerpoint/2010/main" val="156793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253862"/>
            <a:ext cx="11429999" cy="646331"/>
          </a:xfrm>
          <a:prstGeom prst="rect">
            <a:avLst/>
          </a:prstGeom>
        </p:spPr>
        <p:txBody>
          <a:bodyPr wrap="square">
            <a:spAutoFit/>
          </a:bodyPr>
          <a:lstStyle/>
          <a:p>
            <a:pPr algn="ctr"/>
            <a:r>
              <a:rPr lang="en-IN" sz="3600" dirty="0" smtClean="0">
                <a:latin typeface="+mj-lt"/>
              </a:rPr>
              <a:t>Normalization(Contd.)</a:t>
            </a:r>
            <a:endParaRPr lang="en-IN" sz="3600" dirty="0">
              <a:latin typeface="+mj-lt"/>
            </a:endParaRPr>
          </a:p>
        </p:txBody>
      </p:sp>
      <p:sp>
        <p:nvSpPr>
          <p:cNvPr id="4" name="Right Arrow 3"/>
          <p:cNvSpPr/>
          <p:nvPr/>
        </p:nvSpPr>
        <p:spPr>
          <a:xfrm>
            <a:off x="2393383" y="184698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2892138" y="1520530"/>
            <a:ext cx="1558644" cy="926522"/>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70C0"/>
                </a:solidFill>
              </a:rPr>
              <a:t>Edge Detection</a:t>
            </a:r>
            <a:endParaRPr lang="en-IN" sz="1600" dirty="0">
              <a:solidFill>
                <a:srgbClr val="0070C0"/>
              </a:solidFill>
            </a:endParaRPr>
          </a:p>
        </p:txBody>
      </p:sp>
      <p:sp>
        <p:nvSpPr>
          <p:cNvPr id="9" name="Right Arrow 8"/>
          <p:cNvSpPr/>
          <p:nvPr/>
        </p:nvSpPr>
        <p:spPr>
          <a:xfrm>
            <a:off x="4492324" y="187209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2"/>
          <a:stretch>
            <a:fillRect/>
          </a:stretch>
        </p:blipFill>
        <p:spPr>
          <a:xfrm>
            <a:off x="135472" y="1155261"/>
            <a:ext cx="2257911" cy="1693433"/>
          </a:xfrm>
          <a:prstGeom prst="rect">
            <a:avLst/>
          </a:prstGeom>
        </p:spPr>
      </p:pic>
      <p:sp>
        <p:nvSpPr>
          <p:cNvPr id="11" name="Right Arrow 10"/>
          <p:cNvSpPr/>
          <p:nvPr/>
        </p:nvSpPr>
        <p:spPr>
          <a:xfrm>
            <a:off x="7218233" y="187209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128" y="1148185"/>
            <a:ext cx="2209824" cy="1657368"/>
          </a:xfrm>
          <a:prstGeom prst="rect">
            <a:avLst/>
          </a:prstGeom>
        </p:spPr>
      </p:pic>
      <p:sp>
        <p:nvSpPr>
          <p:cNvPr id="13" name="Rounded Rectangle 12"/>
          <p:cNvSpPr/>
          <p:nvPr/>
        </p:nvSpPr>
        <p:spPr>
          <a:xfrm>
            <a:off x="7744707" y="1513608"/>
            <a:ext cx="1558644" cy="926522"/>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70C0"/>
                </a:solidFill>
              </a:rPr>
              <a:t>Hough Transform</a:t>
            </a:r>
            <a:endParaRPr lang="en-IN" sz="1600" dirty="0">
              <a:solidFill>
                <a:srgbClr val="0070C0"/>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815" y="1106651"/>
            <a:ext cx="2265202" cy="1698902"/>
          </a:xfrm>
          <a:prstGeom prst="rect">
            <a:avLst/>
          </a:prstGeom>
        </p:spPr>
      </p:pic>
      <p:sp>
        <p:nvSpPr>
          <p:cNvPr id="15" name="Right Arrow 14"/>
          <p:cNvSpPr/>
          <p:nvPr/>
        </p:nvSpPr>
        <p:spPr>
          <a:xfrm>
            <a:off x="9317176" y="1846982"/>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rot="5400000">
            <a:off x="10699179" y="2938903"/>
            <a:ext cx="526473" cy="25977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0158799" y="3332026"/>
            <a:ext cx="1607236" cy="369332"/>
          </a:xfrm>
          <a:prstGeom prst="rect">
            <a:avLst/>
          </a:prstGeom>
        </p:spPr>
        <p:txBody>
          <a:bodyPr wrap="none">
            <a:spAutoFit/>
          </a:bodyPr>
          <a:lstStyle/>
          <a:p>
            <a:pPr algn="ctr"/>
            <a:r>
              <a:rPr lang="en-IN" dirty="0" smtClean="0">
                <a:solidFill>
                  <a:srgbClr val="0070C0"/>
                </a:solidFill>
              </a:rPr>
              <a:t>Convert to (r,</a:t>
            </a:r>
            <a:r>
              <a:rPr lang="el-GR" dirty="0" smtClean="0">
                <a:solidFill>
                  <a:srgbClr val="0070C0"/>
                </a:solidFill>
              </a:rPr>
              <a:t>θ</a:t>
            </a:r>
            <a:r>
              <a:rPr lang="en-IN" dirty="0" smtClean="0">
                <a:solidFill>
                  <a:srgbClr val="0070C0"/>
                </a:solidFill>
              </a:rPr>
              <a:t>)</a:t>
            </a:r>
            <a:endParaRPr lang="en-IN" dirty="0">
              <a:solidFill>
                <a:srgbClr val="0070C0"/>
              </a:solidFill>
            </a:endParaRPr>
          </a:p>
        </p:txBody>
      </p:sp>
      <p:sp>
        <p:nvSpPr>
          <p:cNvPr id="18" name="Content Placeholder 2"/>
          <p:cNvSpPr txBox="1">
            <a:spLocks/>
          </p:cNvSpPr>
          <p:nvPr/>
        </p:nvSpPr>
        <p:spPr>
          <a:xfrm>
            <a:off x="401782" y="3858500"/>
            <a:ext cx="11526982" cy="220979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IN" dirty="0" smtClean="0"/>
              <a:t>We use “Canny” Edge detection to demarcate a rough boundary circle for the Iris</a:t>
            </a:r>
          </a:p>
          <a:p>
            <a:pPr>
              <a:buFont typeface="Calibri" panose="020F0502020204030204" pitchFamily="34" charset="0"/>
              <a:buChar char="→"/>
            </a:pPr>
            <a:r>
              <a:rPr lang="en-IN" dirty="0" smtClean="0"/>
              <a:t>Hough transform is then used to get the outer radius of the iris (and outer radius of the pupil)</a:t>
            </a:r>
          </a:p>
          <a:p>
            <a:pPr>
              <a:buFont typeface="Calibri" panose="020F0502020204030204" pitchFamily="34" charset="0"/>
              <a:buChar char="→"/>
            </a:pPr>
            <a:r>
              <a:rPr lang="en-IN" dirty="0" smtClean="0"/>
              <a:t>We convert the image between the two radii into (r,</a:t>
            </a:r>
            <a:r>
              <a:rPr lang="el-GR" dirty="0" smtClean="0"/>
              <a:t>θ</a:t>
            </a:r>
            <a:r>
              <a:rPr lang="en-IN" dirty="0" smtClean="0"/>
              <a:t>)  format to get the “Rubber Sheet model” or the Normalized Image.</a:t>
            </a:r>
          </a:p>
        </p:txBody>
      </p:sp>
    </p:spTree>
    <p:extLst>
      <p:ext uri="{BB962C8B-B14F-4D97-AF65-F5344CB8AC3E}">
        <p14:creationId xmlns:p14="http://schemas.microsoft.com/office/powerpoint/2010/main" val="1355939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273" y="1583911"/>
            <a:ext cx="11429999" cy="553998"/>
          </a:xfrm>
          <a:prstGeom prst="rect">
            <a:avLst/>
          </a:prstGeom>
        </p:spPr>
        <p:txBody>
          <a:bodyPr wrap="square">
            <a:spAutoFit/>
          </a:bodyPr>
          <a:lstStyle/>
          <a:p>
            <a:pPr marL="457200" indent="-457200">
              <a:buFont typeface="Wingdings" panose="05000000000000000000" pitchFamily="2" charset="2"/>
              <a:buChar char="ü"/>
            </a:pPr>
            <a:r>
              <a:rPr lang="en-IN" sz="3000" dirty="0" smtClean="0">
                <a:latin typeface="+mj-lt"/>
              </a:rPr>
              <a:t>Keep left Side of Normalized Image only</a:t>
            </a:r>
            <a:endParaRPr lang="en-IN" sz="3000" dirty="0">
              <a:latin typeface="+mj-lt"/>
            </a:endParaRPr>
          </a:p>
        </p:txBody>
      </p:sp>
      <p:sp>
        <p:nvSpPr>
          <p:cNvPr id="8" name="Right Arrow 7"/>
          <p:cNvSpPr/>
          <p:nvPr/>
        </p:nvSpPr>
        <p:spPr>
          <a:xfrm>
            <a:off x="5604165" y="2448312"/>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3" descr="C:\DIP Project\018_3.bmp"/>
          <p:cNvPicPr>
            <a:picLocks noChangeAspect="1" noChangeArrowheads="1"/>
          </p:cNvPicPr>
          <p:nvPr/>
        </p:nvPicPr>
        <p:blipFill>
          <a:blip r:embed="rId2"/>
          <a:srcRect/>
          <a:stretch>
            <a:fillRect/>
          </a:stretch>
        </p:blipFill>
        <p:spPr bwMode="auto">
          <a:xfrm>
            <a:off x="1174101" y="2390059"/>
            <a:ext cx="4114800" cy="457200"/>
          </a:xfrm>
          <a:prstGeom prst="rect">
            <a:avLst/>
          </a:prstGeom>
          <a:noFill/>
        </p:spPr>
      </p:pic>
      <p:pic>
        <p:nvPicPr>
          <p:cNvPr id="10" name="Picture 3" descr="C:\DIP Project\018_3.bmp"/>
          <p:cNvPicPr>
            <a:picLocks noChangeAspect="1" noChangeArrowheads="1"/>
          </p:cNvPicPr>
          <p:nvPr/>
        </p:nvPicPr>
        <p:blipFill>
          <a:blip r:embed="rId2"/>
          <a:srcRect r="49924"/>
          <a:stretch>
            <a:fillRect/>
          </a:stretch>
        </p:blipFill>
        <p:spPr bwMode="auto">
          <a:xfrm>
            <a:off x="6980853" y="2365177"/>
            <a:ext cx="2060510" cy="457200"/>
          </a:xfrm>
          <a:prstGeom prst="rect">
            <a:avLst/>
          </a:prstGeom>
          <a:noFill/>
        </p:spPr>
      </p:pic>
      <p:sp>
        <p:nvSpPr>
          <p:cNvPr id="16" name="Content Placeholder 2"/>
          <p:cNvSpPr txBox="1">
            <a:spLocks/>
          </p:cNvSpPr>
          <p:nvPr/>
        </p:nvSpPr>
        <p:spPr>
          <a:xfrm>
            <a:off x="353290" y="3068794"/>
            <a:ext cx="11526982" cy="46411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US" dirty="0" smtClean="0"/>
              <a:t>Here </a:t>
            </a:r>
            <a:r>
              <a:rPr lang="en-US" dirty="0"/>
              <a:t>we do get rid of a major portion the irrelevant features, but we also lose some desired features</a:t>
            </a:r>
          </a:p>
          <a:p>
            <a:pPr>
              <a:buFont typeface="Calibri" panose="020F0502020204030204" pitchFamily="34" charset="0"/>
              <a:buChar char="→"/>
            </a:pPr>
            <a:endParaRPr lang="en-IN" dirty="0" smtClean="0"/>
          </a:p>
        </p:txBody>
      </p:sp>
      <p:sp>
        <p:nvSpPr>
          <p:cNvPr id="17" name="Rectangle 16"/>
          <p:cNvSpPr/>
          <p:nvPr/>
        </p:nvSpPr>
        <p:spPr>
          <a:xfrm>
            <a:off x="401782" y="3689804"/>
            <a:ext cx="11429999" cy="553998"/>
          </a:xfrm>
          <a:prstGeom prst="rect">
            <a:avLst/>
          </a:prstGeom>
        </p:spPr>
        <p:txBody>
          <a:bodyPr wrap="square">
            <a:spAutoFit/>
          </a:bodyPr>
          <a:lstStyle/>
          <a:p>
            <a:pPr marL="457200" indent="-457200">
              <a:buFont typeface="Wingdings" panose="05000000000000000000" pitchFamily="2" charset="2"/>
              <a:buChar char="ü"/>
            </a:pPr>
            <a:r>
              <a:rPr lang="en-IN" sz="3000" dirty="0" smtClean="0">
                <a:latin typeface="+mj-lt"/>
              </a:rPr>
              <a:t>Eyelash Detection and Removal</a:t>
            </a:r>
            <a:endParaRPr lang="en-IN" sz="3000" dirty="0">
              <a:latin typeface="+mj-lt"/>
            </a:endParaRPr>
          </a:p>
        </p:txBody>
      </p:sp>
      <p:pic>
        <p:nvPicPr>
          <p:cNvPr id="18" name="Picture 3" descr="C:\DIP Project\018_3.bmp"/>
          <p:cNvPicPr>
            <a:picLocks noChangeAspect="1" noChangeArrowheads="1"/>
          </p:cNvPicPr>
          <p:nvPr/>
        </p:nvPicPr>
        <p:blipFill>
          <a:blip r:embed="rId2"/>
          <a:srcRect/>
          <a:stretch>
            <a:fillRect/>
          </a:stretch>
        </p:blipFill>
        <p:spPr bwMode="auto">
          <a:xfrm>
            <a:off x="1174101" y="4478227"/>
            <a:ext cx="4114800" cy="457200"/>
          </a:xfrm>
          <a:prstGeom prst="rect">
            <a:avLst/>
          </a:prstGeom>
          <a:noFill/>
        </p:spPr>
      </p:pic>
      <p:sp>
        <p:nvSpPr>
          <p:cNvPr id="19" name="Right Arrow 18"/>
          <p:cNvSpPr/>
          <p:nvPr/>
        </p:nvSpPr>
        <p:spPr>
          <a:xfrm>
            <a:off x="5604166" y="4516955"/>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Capture.JPG"/>
          <p:cNvPicPr>
            <a:picLocks noChangeAspect="1"/>
          </p:cNvPicPr>
          <p:nvPr/>
        </p:nvPicPr>
        <p:blipFill>
          <a:blip r:embed="rId3"/>
          <a:stretch>
            <a:fillRect/>
          </a:stretch>
        </p:blipFill>
        <p:spPr>
          <a:xfrm>
            <a:off x="6980853" y="4478227"/>
            <a:ext cx="4151505" cy="444601"/>
          </a:xfrm>
          <a:prstGeom prst="rect">
            <a:avLst/>
          </a:prstGeom>
          <a:ln>
            <a:solidFill>
              <a:schemeClr val="tx1"/>
            </a:solidFill>
          </a:ln>
        </p:spPr>
      </p:pic>
      <p:sp>
        <p:nvSpPr>
          <p:cNvPr id="21" name="Content Placeholder 2"/>
          <p:cNvSpPr txBox="1">
            <a:spLocks/>
          </p:cNvSpPr>
          <p:nvPr/>
        </p:nvSpPr>
        <p:spPr>
          <a:xfrm>
            <a:off x="401782" y="5162285"/>
            <a:ext cx="11526982" cy="125237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US" dirty="0" smtClean="0"/>
              <a:t>Here </a:t>
            </a:r>
            <a:r>
              <a:rPr lang="en-US" dirty="0"/>
              <a:t>we detect the outline of the eyelash and try to remove it, hence trying to preserve the relevant </a:t>
            </a:r>
            <a:r>
              <a:rPr lang="en-US" dirty="0" smtClean="0"/>
              <a:t>data.</a:t>
            </a:r>
          </a:p>
          <a:p>
            <a:pPr>
              <a:buFont typeface="Calibri" panose="020F0502020204030204" pitchFamily="34" charset="0"/>
              <a:buChar char="→"/>
            </a:pPr>
            <a:r>
              <a:rPr lang="en-US" dirty="0"/>
              <a:t>This mask is for the detected eyelash (on the </a:t>
            </a:r>
            <a:r>
              <a:rPr lang="en-US" dirty="0" smtClean="0"/>
              <a:t>right)  </a:t>
            </a:r>
            <a:r>
              <a:rPr lang="en-US" dirty="0"/>
              <a:t>and was multiplied with the original image to remove the effect of the </a:t>
            </a:r>
            <a:r>
              <a:rPr lang="en-US" dirty="0" smtClean="0"/>
              <a:t>eyelashes</a:t>
            </a:r>
            <a:endParaRPr lang="en-US" dirty="0"/>
          </a:p>
          <a:p>
            <a:pPr>
              <a:buFont typeface="Calibri" panose="020F0502020204030204" pitchFamily="34" charset="0"/>
              <a:buChar char="→"/>
            </a:pPr>
            <a:endParaRPr lang="en-US" dirty="0"/>
          </a:p>
          <a:p>
            <a:endParaRPr lang="en-US" dirty="0"/>
          </a:p>
          <a:p>
            <a:pPr>
              <a:buFont typeface="Calibri" panose="020F0502020204030204" pitchFamily="34" charset="0"/>
              <a:buChar char="→"/>
            </a:pPr>
            <a:endParaRPr lang="en-US" dirty="0"/>
          </a:p>
          <a:p>
            <a:pPr>
              <a:buFont typeface="Calibri" panose="020F0502020204030204" pitchFamily="34" charset="0"/>
              <a:buChar char="→"/>
            </a:pPr>
            <a:endParaRPr lang="en-IN" dirty="0" smtClean="0"/>
          </a:p>
        </p:txBody>
      </p:sp>
      <p:sp>
        <p:nvSpPr>
          <p:cNvPr id="22" name="Rectangle 21"/>
          <p:cNvSpPr/>
          <p:nvPr/>
        </p:nvSpPr>
        <p:spPr>
          <a:xfrm>
            <a:off x="401782" y="253862"/>
            <a:ext cx="11429999" cy="646331"/>
          </a:xfrm>
          <a:prstGeom prst="rect">
            <a:avLst/>
          </a:prstGeom>
        </p:spPr>
        <p:txBody>
          <a:bodyPr wrap="square">
            <a:spAutoFit/>
          </a:bodyPr>
          <a:lstStyle/>
          <a:p>
            <a:pPr algn="ctr"/>
            <a:r>
              <a:rPr lang="en-IN" sz="3600" dirty="0" smtClean="0">
                <a:latin typeface="+mj-lt"/>
              </a:rPr>
              <a:t>Occlusion Removal</a:t>
            </a:r>
            <a:endParaRPr lang="en-IN" sz="3600" dirty="0">
              <a:latin typeface="+mj-lt"/>
            </a:endParaRPr>
          </a:p>
        </p:txBody>
      </p:sp>
    </p:spTree>
    <p:extLst>
      <p:ext uri="{BB962C8B-B14F-4D97-AF65-F5344CB8AC3E}">
        <p14:creationId xmlns:p14="http://schemas.microsoft.com/office/powerpoint/2010/main" val="111105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156881"/>
            <a:ext cx="11429999" cy="646331"/>
          </a:xfrm>
          <a:prstGeom prst="rect">
            <a:avLst/>
          </a:prstGeom>
        </p:spPr>
        <p:txBody>
          <a:bodyPr wrap="square">
            <a:spAutoFit/>
          </a:bodyPr>
          <a:lstStyle/>
          <a:p>
            <a:r>
              <a:rPr lang="en-IN" sz="3600" dirty="0" smtClean="0">
                <a:latin typeface="+mj-lt"/>
              </a:rPr>
              <a:t>L</a:t>
            </a:r>
            <a:r>
              <a:rPr lang="en-IN" sz="3600" dirty="0" smtClean="0">
                <a:latin typeface="+mj-lt"/>
              </a:rPr>
              <a:t>eft Side of Normalized Image + Median </a:t>
            </a:r>
            <a:r>
              <a:rPr lang="en-IN" sz="3600" dirty="0" err="1" smtClean="0">
                <a:latin typeface="+mj-lt"/>
              </a:rPr>
              <a:t>Filter+CLAHE</a:t>
            </a:r>
            <a:endParaRPr lang="en-IN" sz="3600"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8" y="1773377"/>
            <a:ext cx="4114800" cy="45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313" y="1487195"/>
            <a:ext cx="3695700" cy="1362075"/>
          </a:xfrm>
          <a:prstGeom prst="rect">
            <a:avLst/>
          </a:prstGeom>
        </p:spPr>
      </p:pic>
      <p:sp>
        <p:nvSpPr>
          <p:cNvPr id="7" name="Right Arrow 6"/>
          <p:cNvSpPr/>
          <p:nvPr/>
        </p:nvSpPr>
        <p:spPr>
          <a:xfrm>
            <a:off x="5910698" y="1763673"/>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27" y="1459486"/>
            <a:ext cx="3695700" cy="1362075"/>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8" y="3764017"/>
            <a:ext cx="4114800" cy="457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0427" y="3450126"/>
            <a:ext cx="3695700" cy="1362075"/>
          </a:xfrm>
          <a:prstGeom prst="rect">
            <a:avLst/>
          </a:prstGeom>
        </p:spPr>
      </p:pic>
      <p:sp>
        <p:nvSpPr>
          <p:cNvPr id="10" name="Right Arrow 9"/>
          <p:cNvSpPr/>
          <p:nvPr/>
        </p:nvSpPr>
        <p:spPr>
          <a:xfrm>
            <a:off x="5910697" y="3764017"/>
            <a:ext cx="1025229" cy="36714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5898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98836" y="405678"/>
            <a:ext cx="3805238" cy="1624013"/>
          </a:xfrm>
          <a:prstGeom prst="rect">
            <a:avLst/>
          </a:prstGeom>
        </p:spPr>
      </p:pic>
      <p:sp>
        <p:nvSpPr>
          <p:cNvPr id="3" name="Rounded Rectangle 2"/>
          <p:cNvSpPr/>
          <p:nvPr/>
        </p:nvSpPr>
        <p:spPr>
          <a:xfrm>
            <a:off x="9656620" y="512618"/>
            <a:ext cx="817415" cy="54422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70C0"/>
              </a:solidFill>
            </a:endParaRPr>
          </a:p>
        </p:txBody>
      </p:sp>
      <p:sp>
        <p:nvSpPr>
          <p:cNvPr id="4" name="Rectangle 3"/>
          <p:cNvSpPr/>
          <p:nvPr/>
        </p:nvSpPr>
        <p:spPr>
          <a:xfrm>
            <a:off x="401782" y="253862"/>
            <a:ext cx="11429999" cy="646331"/>
          </a:xfrm>
          <a:prstGeom prst="rect">
            <a:avLst/>
          </a:prstGeom>
        </p:spPr>
        <p:txBody>
          <a:bodyPr wrap="square">
            <a:spAutoFit/>
          </a:bodyPr>
          <a:lstStyle/>
          <a:p>
            <a:r>
              <a:rPr lang="en-IN" sz="3600" dirty="0" smtClean="0">
                <a:latin typeface="+mj-lt"/>
              </a:rPr>
              <a:t>Principal Component Analysis (PCA)</a:t>
            </a:r>
            <a:endParaRPr lang="en-IN" sz="3600" dirty="0">
              <a:latin typeface="+mj-lt"/>
            </a:endParaRPr>
          </a:p>
        </p:txBody>
      </p:sp>
      <p:sp>
        <p:nvSpPr>
          <p:cNvPr id="7" name="TextBox 6">
            <a:extLst>
              <a:ext uri="{FF2B5EF4-FFF2-40B4-BE49-F238E27FC236}">
                <a16:creationId xmlns:a16="http://schemas.microsoft.com/office/drawing/2014/main" id="{C93ED2FE-1A24-4911-AA2B-5B81EDAE2A9E}"/>
              </a:ext>
            </a:extLst>
          </p:cNvPr>
          <p:cNvSpPr txBox="1"/>
          <p:nvPr/>
        </p:nvSpPr>
        <p:spPr>
          <a:xfrm flipH="1">
            <a:off x="590843" y="1153551"/>
            <a:ext cx="7061982" cy="1323439"/>
          </a:xfrm>
          <a:prstGeom prst="rect">
            <a:avLst/>
          </a:prstGeom>
          <a:noFill/>
        </p:spPr>
        <p:txBody>
          <a:bodyPr wrap="square" rtlCol="0">
            <a:spAutoFit/>
          </a:bodyPr>
          <a:lstStyle/>
          <a:p>
            <a:pPr marL="342900" indent="-342900">
              <a:buClr>
                <a:schemeClr val="accent2"/>
              </a:buClr>
              <a:buFont typeface="Calibri" panose="020F0502020204030204" pitchFamily="34" charset="0"/>
              <a:buChar char="→"/>
            </a:pPr>
            <a:r>
              <a:rPr lang="en-US" sz="2000" dirty="0"/>
              <a:t>PCA is an algorithm which is used to effectively reduce the </a:t>
            </a:r>
            <a:r>
              <a:rPr lang="en-US" sz="2000" dirty="0" smtClean="0"/>
              <a:t>dimensionality </a:t>
            </a:r>
            <a:r>
              <a:rPr lang="en-US" sz="2000" dirty="0"/>
              <a:t>of the input data. This is achieved by first getting the covariance matrix of the data and then getting its eigenvectors.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9E44981-FEC4-4088-A0DB-B69FFFDE5AE5}"/>
                  </a:ext>
                </a:extLst>
              </p:cNvPr>
              <p:cNvSpPr txBox="1"/>
              <p:nvPr/>
            </p:nvSpPr>
            <p:spPr>
              <a:xfrm>
                <a:off x="590843" y="2824543"/>
                <a:ext cx="10156874" cy="3046988"/>
              </a:xfrm>
              <a:prstGeom prst="rect">
                <a:avLst/>
              </a:prstGeom>
              <a:noFill/>
            </p:spPr>
            <p:txBody>
              <a:bodyPr wrap="square" rtlCol="0">
                <a:spAutoFit/>
              </a:bodyPr>
              <a:lstStyle/>
              <a:p>
                <a:pPr marL="342900" indent="-342900">
                  <a:buClr>
                    <a:schemeClr val="accent2"/>
                  </a:buClr>
                  <a:buFont typeface="Calibri" panose="020F0502020204030204" pitchFamily="34" charset="0"/>
                  <a:buChar char="→"/>
                </a:pPr>
                <a:r>
                  <a:rPr lang="en-US" sz="2000" dirty="0"/>
                  <a:t>The covariance matrix C is-</a:t>
                </a:r>
              </a:p>
              <a:p>
                <a:r>
                  <a:rPr lang="en-US" sz="2400" dirty="0" smtClean="0"/>
                  <a:t>     C=XX</a:t>
                </a:r>
                <a:r>
                  <a:rPr lang="en-US" sz="2400" baseline="30000" dirty="0" smtClean="0"/>
                  <a:t>T</a:t>
                </a:r>
                <a:r>
                  <a:rPr lang="en-US" sz="2400" dirty="0" smtClean="0"/>
                  <a:t>    </a:t>
                </a:r>
                <a:r>
                  <a:rPr lang="en-US" sz="2400" dirty="0"/>
                  <a:t>	</a:t>
                </a:r>
                <a:r>
                  <a:rPr lang="en-US" sz="2000" dirty="0"/>
                  <a:t>(X is the mean subtracted data)</a:t>
                </a:r>
              </a:p>
              <a:p>
                <a:r>
                  <a:rPr lang="en-US" dirty="0" smtClean="0"/>
                  <a:t>      </a:t>
                </a:r>
                <a:r>
                  <a:rPr lang="en-US" sz="2000" dirty="0"/>
                  <a:t>We then Solve the eigenvalue problem-</a:t>
                </a:r>
              </a:p>
              <a:p>
                <a:r>
                  <a:rPr lang="en-US" sz="2400" dirty="0" smtClean="0"/>
                  <a:t>     CV=</a:t>
                </a: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smtClean="0">
                    <a:cs typeface="GreekC" panose="00000400000000000000" pitchFamily="2" charset="0"/>
                  </a:rPr>
                  <a:t>V</a:t>
                </a:r>
                <a:endParaRPr lang="en-US" sz="2400" dirty="0">
                  <a:cs typeface="GreekC" panose="00000400000000000000" pitchFamily="2" charset="0"/>
                </a:endParaRPr>
              </a:p>
              <a:p>
                <a:endParaRPr lang="en-US" sz="2400" dirty="0">
                  <a:cs typeface="GreekC" panose="00000400000000000000" pitchFamily="2" charset="0"/>
                </a:endParaRPr>
              </a:p>
              <a:p>
                <a:pPr marL="342900" indent="-342900">
                  <a:buClr>
                    <a:schemeClr val="accent2"/>
                  </a:buClr>
                  <a:buFont typeface="Calibri" panose="020F0502020204030204" pitchFamily="34" charset="0"/>
                  <a:buChar char="→"/>
                </a:pPr>
                <a:r>
                  <a:rPr lang="en-US" sz="2000" dirty="0">
                    <a:cs typeface="GreekC" panose="00000400000000000000" pitchFamily="2" charset="0"/>
                  </a:rPr>
                  <a:t>Now the ‘</a:t>
                </a:r>
                <a:r>
                  <a:rPr lang="en-US" sz="2000" dirty="0" err="1">
                    <a:cs typeface="GreekC" panose="00000400000000000000" pitchFamily="2" charset="0"/>
                  </a:rPr>
                  <a:t>kp</a:t>
                </a:r>
                <a:r>
                  <a:rPr lang="en-US" sz="2000" dirty="0">
                    <a:cs typeface="GreekC" panose="00000400000000000000" pitchFamily="2" charset="0"/>
                  </a:rPr>
                  <a:t>’ eigenvector’s corresponding to the </a:t>
                </a:r>
                <a:r>
                  <a:rPr lang="en-US" sz="2000" dirty="0" err="1">
                    <a:cs typeface="GreekC" panose="00000400000000000000" pitchFamily="2" charset="0"/>
                  </a:rPr>
                  <a:t>kp</a:t>
                </a:r>
                <a:r>
                  <a:rPr lang="en-US" sz="2000" dirty="0">
                    <a:cs typeface="GreekC" panose="00000400000000000000" pitchFamily="2" charset="0"/>
                  </a:rPr>
                  <a:t> largest eigenvalues of C are chosen as the dimensions in which we will project our data. They are the </a:t>
                </a:r>
                <a:r>
                  <a:rPr lang="en-US" sz="2000" dirty="0" err="1">
                    <a:cs typeface="GreekC" panose="00000400000000000000" pitchFamily="2" charset="0"/>
                  </a:rPr>
                  <a:t>kp</a:t>
                </a:r>
                <a:r>
                  <a:rPr lang="en-US" sz="2000" dirty="0">
                    <a:cs typeface="GreekC" panose="00000400000000000000" pitchFamily="2" charset="0"/>
                  </a:rPr>
                  <a:t> orthogonal directions in which the variance of the data is maximum. Also, our reconstruction error is minimum if we project our data in these directions</a:t>
                </a:r>
                <a:endParaRPr lang="en-US" sz="2000" dirty="0"/>
              </a:p>
            </p:txBody>
          </p:sp>
        </mc:Choice>
        <mc:Fallback>
          <p:sp>
            <p:nvSpPr>
              <p:cNvPr id="8" name="TextBox 7">
                <a:extLst>
                  <a:ext uri="{FF2B5EF4-FFF2-40B4-BE49-F238E27FC236}">
                    <a16:creationId xmlns:a16="http://schemas.microsoft.com/office/drawing/2014/main" id="{29E44981-FEC4-4088-A0DB-B69FFFDE5AE5}"/>
                  </a:ext>
                </a:extLst>
              </p:cNvPr>
              <p:cNvSpPr txBox="1">
                <a:spLocks noRot="1" noChangeAspect="1" noMove="1" noResize="1" noEditPoints="1" noAdjustHandles="1" noChangeArrowheads="1" noChangeShapeType="1" noTextEdit="1"/>
              </p:cNvSpPr>
              <p:nvPr/>
            </p:nvSpPr>
            <p:spPr>
              <a:xfrm>
                <a:off x="590843" y="2824543"/>
                <a:ext cx="10156874" cy="3046988"/>
              </a:xfrm>
              <a:prstGeom prst="rect">
                <a:avLst/>
              </a:prstGeom>
              <a:blipFill>
                <a:blip r:embed="rId3"/>
                <a:stretch>
                  <a:fillRect l="-660" t="-1200" r="-960" b="-2600"/>
                </a:stretch>
              </a:blipFill>
            </p:spPr>
            <p:txBody>
              <a:bodyPr/>
              <a:lstStyle/>
              <a:p>
                <a:r>
                  <a:rPr lang="en-IN">
                    <a:noFill/>
                  </a:rPr>
                  <a:t> </a:t>
                </a:r>
              </a:p>
            </p:txBody>
          </p:sp>
        </mc:Fallback>
      </mc:AlternateContent>
    </p:spTree>
    <p:extLst>
      <p:ext uri="{BB962C8B-B14F-4D97-AF65-F5344CB8AC3E}">
        <p14:creationId xmlns:p14="http://schemas.microsoft.com/office/powerpoint/2010/main" val="2770305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1055</TotalTime>
  <Words>1335</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Edwardian Script ITC</vt:lpstr>
      <vt:lpstr>GreekC</vt:lpstr>
      <vt:lpstr>Wingdings</vt:lpstr>
      <vt:lpstr>Retrospect</vt:lpstr>
      <vt:lpstr>Iris Recognition     Using PCA and Fischer LDA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 KOTARIYA</dc:creator>
  <cp:lastModifiedBy>VINEET KOTARIYA</cp:lastModifiedBy>
  <cp:revision>54</cp:revision>
  <dcterms:created xsi:type="dcterms:W3CDTF">2018-11-23T06:38:00Z</dcterms:created>
  <dcterms:modified xsi:type="dcterms:W3CDTF">2018-11-24T00:13:20Z</dcterms:modified>
</cp:coreProperties>
</file>