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66" r:id="rId4"/>
    <p:sldId id="267" r:id="rId5"/>
    <p:sldId id="258" r:id="rId6"/>
    <p:sldId id="268" r:id="rId7"/>
    <p:sldId id="259" r:id="rId8"/>
    <p:sldId id="269" r:id="rId9"/>
  </p:sldIdLst>
  <p:sldSz cx="18288000" cy="10287000"/>
  <p:notesSz cx="6858000" cy="9144000"/>
  <p:embeddedFontLst>
    <p:embeddedFont>
      <p:font typeface="Consolas" panose="020B0609020204030204" pitchFamily="49" charset="0"/>
      <p:regular r:id="rId11"/>
      <p:bold r:id="rId12"/>
      <p:italic r:id="rId13"/>
      <p:boldItalic r:id="rId14"/>
    </p:embeddedFont>
    <p:embeddedFont>
      <p:font typeface="DM Sans" pitchFamily="2" charset="0"/>
      <p:regular r:id="rId15"/>
      <p:bold r:id="rId16"/>
    </p:embeddedFont>
    <p:embeddedFont>
      <p:font typeface="DM Sans Bold"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7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Rastogi" userId="07f49f5a-3b5d-4141-b4fe-ca2d472e8f54" providerId="ADAL" clId="{1E19A1F7-6A3F-4235-954C-0B589626DB44}"/>
    <pc:docChg chg="custSel modSld">
      <pc:chgData name="Shubhangi Rastogi" userId="07f49f5a-3b5d-4141-b4fe-ca2d472e8f54" providerId="ADAL" clId="{1E19A1F7-6A3F-4235-954C-0B589626DB44}" dt="2025-06-07T20:30:51.454" v="52" actId="1076"/>
      <pc:docMkLst>
        <pc:docMk/>
      </pc:docMkLst>
      <pc:sldChg chg="modSp mod">
        <pc:chgData name="Shubhangi Rastogi" userId="07f49f5a-3b5d-4141-b4fe-ca2d472e8f54" providerId="ADAL" clId="{1E19A1F7-6A3F-4235-954C-0B589626DB44}" dt="2025-06-07T17:36:23.074" v="21" actId="20577"/>
        <pc:sldMkLst>
          <pc:docMk/>
          <pc:sldMk cId="0" sldId="259"/>
        </pc:sldMkLst>
        <pc:graphicFrameChg chg="modGraphic">
          <ac:chgData name="Shubhangi Rastogi" userId="07f49f5a-3b5d-4141-b4fe-ca2d472e8f54" providerId="ADAL" clId="{1E19A1F7-6A3F-4235-954C-0B589626DB44}" dt="2025-06-07T17:36:04.484" v="4" actId="20577"/>
          <ac:graphicFrameMkLst>
            <pc:docMk/>
            <pc:sldMk cId="0" sldId="259"/>
            <ac:graphicFrameMk id="47" creationId="{75C717B1-5D33-6F38-AF5A-6FDFFD2F9674}"/>
          </ac:graphicFrameMkLst>
        </pc:graphicFrameChg>
        <pc:graphicFrameChg chg="modGraphic">
          <ac:chgData name="Shubhangi Rastogi" userId="07f49f5a-3b5d-4141-b4fe-ca2d472e8f54" providerId="ADAL" clId="{1E19A1F7-6A3F-4235-954C-0B589626DB44}" dt="2025-06-07T17:36:15.119" v="16" actId="20577"/>
          <ac:graphicFrameMkLst>
            <pc:docMk/>
            <pc:sldMk cId="0" sldId="259"/>
            <ac:graphicFrameMk id="48" creationId="{9FB10B4E-4323-198A-9B38-5B05054690C9}"/>
          </ac:graphicFrameMkLst>
        </pc:graphicFrameChg>
        <pc:graphicFrameChg chg="modGraphic">
          <ac:chgData name="Shubhangi Rastogi" userId="07f49f5a-3b5d-4141-b4fe-ca2d472e8f54" providerId="ADAL" clId="{1E19A1F7-6A3F-4235-954C-0B589626DB44}" dt="2025-06-07T17:36:23.074" v="21" actId="20577"/>
          <ac:graphicFrameMkLst>
            <pc:docMk/>
            <pc:sldMk cId="0" sldId="259"/>
            <ac:graphicFrameMk id="50" creationId="{F0158794-CEE0-47E8-C896-AD06908CF948}"/>
          </ac:graphicFrameMkLst>
        </pc:graphicFrameChg>
      </pc:sldChg>
      <pc:sldChg chg="addSp delSp modSp mod">
        <pc:chgData name="Shubhangi Rastogi" userId="07f49f5a-3b5d-4141-b4fe-ca2d472e8f54" providerId="ADAL" clId="{1E19A1F7-6A3F-4235-954C-0B589626DB44}" dt="2025-06-07T20:30:51.454" v="52" actId="1076"/>
        <pc:sldMkLst>
          <pc:docMk/>
          <pc:sldMk cId="4174278246" sldId="269"/>
        </pc:sldMkLst>
        <pc:spChg chg="mod">
          <ac:chgData name="Shubhangi Rastogi" userId="07f49f5a-3b5d-4141-b4fe-ca2d472e8f54" providerId="ADAL" clId="{1E19A1F7-6A3F-4235-954C-0B589626DB44}" dt="2025-06-07T20:30:51.454" v="52" actId="1076"/>
          <ac:spMkLst>
            <pc:docMk/>
            <pc:sldMk cId="4174278246" sldId="269"/>
            <ac:spMk id="22" creationId="{94B0B898-E02D-59E4-607C-3AF82C6B83BA}"/>
          </ac:spMkLst>
        </pc:spChg>
        <pc:picChg chg="add del mod">
          <ac:chgData name="Shubhangi Rastogi" userId="07f49f5a-3b5d-4141-b4fe-ca2d472e8f54" providerId="ADAL" clId="{1E19A1F7-6A3F-4235-954C-0B589626DB44}" dt="2025-06-07T20:26:41.501" v="25" actId="478"/>
          <ac:picMkLst>
            <pc:docMk/>
            <pc:sldMk cId="4174278246" sldId="269"/>
            <ac:picMk id="3" creationId="{6978D432-430E-D0B7-A18C-51923EBF4F47}"/>
          </ac:picMkLst>
        </pc:picChg>
        <pc:picChg chg="add del mod ord">
          <ac:chgData name="Shubhangi Rastogi" userId="07f49f5a-3b5d-4141-b4fe-ca2d472e8f54" providerId="ADAL" clId="{1E19A1F7-6A3F-4235-954C-0B589626DB44}" dt="2025-06-07T20:29:31.508" v="38" actId="478"/>
          <ac:picMkLst>
            <pc:docMk/>
            <pc:sldMk cId="4174278246" sldId="269"/>
            <ac:picMk id="5" creationId="{8960E79D-E56F-32CE-B1C2-7F79A3A8E6D7}"/>
          </ac:picMkLst>
        </pc:picChg>
        <pc:picChg chg="add mod ord">
          <ac:chgData name="Shubhangi Rastogi" userId="07f49f5a-3b5d-4141-b4fe-ca2d472e8f54" providerId="ADAL" clId="{1E19A1F7-6A3F-4235-954C-0B589626DB44}" dt="2025-06-07T20:30:23.381" v="47" actId="167"/>
          <ac:picMkLst>
            <pc:docMk/>
            <pc:sldMk cId="4174278246" sldId="269"/>
            <ac:picMk id="7" creationId="{8BA1A102-DB7F-DC8C-20FB-B7B2BBF8B6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24314-99B6-47E5-A669-11DFFE7DE719}" type="datetimeFigureOut">
              <a:rPr lang="en-US" smtClean="0"/>
              <a:t>6/7/2025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CD1DE-9EB0-4A31-946E-7F1D08290E9C}" type="slidenum">
              <a:rPr lang="en-US" smtClean="0"/>
              <a:t>‹#›</a:t>
            </a:fld>
            <a:endParaRPr lang="en-US"/>
          </a:p>
        </p:txBody>
      </p:sp>
    </p:spTree>
    <p:extLst>
      <p:ext uri="{BB962C8B-B14F-4D97-AF65-F5344CB8AC3E}">
        <p14:creationId xmlns:p14="http://schemas.microsoft.com/office/powerpoint/2010/main" val="115780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CD1DE-9EB0-4A31-946E-7F1D08290E9C}" type="slidenum">
              <a:rPr lang="en-US" smtClean="0"/>
              <a:t>5</a:t>
            </a:fld>
            <a:endParaRPr lang="en-US"/>
          </a:p>
        </p:txBody>
      </p:sp>
    </p:spTree>
    <p:extLst>
      <p:ext uri="{BB962C8B-B14F-4D97-AF65-F5344CB8AC3E}">
        <p14:creationId xmlns:p14="http://schemas.microsoft.com/office/powerpoint/2010/main" val="290722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0428-AB6A-43D7-F097-04AB1B430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B1B8DE-E7B1-B690-AA6A-6B8C3D2E3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C08EF6-C93A-8EAD-85F4-6CBCA9F3CA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D3E3E1-91F1-B2CB-EA66-9282A0C87569}"/>
              </a:ext>
            </a:extLst>
          </p:cNvPr>
          <p:cNvSpPr>
            <a:spLocks noGrp="1"/>
          </p:cNvSpPr>
          <p:nvPr>
            <p:ph type="sldNum" sz="quarter" idx="5"/>
          </p:nvPr>
        </p:nvSpPr>
        <p:spPr/>
        <p:txBody>
          <a:bodyPr/>
          <a:lstStyle/>
          <a:p>
            <a:fld id="{7C9CD1DE-9EB0-4A31-946E-7F1D08290E9C}" type="slidenum">
              <a:rPr lang="en-US" smtClean="0"/>
              <a:t>6</a:t>
            </a:fld>
            <a:endParaRPr lang="en-US"/>
          </a:p>
        </p:txBody>
      </p:sp>
    </p:spTree>
    <p:extLst>
      <p:ext uri="{BB962C8B-B14F-4D97-AF65-F5344CB8AC3E}">
        <p14:creationId xmlns:p14="http://schemas.microsoft.com/office/powerpoint/2010/main" val="335926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5DE2-5A09-343C-B7BF-A7F79B895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F001E-DCB5-5777-8710-43E5969B88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E9840-9F82-A1AF-7B92-802D5E112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0CD90E-B2D9-DDE4-4A38-7FD54B3489BE}"/>
              </a:ext>
            </a:extLst>
          </p:cNvPr>
          <p:cNvSpPr>
            <a:spLocks noGrp="1"/>
          </p:cNvSpPr>
          <p:nvPr>
            <p:ph type="sldNum" sz="quarter" idx="5"/>
          </p:nvPr>
        </p:nvSpPr>
        <p:spPr/>
        <p:txBody>
          <a:bodyPr/>
          <a:lstStyle/>
          <a:p>
            <a:fld id="{7C9CD1DE-9EB0-4A31-946E-7F1D08290E9C}" type="slidenum">
              <a:rPr lang="en-US" smtClean="0"/>
              <a:t>8</a:t>
            </a:fld>
            <a:endParaRPr lang="en-US"/>
          </a:p>
        </p:txBody>
      </p:sp>
    </p:spTree>
    <p:extLst>
      <p:ext uri="{BB962C8B-B14F-4D97-AF65-F5344CB8AC3E}">
        <p14:creationId xmlns:p14="http://schemas.microsoft.com/office/powerpoint/2010/main" val="244530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shubhangi0301/LokSabha-Elections-2024-Analysi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en.wikipedia.org/wiki/Microsoft_Power_B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EA87B86-3BDF-B663-5C45-4ADC1F2B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983299"/>
            <a:ext cx="13106400" cy="10287000"/>
          </a:xfrm>
          <a:prstGeom prst="rect">
            <a:avLst/>
          </a:prstGeom>
        </p:spPr>
      </p:pic>
      <p:grpSp>
        <p:nvGrpSpPr>
          <p:cNvPr id="2" name="Group 2"/>
          <p:cNvGrpSpPr/>
          <p:nvPr/>
        </p:nvGrpSpPr>
        <p:grpSpPr>
          <a:xfrm>
            <a:off x="652873" y="5905500"/>
            <a:ext cx="10429056" cy="381000"/>
            <a:chOff x="0" y="0"/>
            <a:chExt cx="2185473" cy="173719"/>
          </a:xfrm>
          <a:solidFill>
            <a:schemeClr val="accent5"/>
          </a:solidFill>
        </p:grpSpPr>
        <p:sp>
          <p:nvSpPr>
            <p:cNvPr id="3" name="Freeform 3"/>
            <p:cNvSpPr/>
            <p:nvPr/>
          </p:nvSpPr>
          <p:spPr>
            <a:xfrm>
              <a:off x="0" y="0"/>
              <a:ext cx="2185473" cy="173719"/>
            </a:xfrm>
            <a:custGeom>
              <a:avLst/>
              <a:gdLst/>
              <a:ahLst/>
              <a:cxnLst/>
              <a:rect l="l" t="t" r="r" b="b"/>
              <a:pathLst>
                <a:path w="2185473" h="173719">
                  <a:moveTo>
                    <a:pt x="0" y="0"/>
                  </a:moveTo>
                  <a:lnTo>
                    <a:pt x="2185473" y="0"/>
                  </a:lnTo>
                  <a:lnTo>
                    <a:pt x="2185473" y="173719"/>
                  </a:lnTo>
                  <a:lnTo>
                    <a:pt x="0" y="173719"/>
                  </a:lnTo>
                  <a:close/>
                </a:path>
              </a:pathLst>
            </a:custGeom>
            <a:grpFill/>
          </p:spPr>
        </p:sp>
        <p:sp>
          <p:nvSpPr>
            <p:cNvPr id="4" name="TextBox 4"/>
            <p:cNvSpPr txBox="1"/>
            <p:nvPr/>
          </p:nvSpPr>
          <p:spPr>
            <a:xfrm>
              <a:off x="0" y="-57150"/>
              <a:ext cx="2185473" cy="230869"/>
            </a:xfrm>
            <a:prstGeom prst="rect">
              <a:avLst/>
            </a:prstGeom>
            <a:grpFill/>
          </p:spPr>
          <p:txBody>
            <a:bodyPr lIns="50800" tIns="50800" rIns="50800" bIns="50800" rtlCol="0" anchor="ctr"/>
            <a:lstStyle/>
            <a:p>
              <a:pPr algn="ctr">
                <a:lnSpc>
                  <a:spcPts val="3637"/>
                </a:lnSpc>
              </a:pPr>
              <a:endParaRPr/>
            </a:p>
          </p:txBody>
        </p:sp>
      </p:grpSp>
      <p:sp>
        <p:nvSpPr>
          <p:cNvPr id="9" name="TextBox 9"/>
          <p:cNvSpPr txBox="1"/>
          <p:nvPr/>
        </p:nvSpPr>
        <p:spPr>
          <a:xfrm>
            <a:off x="619995" y="3237948"/>
            <a:ext cx="10794852" cy="2283638"/>
          </a:xfrm>
          <a:prstGeom prst="rect">
            <a:avLst/>
          </a:prstGeom>
        </p:spPr>
        <p:txBody>
          <a:bodyPr lIns="0" tIns="0" rIns="0" bIns="0" rtlCol="0" anchor="t">
            <a:spAutoFit/>
          </a:bodyPr>
          <a:lstStyle/>
          <a:p>
            <a:pPr algn="l">
              <a:lnSpc>
                <a:spcPts val="8960"/>
              </a:lnSpc>
            </a:pPr>
            <a:r>
              <a:rPr lang="en-US" sz="7202" b="1" dirty="0">
                <a:solidFill>
                  <a:srgbClr val="443728"/>
                </a:solidFill>
                <a:latin typeface="DM Sans Bold"/>
                <a:ea typeface="DM Sans Bold"/>
                <a:cs typeface="DM Sans Bold"/>
                <a:sym typeface="DM Sans Bold"/>
              </a:rPr>
              <a:t>Indian </a:t>
            </a:r>
            <a:r>
              <a:rPr lang="en-US" sz="7202" b="1" dirty="0" err="1">
                <a:solidFill>
                  <a:srgbClr val="443728"/>
                </a:solidFill>
                <a:latin typeface="DM Sans Bold"/>
                <a:ea typeface="DM Sans Bold"/>
                <a:cs typeface="DM Sans Bold"/>
                <a:sym typeface="DM Sans Bold"/>
              </a:rPr>
              <a:t>LokSabha</a:t>
            </a:r>
            <a:r>
              <a:rPr lang="en-US" sz="7202" b="1" dirty="0">
                <a:solidFill>
                  <a:srgbClr val="443728"/>
                </a:solidFill>
                <a:latin typeface="DM Sans Bold"/>
                <a:ea typeface="DM Sans Bold"/>
                <a:cs typeface="DM Sans Bold"/>
                <a:sym typeface="DM Sans Bold"/>
              </a:rPr>
              <a:t> Elections 2024 Analysis</a:t>
            </a:r>
          </a:p>
        </p:txBody>
      </p:sp>
      <p:pic>
        <p:nvPicPr>
          <p:cNvPr id="15" name="Picture 14">
            <a:extLst>
              <a:ext uri="{FF2B5EF4-FFF2-40B4-BE49-F238E27FC236}">
                <a16:creationId xmlns:a16="http://schemas.microsoft.com/office/drawing/2014/main" id="{2093F5AD-C0B1-3B97-A851-514958AB0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73" y="7283208"/>
            <a:ext cx="1676400" cy="1133475"/>
          </a:xfrm>
          <a:prstGeom prst="rect">
            <a:avLst/>
          </a:prstGeom>
        </p:spPr>
      </p:pic>
      <p:pic>
        <p:nvPicPr>
          <p:cNvPr id="19" name="Picture 18">
            <a:extLst>
              <a:ext uri="{FF2B5EF4-FFF2-40B4-BE49-F238E27FC236}">
                <a16:creationId xmlns:a16="http://schemas.microsoft.com/office/drawing/2014/main" id="{E529E8DD-9508-59D4-2983-35562E9A4E7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829106" y="7178831"/>
            <a:ext cx="1217111" cy="1217111"/>
          </a:xfrm>
          <a:prstGeom prst="rect">
            <a:avLst/>
          </a:prstGeom>
        </p:spPr>
      </p:pic>
      <p:pic>
        <p:nvPicPr>
          <p:cNvPr id="22" name="Picture 21">
            <a:extLst>
              <a:ext uri="{FF2B5EF4-FFF2-40B4-BE49-F238E27FC236}">
                <a16:creationId xmlns:a16="http://schemas.microsoft.com/office/drawing/2014/main" id="{893957AA-255D-D729-4D5C-14A47EE08F9A}"/>
              </a:ext>
            </a:extLst>
          </p:cNvPr>
          <p:cNvPicPr>
            <a:picLocks noChangeAspect="1"/>
          </p:cNvPicPr>
          <p:nvPr/>
        </p:nvPicPr>
        <p:blipFill>
          <a:blip r:embed="rId6"/>
          <a:stretch>
            <a:fillRect/>
          </a:stretch>
        </p:blipFill>
        <p:spPr>
          <a:xfrm>
            <a:off x="5022274" y="7100543"/>
            <a:ext cx="1295399" cy="1295399"/>
          </a:xfrm>
          <a:prstGeom prst="rect">
            <a:avLst/>
          </a:prstGeom>
        </p:spPr>
      </p:pic>
      <p:sp>
        <p:nvSpPr>
          <p:cNvPr id="5" name="TextBox 4">
            <a:extLst>
              <a:ext uri="{FF2B5EF4-FFF2-40B4-BE49-F238E27FC236}">
                <a16:creationId xmlns:a16="http://schemas.microsoft.com/office/drawing/2014/main" id="{4836CD5C-D717-B731-AE81-0B4517BCF594}"/>
              </a:ext>
            </a:extLst>
          </p:cNvPr>
          <p:cNvSpPr txBox="1"/>
          <p:nvPr/>
        </p:nvSpPr>
        <p:spPr>
          <a:xfrm>
            <a:off x="569238" y="8724900"/>
            <a:ext cx="2042856" cy="461665"/>
          </a:xfrm>
          <a:prstGeom prst="rect">
            <a:avLst/>
          </a:prstGeom>
          <a:noFill/>
        </p:spPr>
        <p:txBody>
          <a:bodyPr wrap="square" rtlCol="0">
            <a:spAutoFit/>
          </a:bodyPr>
          <a:lstStyle/>
          <a:p>
            <a:r>
              <a:rPr lang="en-US" sz="2400" b="1" dirty="0" err="1">
                <a:solidFill>
                  <a:schemeClr val="tx2"/>
                </a:solidFill>
                <a:latin typeface="Consolas" panose="020B0609020204030204" pitchFamily="49" charset="0"/>
                <a:hlinkClick r:id="rId7">
                  <a:extLst>
                    <a:ext uri="{A12FA001-AC4F-418D-AE19-62706E023703}">
                      <ahyp:hlinkClr xmlns:ahyp="http://schemas.microsoft.com/office/drawing/2018/hyperlinkcolor" val="tx"/>
                    </a:ext>
                  </a:extLst>
                </a:hlinkClick>
              </a:rPr>
              <a:t>Github</a:t>
            </a:r>
            <a:r>
              <a:rPr lang="en-US" sz="2400" b="1" dirty="0">
                <a:solidFill>
                  <a:schemeClr val="tx2"/>
                </a:solidFill>
                <a:latin typeface="Consolas" panose="020B0609020204030204" pitchFamily="49" charset="0"/>
                <a:hlinkClick r:id="rId7">
                  <a:extLst>
                    <a:ext uri="{A12FA001-AC4F-418D-AE19-62706E023703}">
                      <ahyp:hlinkClr xmlns:ahyp="http://schemas.microsoft.com/office/drawing/2018/hyperlinkcolor" val="tx"/>
                    </a:ext>
                  </a:extLst>
                </a:hlinkClick>
              </a:rPr>
              <a:t> Link</a:t>
            </a:r>
            <a:endParaRPr lang="en-US" sz="2400" b="1" dirty="0">
              <a:solidFill>
                <a:schemeClr val="tx2"/>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8C642-0249-085B-354B-BA888FD62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509105"/>
            <a:ext cx="21597086" cy="7772400"/>
          </a:xfrm>
          <a:prstGeom prst="rect">
            <a:avLst/>
          </a:prstGeom>
        </p:spPr>
      </p:pic>
      <p:sp>
        <p:nvSpPr>
          <p:cNvPr id="14" name="TextBox 14"/>
          <p:cNvSpPr txBox="1"/>
          <p:nvPr/>
        </p:nvSpPr>
        <p:spPr>
          <a:xfrm>
            <a:off x="-533400" y="571500"/>
            <a:ext cx="7886967" cy="805605"/>
          </a:xfrm>
          <a:prstGeom prst="rect">
            <a:avLst/>
          </a:prstGeom>
        </p:spPr>
        <p:txBody>
          <a:bodyPr wrap="square" lIns="0" tIns="0" rIns="0" bIns="0" rtlCol="0" anchor="t">
            <a:spAutoFit/>
          </a:bodyPr>
          <a:lstStyle/>
          <a:p>
            <a:pPr algn="ctr">
              <a:lnSpc>
                <a:spcPts val="6701"/>
              </a:lnSpc>
            </a:pPr>
            <a:r>
              <a:rPr lang="en-US" sz="4400" b="1" dirty="0">
                <a:solidFill>
                  <a:srgbClr val="443728"/>
                </a:solidFill>
                <a:latin typeface="DM Sans Bold"/>
                <a:ea typeface="DM Sans Bold"/>
                <a:cs typeface="DM Sans Bold"/>
                <a:sym typeface="DM Sans Bold"/>
              </a:rPr>
              <a:t>PROJECT OVERVIEW</a:t>
            </a:r>
          </a:p>
        </p:txBody>
      </p:sp>
      <p:sp>
        <p:nvSpPr>
          <p:cNvPr id="23" name="TextBox 22">
            <a:extLst>
              <a:ext uri="{FF2B5EF4-FFF2-40B4-BE49-F238E27FC236}">
                <a16:creationId xmlns:a16="http://schemas.microsoft.com/office/drawing/2014/main" id="{A1CF18BA-AB04-C932-5CA9-34186A1EA07E}"/>
              </a:ext>
            </a:extLst>
          </p:cNvPr>
          <p:cNvSpPr txBox="1"/>
          <p:nvPr/>
        </p:nvSpPr>
        <p:spPr>
          <a:xfrm>
            <a:off x="838200" y="6515100"/>
            <a:ext cx="8305800" cy="5093702"/>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DM Sans Bold" charset="0"/>
              </a:rPr>
              <a:t>Leveraged </a:t>
            </a:r>
            <a:r>
              <a:rPr lang="en-US" sz="2500" b="1" dirty="0">
                <a:latin typeface="DM Sans Bold" charset="0"/>
              </a:rPr>
              <a:t>SQL</a:t>
            </a:r>
            <a:r>
              <a:rPr lang="en-US" sz="2500" dirty="0">
                <a:latin typeface="DM Sans Bold" charset="0"/>
              </a:rPr>
              <a:t> to explore and analyze 2024 Indian General Election data</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Uncovered trends in party performance and alliance dominance across states</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Applied various SQL concepts including JOINS, CASE WHEN &amp; aggregations.</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p:txBody>
      </p:sp>
      <p:sp>
        <p:nvSpPr>
          <p:cNvPr id="29" name="TextBox 28">
            <a:extLst>
              <a:ext uri="{FF2B5EF4-FFF2-40B4-BE49-F238E27FC236}">
                <a16:creationId xmlns:a16="http://schemas.microsoft.com/office/drawing/2014/main" id="{4139DF1D-DD07-F49A-0489-FA2967DF4909}"/>
              </a:ext>
            </a:extLst>
          </p:cNvPr>
          <p:cNvSpPr txBox="1"/>
          <p:nvPr/>
        </p:nvSpPr>
        <p:spPr>
          <a:xfrm>
            <a:off x="10515600" y="6515100"/>
            <a:ext cx="7467600"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DM Sans Bold" charset="0"/>
              </a:rPr>
              <a:t>Designed a </a:t>
            </a:r>
            <a:r>
              <a:rPr lang="en-US" sz="2500" b="1" dirty="0">
                <a:latin typeface="DM Sans Bold" charset="0"/>
              </a:rPr>
              <a:t>Power BI dashboard</a:t>
            </a:r>
            <a:r>
              <a:rPr lang="en-US" sz="2500" dirty="0">
                <a:latin typeface="DM Sans Bold" charset="0"/>
              </a:rPr>
              <a:t> for clear, interactive storytelling</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Demonstrates skills in data modeling, SQL analytics, and data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a:extLst>
            <a:ext uri="{FF2B5EF4-FFF2-40B4-BE49-F238E27FC236}">
              <a16:creationId xmlns:a16="http://schemas.microsoft.com/office/drawing/2014/main" id="{E0649F5E-EFFC-D957-1BA2-A26046A845F0}"/>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D932DF6D-A926-1C4E-F974-016788D9F1AE}"/>
              </a:ext>
            </a:extLst>
          </p:cNvPr>
          <p:cNvSpPr txBox="1"/>
          <p:nvPr/>
        </p:nvSpPr>
        <p:spPr>
          <a:xfrm>
            <a:off x="4141236" y="5257388"/>
            <a:ext cx="10174405" cy="935355"/>
          </a:xfrm>
          <a:prstGeom prst="rect">
            <a:avLst/>
          </a:prstGeom>
        </p:spPr>
        <p:txBody>
          <a:bodyPr lIns="0" tIns="0" rIns="0" bIns="0" rtlCol="0" anchor="t">
            <a:spAutoFit/>
          </a:bodyPr>
          <a:lstStyle/>
          <a:p>
            <a:pPr algn="ctr">
              <a:lnSpc>
                <a:spcPts val="2520"/>
              </a:lnSpc>
            </a:pPr>
            <a:r>
              <a:rPr lang="en-US" sz="1800" dirty="0">
                <a:solidFill>
                  <a:srgbClr val="FFFCFA"/>
                </a:solidFill>
                <a:latin typeface="DM Sans"/>
                <a:ea typeface="DM Sans"/>
                <a:cs typeface="DM Sans"/>
                <a:sym typeface="DM Sans"/>
              </a:rPr>
              <a:t>SWOT stands for Strengths, Weaknesses, Opportunities, and Threats. It's a framework that allows you to assess your current situation, identify key factors impacting your project, and develop strategic plans to maximize your chances of success.</a:t>
            </a:r>
          </a:p>
        </p:txBody>
      </p:sp>
      <p:sp>
        <p:nvSpPr>
          <p:cNvPr id="2" name="TextBox 1">
            <a:extLst>
              <a:ext uri="{FF2B5EF4-FFF2-40B4-BE49-F238E27FC236}">
                <a16:creationId xmlns:a16="http://schemas.microsoft.com/office/drawing/2014/main" id="{128DC05A-F682-BD1B-C9F7-2468E10AC41B}"/>
              </a:ext>
            </a:extLst>
          </p:cNvPr>
          <p:cNvSpPr txBox="1"/>
          <p:nvPr/>
        </p:nvSpPr>
        <p:spPr>
          <a:xfrm>
            <a:off x="878005" y="619542"/>
            <a:ext cx="10591800" cy="830997"/>
          </a:xfrm>
          <a:prstGeom prst="rect">
            <a:avLst/>
          </a:prstGeom>
          <a:noFill/>
        </p:spPr>
        <p:txBody>
          <a:bodyPr wrap="square" rtlCol="0">
            <a:spAutoFit/>
          </a:bodyPr>
          <a:lstStyle/>
          <a:p>
            <a:r>
              <a:rPr lang="en-US" sz="4800" dirty="0">
                <a:solidFill>
                  <a:srgbClr val="443728"/>
                </a:solidFill>
                <a:latin typeface="DM Sans Bold" charset="0"/>
              </a:rPr>
              <a:t>PROBLEM STATEMENT</a:t>
            </a:r>
          </a:p>
        </p:txBody>
      </p:sp>
      <p:sp>
        <p:nvSpPr>
          <p:cNvPr id="3" name="TextBox 2">
            <a:extLst>
              <a:ext uri="{FF2B5EF4-FFF2-40B4-BE49-F238E27FC236}">
                <a16:creationId xmlns:a16="http://schemas.microsoft.com/office/drawing/2014/main" id="{6F302DE6-0527-CB6E-7086-D239CBEF787D}"/>
              </a:ext>
            </a:extLst>
          </p:cNvPr>
          <p:cNvSpPr txBox="1"/>
          <p:nvPr/>
        </p:nvSpPr>
        <p:spPr>
          <a:xfrm>
            <a:off x="1066800" y="1866900"/>
            <a:ext cx="16154400" cy="691657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number of seats available for elections in each state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 won by NDA Alliance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Seats won by NDA Alliance parties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 won by I.N.D.I.A Alliance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Seats Won by I.N.D.I.A. Alliance Parties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Add new column field in table </a:t>
            </a:r>
            <a:r>
              <a:rPr lang="en-US" sz="2500" dirty="0" err="1">
                <a:solidFill>
                  <a:srgbClr val="443728"/>
                </a:solidFill>
                <a:latin typeface="DM Sans Bold" charset="0"/>
              </a:rPr>
              <a:t>partywise_results</a:t>
            </a:r>
            <a:r>
              <a:rPr lang="en-US" sz="2500" dirty="0">
                <a:solidFill>
                  <a:srgbClr val="443728"/>
                </a:solidFill>
                <a:latin typeface="DM Sans Bold" charset="0"/>
              </a:rPr>
              <a:t> to get the Party Alliance as NDA, I.N.D.I.A and OTHER</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Update values of Party Alliance column</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Party Alliance won the most seats across all seats</a:t>
            </a:r>
          </a:p>
        </p:txBody>
      </p:sp>
    </p:spTree>
    <p:extLst>
      <p:ext uri="{BB962C8B-B14F-4D97-AF65-F5344CB8AC3E}">
        <p14:creationId xmlns:p14="http://schemas.microsoft.com/office/powerpoint/2010/main" val="342790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a:extLst>
            <a:ext uri="{FF2B5EF4-FFF2-40B4-BE49-F238E27FC236}">
              <a16:creationId xmlns:a16="http://schemas.microsoft.com/office/drawing/2014/main" id="{E3C21DB8-8E90-8407-FF21-5AB321018E94}"/>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4346B437-2EC5-6475-BE2E-2B00777B7FC2}"/>
              </a:ext>
            </a:extLst>
          </p:cNvPr>
          <p:cNvSpPr txBox="1"/>
          <p:nvPr/>
        </p:nvSpPr>
        <p:spPr>
          <a:xfrm>
            <a:off x="4141236" y="5257388"/>
            <a:ext cx="10174405" cy="935355"/>
          </a:xfrm>
          <a:prstGeom prst="rect">
            <a:avLst/>
          </a:prstGeom>
        </p:spPr>
        <p:txBody>
          <a:bodyPr lIns="0" tIns="0" rIns="0" bIns="0" rtlCol="0" anchor="t">
            <a:spAutoFit/>
          </a:bodyPr>
          <a:lstStyle/>
          <a:p>
            <a:pPr algn="ctr">
              <a:lnSpc>
                <a:spcPts val="2520"/>
              </a:lnSpc>
            </a:pPr>
            <a:r>
              <a:rPr lang="en-US" sz="1800" dirty="0">
                <a:solidFill>
                  <a:srgbClr val="FFFCFA"/>
                </a:solidFill>
                <a:latin typeface="DM Sans"/>
                <a:ea typeface="DM Sans"/>
                <a:cs typeface="DM Sans"/>
                <a:sym typeface="DM Sans"/>
              </a:rPr>
              <a:t>SWOT stands for Strengths, Weaknesses, Opportunities, and Threats. It's a framework that allows you to assess your current situation, identify key factors impacting your project, and develop strategic plans to maximize your chances of success.</a:t>
            </a:r>
          </a:p>
        </p:txBody>
      </p:sp>
      <p:sp>
        <p:nvSpPr>
          <p:cNvPr id="2" name="TextBox 1">
            <a:extLst>
              <a:ext uri="{FF2B5EF4-FFF2-40B4-BE49-F238E27FC236}">
                <a16:creationId xmlns:a16="http://schemas.microsoft.com/office/drawing/2014/main" id="{9013FA22-578D-E9C4-AA97-8AF84F1952FB}"/>
              </a:ext>
            </a:extLst>
          </p:cNvPr>
          <p:cNvSpPr txBox="1"/>
          <p:nvPr/>
        </p:nvSpPr>
        <p:spPr>
          <a:xfrm>
            <a:off x="878005" y="619542"/>
            <a:ext cx="10591800" cy="830997"/>
          </a:xfrm>
          <a:prstGeom prst="rect">
            <a:avLst/>
          </a:prstGeom>
          <a:noFill/>
        </p:spPr>
        <p:txBody>
          <a:bodyPr wrap="square" rtlCol="0">
            <a:spAutoFit/>
          </a:bodyPr>
          <a:lstStyle/>
          <a:p>
            <a:r>
              <a:rPr lang="en-US" sz="4800" dirty="0">
                <a:solidFill>
                  <a:srgbClr val="443728"/>
                </a:solidFill>
                <a:latin typeface="DM Sans Bold" charset="0"/>
              </a:rPr>
              <a:t>PROBLEM STATEMENT</a:t>
            </a:r>
          </a:p>
        </p:txBody>
      </p:sp>
      <p:sp>
        <p:nvSpPr>
          <p:cNvPr id="3" name="TextBox 2">
            <a:extLst>
              <a:ext uri="{FF2B5EF4-FFF2-40B4-BE49-F238E27FC236}">
                <a16:creationId xmlns:a16="http://schemas.microsoft.com/office/drawing/2014/main" id="{25D60AB0-402D-81FD-EE39-EF195E9514A2}"/>
              </a:ext>
            </a:extLst>
          </p:cNvPr>
          <p:cNvSpPr txBox="1"/>
          <p:nvPr/>
        </p:nvSpPr>
        <p:spPr>
          <a:xfrm>
            <a:off x="1066800" y="1866900"/>
            <a:ext cx="16154400" cy="691657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500" dirty="0">
                <a:solidFill>
                  <a:srgbClr val="443728"/>
                </a:solidFill>
                <a:latin typeface="DM Sans Bold" charset="0"/>
              </a:rPr>
              <a:t>Winning candidate's name, their party name, total votes, and the margin of victory for a specific state and constituency?</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What is the distribution of EVM votes versus postal votes for candidates in a specific constituency?</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parties won the most seats in each State, and how many seats did each party win?</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What is the total number of seats won by each party alliance (NDA, I.N.D.I.A, and OTHER) in each state for the Indian Elections 2024</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candidate received the highest number of EVM votes in each constituency (Top 10)?</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candidate won and which candidate was the runner-up in each constituency of State for the 2024 elections?</a:t>
            </a:r>
          </a:p>
        </p:txBody>
      </p:sp>
    </p:spTree>
    <p:extLst>
      <p:ext uri="{BB962C8B-B14F-4D97-AF65-F5344CB8AC3E}">
        <p14:creationId xmlns:p14="http://schemas.microsoft.com/office/powerpoint/2010/main" val="126648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sp>
        <p:nvSpPr>
          <p:cNvPr id="2" name="Freeform 2"/>
          <p:cNvSpPr/>
          <p:nvPr/>
        </p:nvSpPr>
        <p:spPr>
          <a:xfrm rot="5400000">
            <a:off x="3364908" y="-206404"/>
            <a:ext cx="2274208" cy="7273636"/>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sp>
        <p:nvSpPr>
          <p:cNvPr id="5" name="Freeform 5"/>
          <p:cNvSpPr/>
          <p:nvPr/>
        </p:nvSpPr>
        <p:spPr>
          <a:xfrm rot="5400000">
            <a:off x="3298697" y="2754656"/>
            <a:ext cx="2420483" cy="7273636"/>
          </a:xfrm>
          <a:custGeom>
            <a:avLst/>
            <a:gdLst/>
            <a:ahLst/>
            <a:cxnLst/>
            <a:rect l="l" t="t" r="r" b="b"/>
            <a:pathLst>
              <a:path w="2054310" h="6064382">
                <a:moveTo>
                  <a:pt x="0" y="0"/>
                </a:moveTo>
                <a:lnTo>
                  <a:pt x="2054309" y="0"/>
                </a:lnTo>
                <a:lnTo>
                  <a:pt x="2054309" y="6064382"/>
                </a:lnTo>
                <a:lnTo>
                  <a:pt x="0" y="6064382"/>
                </a:lnTo>
                <a:lnTo>
                  <a:pt x="0" y="0"/>
                </a:lnTo>
                <a:close/>
              </a:path>
            </a:pathLst>
          </a:custGeom>
          <a:blipFill>
            <a:blip r:embed="rId3">
              <a:alphaModFix amt="80000"/>
            </a:blip>
            <a:stretch>
              <a:fillRect/>
            </a:stretch>
          </a:blipFill>
        </p:spPr>
        <p:txBody>
          <a:bodyPr/>
          <a:lstStyle/>
          <a:p>
            <a:endParaRPr lang="en-US" dirty="0"/>
          </a:p>
        </p:txBody>
      </p:sp>
      <p:grpSp>
        <p:nvGrpSpPr>
          <p:cNvPr id="6" name="Group 6"/>
          <p:cNvGrpSpPr/>
          <p:nvPr/>
        </p:nvGrpSpPr>
        <p:grpSpPr>
          <a:xfrm>
            <a:off x="1031577" y="2389574"/>
            <a:ext cx="7301929" cy="2054311"/>
            <a:chOff x="0" y="0"/>
            <a:chExt cx="3693913" cy="1219563"/>
          </a:xfrm>
        </p:grpSpPr>
        <p:sp>
          <p:nvSpPr>
            <p:cNvPr id="7" name="Freeform 7"/>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8" name="TextBox 8"/>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grpSp>
        <p:nvGrpSpPr>
          <p:cNvPr id="9" name="Group 9"/>
          <p:cNvGrpSpPr/>
          <p:nvPr/>
        </p:nvGrpSpPr>
        <p:grpSpPr>
          <a:xfrm>
            <a:off x="765171" y="5154376"/>
            <a:ext cx="7350422" cy="2270649"/>
            <a:chOff x="0" y="-180180"/>
            <a:chExt cx="3833059" cy="1399743"/>
          </a:xfrm>
        </p:grpSpPr>
        <p:sp>
          <p:nvSpPr>
            <p:cNvPr id="10" name="Freeform 10"/>
            <p:cNvSpPr/>
            <p:nvPr/>
          </p:nvSpPr>
          <p:spPr>
            <a:xfrm>
              <a:off x="139146" y="-180180"/>
              <a:ext cx="3693913" cy="1373147"/>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11" name="TextBox 11"/>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20" name="TextBox 20"/>
          <p:cNvSpPr txBox="1"/>
          <p:nvPr/>
        </p:nvSpPr>
        <p:spPr>
          <a:xfrm>
            <a:off x="1031577" y="2422810"/>
            <a:ext cx="7273636" cy="2062103"/>
          </a:xfrm>
          <a:prstGeom prst="rect">
            <a:avLst/>
          </a:prstGeom>
        </p:spPr>
        <p:txBody>
          <a:bodyPr wrap="square" lIns="0" tIns="0" rIns="0" bIns="0" rtlCol="0" anchor="t">
            <a:spAutoFit/>
          </a:bodyPr>
          <a:lstStyle/>
          <a:p>
            <a:pPr marL="285750" indent="-285750" algn="l">
              <a:buFont typeface="Wingdings" panose="05000000000000000000" pitchFamily="2" charset="2"/>
              <a:buChar char="Ø"/>
            </a:pPr>
            <a:r>
              <a:rPr lang="en-US" sz="2400" dirty="0" err="1">
                <a:solidFill>
                  <a:srgbClr val="443728"/>
                </a:solidFill>
                <a:latin typeface="DM Sans Bold" charset="0"/>
                <a:ea typeface="DM Sans"/>
                <a:cs typeface="DM Sans"/>
                <a:sym typeface="DM Sans"/>
              </a:rPr>
              <a:t>constituencywise_details</a:t>
            </a:r>
            <a:r>
              <a:rPr lang="en-US" sz="2200" dirty="0">
                <a:solidFill>
                  <a:srgbClr val="443728"/>
                </a:solidFill>
                <a:latin typeface="Consolas" panose="020B0609020204030204" pitchFamily="49" charset="0"/>
                <a:ea typeface="DM Sans"/>
                <a:cs typeface="DM Sans"/>
                <a:sym typeface="DM Sans"/>
              </a:rPr>
              <a:t>: </a:t>
            </a:r>
            <a:r>
              <a:rPr lang="en-US" sz="2200" dirty="0">
                <a:latin typeface="Consolas" panose="020B0609020204030204" pitchFamily="49" charset="0"/>
              </a:rPr>
              <a:t>This Excel file contains candidate-level data for each constituency, including their party affiliation, vote counts (EVM and postal), total votes received, vote percentage, and the corresponding constituency ID.</a:t>
            </a:r>
            <a:endParaRPr lang="en-US" sz="2200" dirty="0">
              <a:solidFill>
                <a:srgbClr val="443728"/>
              </a:solidFill>
              <a:latin typeface="Consolas" panose="020B0609020204030204" pitchFamily="49" charset="0"/>
              <a:ea typeface="DM Sans"/>
              <a:cs typeface="DM Sans"/>
              <a:sym typeface="DM Sans"/>
            </a:endParaRPr>
          </a:p>
        </p:txBody>
      </p:sp>
      <p:sp>
        <p:nvSpPr>
          <p:cNvPr id="22" name="TextBox 22"/>
          <p:cNvSpPr txBox="1"/>
          <p:nvPr/>
        </p:nvSpPr>
        <p:spPr>
          <a:xfrm>
            <a:off x="917279" y="826848"/>
            <a:ext cx="9639567" cy="846198"/>
          </a:xfrm>
          <a:prstGeom prst="rect">
            <a:avLst/>
          </a:prstGeom>
        </p:spPr>
        <p:txBody>
          <a:bodyPr lIns="0" tIns="0" rIns="0" bIns="0" rtlCol="0" anchor="t">
            <a:spAutoFit/>
          </a:bodyPr>
          <a:lstStyle/>
          <a:p>
            <a:pPr algn="l">
              <a:lnSpc>
                <a:spcPts val="6701"/>
              </a:lnSpc>
            </a:pPr>
            <a:r>
              <a:rPr lang="en-US" sz="5386" b="1" dirty="0">
                <a:solidFill>
                  <a:srgbClr val="443728"/>
                </a:solidFill>
                <a:latin typeface="DM Sans Bold"/>
                <a:ea typeface="DM Sans Bold"/>
                <a:cs typeface="DM Sans Bold"/>
                <a:sym typeface="DM Sans Bold"/>
              </a:rPr>
              <a:t>Data Sources</a:t>
            </a:r>
          </a:p>
        </p:txBody>
      </p:sp>
      <p:pic>
        <p:nvPicPr>
          <p:cNvPr id="26" name="Picture 25">
            <a:extLst>
              <a:ext uri="{FF2B5EF4-FFF2-40B4-BE49-F238E27FC236}">
                <a16:creationId xmlns:a16="http://schemas.microsoft.com/office/drawing/2014/main" id="{4A9BBEE8-49D5-A601-B002-ABA6D4ACC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0"/>
            <a:ext cx="9296400" cy="10287000"/>
          </a:xfrm>
          <a:prstGeom prst="rect">
            <a:avLst/>
          </a:prstGeom>
        </p:spPr>
      </p:pic>
      <p:sp>
        <p:nvSpPr>
          <p:cNvPr id="3" name="TextBox 2">
            <a:extLst>
              <a:ext uri="{FF2B5EF4-FFF2-40B4-BE49-F238E27FC236}">
                <a16:creationId xmlns:a16="http://schemas.microsoft.com/office/drawing/2014/main" id="{6376E2AD-8F59-F3E0-F7EE-5F4DC2A7867F}"/>
              </a:ext>
            </a:extLst>
          </p:cNvPr>
          <p:cNvSpPr txBox="1"/>
          <p:nvPr/>
        </p:nvSpPr>
        <p:spPr>
          <a:xfrm>
            <a:off x="1031578" y="5286329"/>
            <a:ext cx="7503570" cy="249299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rgbClr val="443728"/>
                </a:solidFill>
                <a:latin typeface="DM Sans Bold" charset="0"/>
              </a:rPr>
              <a:t>constituency_results</a:t>
            </a:r>
            <a:r>
              <a:rPr lang="en-US" sz="2400" dirty="0">
                <a:solidFill>
                  <a:srgbClr val="443728"/>
                </a:solidFill>
                <a:latin typeface="DM Sans Bold" charset="0"/>
              </a:rPr>
              <a:t>: </a:t>
            </a:r>
            <a:r>
              <a:rPr lang="en-US" sz="2200" dirty="0">
                <a:solidFill>
                  <a:srgbClr val="443728"/>
                </a:solidFill>
                <a:latin typeface="Consolas" panose="020B0609020204030204" pitchFamily="49" charset="0"/>
              </a:rPr>
              <a:t>This Excel file </a:t>
            </a:r>
            <a:r>
              <a:rPr kumimoji="0" lang="en-US" altLang="en-US" sz="2200" b="0" i="0" u="none" strike="noStrike" cap="none" normalizeH="0" baseline="0" dirty="0">
                <a:ln>
                  <a:noFill/>
                </a:ln>
                <a:solidFill>
                  <a:schemeClr val="tx1"/>
                </a:solidFill>
                <a:effectLst/>
                <a:latin typeface="Consolas" panose="020B0609020204030204" pitchFamily="49" charset="0"/>
              </a:rPr>
              <a:t>summarizes the election outcome</a:t>
            </a:r>
            <a:r>
              <a:rPr lang="en-US" sz="2200" dirty="0">
                <a:solidFill>
                  <a:srgbClr val="443728"/>
                </a:solidFill>
                <a:latin typeface="Consolas" panose="020B0609020204030204" pitchFamily="49" charset="0"/>
              </a:rPr>
              <a:t> </a:t>
            </a:r>
            <a:r>
              <a:rPr kumimoji="0" lang="en-US" altLang="en-US" sz="2200" b="0" i="0" u="none" strike="noStrike" cap="none" normalizeH="0" baseline="0" dirty="0">
                <a:ln>
                  <a:noFill/>
                </a:ln>
                <a:solidFill>
                  <a:schemeClr val="tx1"/>
                </a:solidFill>
                <a:effectLst/>
                <a:latin typeface="Consolas" panose="020B0609020204030204" pitchFamily="49" charset="0"/>
              </a:rPr>
              <a:t>for each parliamentary constituency, showing the winning candidate, total votes polled, victory margin, and links to party and constituency identifiers.</a:t>
            </a:r>
          </a:p>
          <a:p>
            <a:pPr marL="285750" indent="-285750">
              <a:buFont typeface="Wingdings" panose="05000000000000000000" pitchFamily="2" charset="2"/>
              <a:buChar char="Ø"/>
            </a:pPr>
            <a:endParaRPr lang="en-US" sz="2200" dirty="0">
              <a:solidFill>
                <a:srgbClr val="443728"/>
              </a:solidFill>
              <a:latin typeface="DM Sans "/>
            </a:endParaRPr>
          </a:p>
        </p:txBody>
      </p:sp>
      <p:sp>
        <p:nvSpPr>
          <p:cNvPr id="13" name="Freeform 2">
            <a:extLst>
              <a:ext uri="{FF2B5EF4-FFF2-40B4-BE49-F238E27FC236}">
                <a16:creationId xmlns:a16="http://schemas.microsoft.com/office/drawing/2014/main" id="{5DA25DD9-B96B-CE5B-450A-811999CBD16F}"/>
              </a:ext>
            </a:extLst>
          </p:cNvPr>
          <p:cNvSpPr/>
          <p:nvPr/>
        </p:nvSpPr>
        <p:spPr>
          <a:xfrm rot="5400000">
            <a:off x="3648328" y="5400635"/>
            <a:ext cx="1660893" cy="7273636"/>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grpSp>
        <p:nvGrpSpPr>
          <p:cNvPr id="14" name="Group 6">
            <a:extLst>
              <a:ext uri="{FF2B5EF4-FFF2-40B4-BE49-F238E27FC236}">
                <a16:creationId xmlns:a16="http://schemas.microsoft.com/office/drawing/2014/main" id="{EDAA2CC8-F02F-ADA8-2872-12471C8A4044}"/>
              </a:ext>
            </a:extLst>
          </p:cNvPr>
          <p:cNvGrpSpPr/>
          <p:nvPr/>
        </p:nvGrpSpPr>
        <p:grpSpPr>
          <a:xfrm>
            <a:off x="1031577" y="8129823"/>
            <a:ext cx="7187630" cy="1474912"/>
            <a:chOff x="0" y="0"/>
            <a:chExt cx="3693913" cy="1219563"/>
          </a:xfrm>
        </p:grpSpPr>
        <p:sp>
          <p:nvSpPr>
            <p:cNvPr id="15" name="Freeform 7">
              <a:extLst>
                <a:ext uri="{FF2B5EF4-FFF2-40B4-BE49-F238E27FC236}">
                  <a16:creationId xmlns:a16="http://schemas.microsoft.com/office/drawing/2014/main" id="{3D1033A9-2DA4-1F37-37A1-A279028FDC78}"/>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16" name="TextBox 8">
              <a:extLst>
                <a:ext uri="{FF2B5EF4-FFF2-40B4-BE49-F238E27FC236}">
                  <a16:creationId xmlns:a16="http://schemas.microsoft.com/office/drawing/2014/main" id="{1E44744C-84AA-DB9B-C26A-1818A7F5E508}"/>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17" name="TextBox 16">
            <a:extLst>
              <a:ext uri="{FF2B5EF4-FFF2-40B4-BE49-F238E27FC236}">
                <a16:creationId xmlns:a16="http://schemas.microsoft.com/office/drawing/2014/main" id="{B255378C-688A-D379-E1A2-0D25AA4B41F4}"/>
              </a:ext>
            </a:extLst>
          </p:cNvPr>
          <p:cNvSpPr txBox="1"/>
          <p:nvPr/>
        </p:nvSpPr>
        <p:spPr>
          <a:xfrm>
            <a:off x="1031577" y="8383697"/>
            <a:ext cx="7416228"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rgbClr val="443728"/>
                </a:solidFill>
                <a:latin typeface="DM Sans Bold" charset="0"/>
              </a:rPr>
              <a:t>partywise_results</a:t>
            </a:r>
            <a:r>
              <a:rPr lang="en-US" sz="2200" dirty="0">
                <a:solidFill>
                  <a:srgbClr val="443728"/>
                </a:solidFill>
                <a:latin typeface="Consolas" panose="020B0609020204030204" pitchFamily="49" charset="0"/>
              </a:rPr>
              <a:t>: </a:t>
            </a:r>
            <a:r>
              <a:rPr kumimoji="0" lang="en-US" altLang="en-US" sz="2200" b="0" i="0" u="none" strike="noStrike" cap="none" normalizeH="0" baseline="0" dirty="0">
                <a:ln>
                  <a:noFill/>
                </a:ln>
                <a:solidFill>
                  <a:schemeClr val="tx1"/>
                </a:solidFill>
                <a:effectLst/>
                <a:latin typeface="Consolas" panose="020B0609020204030204" pitchFamily="49" charset="0"/>
              </a:rPr>
              <a:t>This </a:t>
            </a:r>
            <a:r>
              <a:rPr lang="en-US" altLang="en-US" sz="2200" dirty="0">
                <a:latin typeface="Consolas" panose="020B0609020204030204" pitchFamily="49" charset="0"/>
              </a:rPr>
              <a:t>Excel file </a:t>
            </a:r>
            <a:r>
              <a:rPr kumimoji="0" lang="en-US" altLang="en-US" sz="2200" b="0" i="0" u="none" strike="noStrike" cap="none" normalizeH="0" baseline="0" dirty="0">
                <a:ln>
                  <a:noFill/>
                </a:ln>
                <a:solidFill>
                  <a:schemeClr val="tx1"/>
                </a:solidFill>
                <a:effectLst/>
                <a:latin typeface="Consolas" panose="020B0609020204030204" pitchFamily="49" charset="0"/>
              </a:rPr>
              <a:t>shows the total number of seats won by each political party, along with their unique party ID.</a:t>
            </a:r>
          </a:p>
          <a:p>
            <a:pPr marL="285750" indent="-285750">
              <a:buFont typeface="Wingdings" panose="05000000000000000000" pitchFamily="2" charset="2"/>
              <a:buChar char="Ø"/>
            </a:pPr>
            <a:endParaRPr lang="en-US" sz="2200" dirty="0">
              <a:solidFill>
                <a:srgbClr val="443728"/>
              </a:solidFill>
              <a:latin typeface="DM Sans "/>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38820-AD8F-1ED2-EB99-0E8A9CB3D2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C3C90A-E666-7958-2E74-3383A32EC5C8}"/>
              </a:ext>
            </a:extLst>
          </p:cNvPr>
          <p:cNvSpPr/>
          <p:nvPr/>
        </p:nvSpPr>
        <p:spPr>
          <a:xfrm rot="5400000">
            <a:off x="2858033" y="60639"/>
            <a:ext cx="3355739" cy="7827237"/>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sp>
        <p:nvSpPr>
          <p:cNvPr id="5" name="Freeform 5">
            <a:extLst>
              <a:ext uri="{FF2B5EF4-FFF2-40B4-BE49-F238E27FC236}">
                <a16:creationId xmlns:a16="http://schemas.microsoft.com/office/drawing/2014/main" id="{55B5E24D-D17D-7552-1A6A-4BDDFE9DF429}"/>
              </a:ext>
            </a:extLst>
          </p:cNvPr>
          <p:cNvSpPr/>
          <p:nvPr/>
        </p:nvSpPr>
        <p:spPr>
          <a:xfrm rot="5400000">
            <a:off x="3454204" y="3835580"/>
            <a:ext cx="2054310" cy="7718150"/>
          </a:xfrm>
          <a:custGeom>
            <a:avLst/>
            <a:gdLst/>
            <a:ahLst/>
            <a:cxnLst/>
            <a:rect l="l" t="t" r="r" b="b"/>
            <a:pathLst>
              <a:path w="2054310" h="6064382">
                <a:moveTo>
                  <a:pt x="0" y="0"/>
                </a:moveTo>
                <a:lnTo>
                  <a:pt x="2054309" y="0"/>
                </a:lnTo>
                <a:lnTo>
                  <a:pt x="2054309" y="6064382"/>
                </a:lnTo>
                <a:lnTo>
                  <a:pt x="0" y="6064382"/>
                </a:lnTo>
                <a:lnTo>
                  <a:pt x="0" y="0"/>
                </a:lnTo>
                <a:close/>
              </a:path>
            </a:pathLst>
          </a:custGeom>
          <a:blipFill>
            <a:blip r:embed="rId3">
              <a:alphaModFix amt="80000"/>
            </a:blip>
            <a:stretch>
              <a:fillRect/>
            </a:stretch>
          </a:blipFill>
        </p:spPr>
      </p:sp>
      <p:grpSp>
        <p:nvGrpSpPr>
          <p:cNvPr id="6" name="Group 6">
            <a:extLst>
              <a:ext uri="{FF2B5EF4-FFF2-40B4-BE49-F238E27FC236}">
                <a16:creationId xmlns:a16="http://schemas.microsoft.com/office/drawing/2014/main" id="{C4E03A35-D533-CC65-E010-5E194FD48D01}"/>
              </a:ext>
            </a:extLst>
          </p:cNvPr>
          <p:cNvGrpSpPr/>
          <p:nvPr/>
        </p:nvGrpSpPr>
        <p:grpSpPr>
          <a:xfrm>
            <a:off x="789998" y="2196688"/>
            <a:ext cx="7827236" cy="3205523"/>
            <a:chOff x="0" y="0"/>
            <a:chExt cx="3693913" cy="1219563"/>
          </a:xfrm>
        </p:grpSpPr>
        <p:sp>
          <p:nvSpPr>
            <p:cNvPr id="7" name="Freeform 7">
              <a:extLst>
                <a:ext uri="{FF2B5EF4-FFF2-40B4-BE49-F238E27FC236}">
                  <a16:creationId xmlns:a16="http://schemas.microsoft.com/office/drawing/2014/main" id="{9B601F59-849F-ED1B-DA6C-E05E545CE857}"/>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8" name="TextBox 8">
              <a:extLst>
                <a:ext uri="{FF2B5EF4-FFF2-40B4-BE49-F238E27FC236}">
                  <a16:creationId xmlns:a16="http://schemas.microsoft.com/office/drawing/2014/main" id="{AE7F4564-C0AB-6E89-01AB-B955B3C55CE3}"/>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20" name="TextBox 20">
            <a:extLst>
              <a:ext uri="{FF2B5EF4-FFF2-40B4-BE49-F238E27FC236}">
                <a16:creationId xmlns:a16="http://schemas.microsoft.com/office/drawing/2014/main" id="{07CA17E2-3997-558C-B785-5D6D3C55828C}"/>
              </a:ext>
            </a:extLst>
          </p:cNvPr>
          <p:cNvSpPr txBox="1"/>
          <p:nvPr/>
        </p:nvSpPr>
        <p:spPr>
          <a:xfrm>
            <a:off x="1066799" y="2735853"/>
            <a:ext cx="7273635" cy="2400657"/>
          </a:xfrm>
          <a:prstGeom prst="rect">
            <a:avLst/>
          </a:prstGeom>
        </p:spPr>
        <p:txBody>
          <a:bodyPr wrap="square" lIns="0" tIns="0" rIns="0" bIns="0" rtlCol="0" anchor="t">
            <a:spAutoFit/>
          </a:bodyPr>
          <a:lstStyle/>
          <a:p>
            <a:pPr marL="285750" indent="-285750" algn="l">
              <a:buFont typeface="Wingdings" panose="05000000000000000000" pitchFamily="2" charset="2"/>
              <a:buChar char="Ø"/>
            </a:pPr>
            <a:r>
              <a:rPr lang="en-US" sz="2400" dirty="0" err="1">
                <a:solidFill>
                  <a:srgbClr val="443728"/>
                </a:solidFill>
                <a:latin typeface="DM Sans Bold" charset="0"/>
              </a:rPr>
              <a:t>statewise_results</a:t>
            </a:r>
            <a:r>
              <a:rPr lang="en-US" sz="2400" dirty="0">
                <a:solidFill>
                  <a:srgbClr val="443728"/>
                </a:solidFill>
                <a:latin typeface="DM Sans Bold" charset="0"/>
              </a:rPr>
              <a:t>:</a:t>
            </a:r>
            <a:r>
              <a:rPr lang="en-US" sz="2400" dirty="0">
                <a:solidFill>
                  <a:srgbClr val="443728"/>
                </a:solidFill>
                <a:latin typeface="DM Sans Bold" charset="0"/>
                <a:ea typeface="DM Sans"/>
                <a:cs typeface="DM Sans"/>
                <a:sym typeface="DM Sans"/>
              </a:rPr>
              <a:t> </a:t>
            </a:r>
            <a:r>
              <a:rPr lang="en-US" sz="2200" dirty="0">
                <a:latin typeface="Consolas" panose="020B0609020204030204" pitchFamily="49" charset="0"/>
              </a:rPr>
              <a:t>This Excel file provides detailed election results at the state level, listing each constituency along with its number, leading and trailing candidates, victory margin, and election status. It also includes the associated state name and state ID, enabling geographic analysis of results.</a:t>
            </a:r>
            <a:endParaRPr lang="en-US" sz="2200" dirty="0">
              <a:solidFill>
                <a:srgbClr val="443728"/>
              </a:solidFill>
              <a:latin typeface="Consolas" panose="020B0609020204030204" pitchFamily="49" charset="0"/>
              <a:ea typeface="DM Sans"/>
              <a:cs typeface="DM Sans"/>
              <a:sym typeface="DM Sans"/>
            </a:endParaRPr>
          </a:p>
        </p:txBody>
      </p:sp>
      <p:sp>
        <p:nvSpPr>
          <p:cNvPr id="22" name="TextBox 22">
            <a:extLst>
              <a:ext uri="{FF2B5EF4-FFF2-40B4-BE49-F238E27FC236}">
                <a16:creationId xmlns:a16="http://schemas.microsoft.com/office/drawing/2014/main" id="{DC550473-7E4D-DB69-E01B-CD7A7D3256EF}"/>
              </a:ext>
            </a:extLst>
          </p:cNvPr>
          <p:cNvSpPr txBox="1"/>
          <p:nvPr/>
        </p:nvSpPr>
        <p:spPr>
          <a:xfrm>
            <a:off x="838200" y="696589"/>
            <a:ext cx="9639567" cy="846198"/>
          </a:xfrm>
          <a:prstGeom prst="rect">
            <a:avLst/>
          </a:prstGeom>
        </p:spPr>
        <p:txBody>
          <a:bodyPr lIns="0" tIns="0" rIns="0" bIns="0" rtlCol="0" anchor="t">
            <a:spAutoFit/>
          </a:bodyPr>
          <a:lstStyle/>
          <a:p>
            <a:pPr algn="l">
              <a:lnSpc>
                <a:spcPts val="6701"/>
              </a:lnSpc>
            </a:pPr>
            <a:r>
              <a:rPr lang="en-US" sz="5386" b="1" dirty="0">
                <a:solidFill>
                  <a:srgbClr val="443728"/>
                </a:solidFill>
                <a:latin typeface="DM Sans Bold"/>
                <a:ea typeface="DM Sans Bold"/>
                <a:cs typeface="DM Sans Bold"/>
                <a:sym typeface="DM Sans Bold"/>
              </a:rPr>
              <a:t>Data Sources</a:t>
            </a:r>
          </a:p>
        </p:txBody>
      </p:sp>
      <p:pic>
        <p:nvPicPr>
          <p:cNvPr id="26" name="Picture 25">
            <a:extLst>
              <a:ext uri="{FF2B5EF4-FFF2-40B4-BE49-F238E27FC236}">
                <a16:creationId xmlns:a16="http://schemas.microsoft.com/office/drawing/2014/main" id="{08B8DCBB-EF54-6523-0665-9C6D663E5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0"/>
            <a:ext cx="9296400" cy="10287000"/>
          </a:xfrm>
          <a:prstGeom prst="rect">
            <a:avLst/>
          </a:prstGeom>
        </p:spPr>
      </p:pic>
      <p:grpSp>
        <p:nvGrpSpPr>
          <p:cNvPr id="21" name="Group 6">
            <a:extLst>
              <a:ext uri="{FF2B5EF4-FFF2-40B4-BE49-F238E27FC236}">
                <a16:creationId xmlns:a16="http://schemas.microsoft.com/office/drawing/2014/main" id="{664C58DB-2F9B-B9D1-6FA2-F17DF6D79816}"/>
              </a:ext>
            </a:extLst>
          </p:cNvPr>
          <p:cNvGrpSpPr/>
          <p:nvPr/>
        </p:nvGrpSpPr>
        <p:grpSpPr>
          <a:xfrm>
            <a:off x="942086" y="6624875"/>
            <a:ext cx="7398348" cy="1795225"/>
            <a:chOff x="0" y="0"/>
            <a:chExt cx="3693913" cy="1219563"/>
          </a:xfrm>
        </p:grpSpPr>
        <p:sp>
          <p:nvSpPr>
            <p:cNvPr id="23" name="Freeform 7">
              <a:extLst>
                <a:ext uri="{FF2B5EF4-FFF2-40B4-BE49-F238E27FC236}">
                  <a16:creationId xmlns:a16="http://schemas.microsoft.com/office/drawing/2014/main" id="{5623C277-BCC5-9E99-25EC-2A7D5BD50012}"/>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24" name="TextBox 8">
              <a:extLst>
                <a:ext uri="{FF2B5EF4-FFF2-40B4-BE49-F238E27FC236}">
                  <a16:creationId xmlns:a16="http://schemas.microsoft.com/office/drawing/2014/main" id="{D59BE3B6-7122-2BD0-EE4C-F9297C7DC708}"/>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12" name="TextBox 11">
            <a:extLst>
              <a:ext uri="{FF2B5EF4-FFF2-40B4-BE49-F238E27FC236}">
                <a16:creationId xmlns:a16="http://schemas.microsoft.com/office/drawing/2014/main" id="{69EB811F-D64A-3D5E-276A-E3B0115F81D6}"/>
              </a:ext>
            </a:extLst>
          </p:cNvPr>
          <p:cNvSpPr txBox="1"/>
          <p:nvPr/>
        </p:nvSpPr>
        <p:spPr>
          <a:xfrm>
            <a:off x="976158" y="6897745"/>
            <a:ext cx="7010401"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443728"/>
                </a:solidFill>
                <a:latin typeface="DM Sans Bold" charset="0"/>
              </a:rPr>
              <a:t>States: </a:t>
            </a:r>
            <a:r>
              <a:rPr lang="en-US" sz="2200" dirty="0">
                <a:latin typeface="Consolas" panose="020B0609020204030204" pitchFamily="49" charset="0"/>
              </a:rPr>
              <a:t>This Excel file maps each state ID to its corresponding state name for reference and relational linking in the dataset.</a:t>
            </a:r>
          </a:p>
        </p:txBody>
      </p:sp>
    </p:spTree>
    <p:extLst>
      <p:ext uri="{BB962C8B-B14F-4D97-AF65-F5344CB8AC3E}">
        <p14:creationId xmlns:p14="http://schemas.microsoft.com/office/powerpoint/2010/main" val="22681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C85E4264-0314-AC8D-77F0-1E200D85C0E3}"/>
              </a:ext>
            </a:extLst>
          </p:cNvPr>
          <p:cNvSpPr txBox="1"/>
          <p:nvPr/>
        </p:nvSpPr>
        <p:spPr>
          <a:xfrm>
            <a:off x="990600" y="571500"/>
            <a:ext cx="12954000" cy="1119153"/>
          </a:xfrm>
          <a:prstGeom prst="rect">
            <a:avLst/>
          </a:prstGeom>
          <a:noFill/>
        </p:spPr>
        <p:txBody>
          <a:bodyPr wrap="square">
            <a:spAutoFit/>
          </a:bodyPr>
          <a:lstStyle/>
          <a:p>
            <a:pPr>
              <a:lnSpc>
                <a:spcPts val="8960"/>
              </a:lnSpc>
            </a:pPr>
            <a:r>
              <a:rPr lang="en-US" sz="4400" b="1" dirty="0">
                <a:solidFill>
                  <a:srgbClr val="443728"/>
                </a:solidFill>
                <a:latin typeface="DM Sans Bold"/>
                <a:ea typeface="DM Sans Bold"/>
                <a:cs typeface="DM Sans Bold"/>
                <a:sym typeface="DM Sans Bold"/>
              </a:rPr>
              <a:t>Indian </a:t>
            </a:r>
            <a:r>
              <a:rPr lang="en-US" sz="4400" b="1" dirty="0" err="1">
                <a:solidFill>
                  <a:srgbClr val="443728"/>
                </a:solidFill>
                <a:latin typeface="DM Sans Bold"/>
                <a:ea typeface="DM Sans Bold"/>
                <a:cs typeface="DM Sans Bold"/>
                <a:sym typeface="DM Sans Bold"/>
              </a:rPr>
              <a:t>LokSabha</a:t>
            </a:r>
            <a:r>
              <a:rPr lang="en-US" sz="4400" b="1" dirty="0">
                <a:solidFill>
                  <a:srgbClr val="443728"/>
                </a:solidFill>
                <a:latin typeface="DM Sans Bold"/>
                <a:ea typeface="DM Sans Bold"/>
                <a:cs typeface="DM Sans Bold"/>
                <a:sym typeface="DM Sans Bold"/>
              </a:rPr>
              <a:t> Elections 2024 Analysis</a:t>
            </a:r>
          </a:p>
        </p:txBody>
      </p:sp>
      <p:sp>
        <p:nvSpPr>
          <p:cNvPr id="38" name="TextBox 37">
            <a:extLst>
              <a:ext uri="{FF2B5EF4-FFF2-40B4-BE49-F238E27FC236}">
                <a16:creationId xmlns:a16="http://schemas.microsoft.com/office/drawing/2014/main" id="{77DFE9FA-91F7-D6E5-3CDE-76EC318A845E}"/>
              </a:ext>
            </a:extLst>
          </p:cNvPr>
          <p:cNvSpPr txBox="1"/>
          <p:nvPr/>
        </p:nvSpPr>
        <p:spPr>
          <a:xfrm>
            <a:off x="990600" y="1915970"/>
            <a:ext cx="11887200" cy="646331"/>
          </a:xfrm>
          <a:prstGeom prst="rect">
            <a:avLst/>
          </a:prstGeom>
          <a:noFill/>
        </p:spPr>
        <p:txBody>
          <a:bodyPr wrap="square" rtlCol="0">
            <a:spAutoFit/>
          </a:bodyPr>
          <a:lstStyle/>
          <a:p>
            <a:r>
              <a:rPr lang="en-US" sz="3600" b="1" dirty="0">
                <a:solidFill>
                  <a:schemeClr val="tx2"/>
                </a:solidFill>
                <a:latin typeface="Consolas" panose="020B0609020204030204" pitchFamily="49" charset="0"/>
              </a:rPr>
              <a:t>ENTITY RELATIONSHIP DIAGRAM (ERD)/ SCHEMA</a:t>
            </a:r>
          </a:p>
        </p:txBody>
      </p:sp>
      <p:graphicFrame>
        <p:nvGraphicFramePr>
          <p:cNvPr id="47" name="Table 46">
            <a:extLst>
              <a:ext uri="{FF2B5EF4-FFF2-40B4-BE49-F238E27FC236}">
                <a16:creationId xmlns:a16="http://schemas.microsoft.com/office/drawing/2014/main" id="{75C717B1-5D33-6F38-AF5A-6FDFFD2F9674}"/>
              </a:ext>
            </a:extLst>
          </p:cNvPr>
          <p:cNvGraphicFramePr>
            <a:graphicFrameLocks noGrp="1"/>
          </p:cNvGraphicFramePr>
          <p:nvPr>
            <p:extLst>
              <p:ext uri="{D42A27DB-BD31-4B8C-83A1-F6EECF244321}">
                <p14:modId xmlns:p14="http://schemas.microsoft.com/office/powerpoint/2010/main" val="330994297"/>
              </p:ext>
            </p:extLst>
          </p:nvPr>
        </p:nvGraphicFramePr>
        <p:xfrm>
          <a:off x="483179" y="5249513"/>
          <a:ext cx="4038600" cy="4146273"/>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4126814204"/>
                    </a:ext>
                  </a:extLst>
                </a:gridCol>
              </a:tblGrid>
              <a:tr h="2908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Constituencywise_details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89999">
                <a:tc>
                  <a:txBody>
                    <a:bodyPr/>
                    <a:lstStyle/>
                    <a:p>
                      <a:r>
                        <a:rPr lang="en-US" sz="2000" dirty="0">
                          <a:latin typeface="Consolas" panose="020B0609020204030204" pitchFamily="49" charset="0"/>
                        </a:rPr>
                        <a:t>Candidate</a:t>
                      </a:r>
                    </a:p>
                  </a:txBody>
                  <a:tcPr/>
                </a:tc>
                <a:extLst>
                  <a:ext uri="{0D108BD9-81ED-4DB2-BD59-A6C34878D82A}">
                    <a16:rowId xmlns:a16="http://schemas.microsoft.com/office/drawing/2014/main" val="2781008900"/>
                  </a:ext>
                </a:extLst>
              </a:tr>
              <a:tr h="489999">
                <a:tc>
                  <a:txBody>
                    <a:bodyPr/>
                    <a:lstStyle/>
                    <a:p>
                      <a:r>
                        <a:rPr lang="en-US" sz="2000" dirty="0">
                          <a:latin typeface="Consolas" panose="020B0609020204030204" pitchFamily="49" charset="0"/>
                        </a:rPr>
                        <a:t>Party</a:t>
                      </a:r>
                    </a:p>
                  </a:txBody>
                  <a:tcPr/>
                </a:tc>
                <a:extLst>
                  <a:ext uri="{0D108BD9-81ED-4DB2-BD59-A6C34878D82A}">
                    <a16:rowId xmlns:a16="http://schemas.microsoft.com/office/drawing/2014/main" val="654953177"/>
                  </a:ext>
                </a:extLst>
              </a:tr>
              <a:tr h="489999">
                <a:tc>
                  <a:txBody>
                    <a:bodyPr/>
                    <a:lstStyle/>
                    <a:p>
                      <a:r>
                        <a:rPr lang="en-US" sz="2000" dirty="0">
                          <a:latin typeface="Consolas" panose="020B0609020204030204" pitchFamily="49" charset="0"/>
                        </a:rPr>
                        <a:t>EVM Votes</a:t>
                      </a:r>
                    </a:p>
                  </a:txBody>
                  <a:tcPr/>
                </a:tc>
                <a:extLst>
                  <a:ext uri="{0D108BD9-81ED-4DB2-BD59-A6C34878D82A}">
                    <a16:rowId xmlns:a16="http://schemas.microsoft.com/office/drawing/2014/main" val="974317698"/>
                  </a:ext>
                </a:extLst>
              </a:tr>
              <a:tr h="489999">
                <a:tc>
                  <a:txBody>
                    <a:bodyPr/>
                    <a:lstStyle/>
                    <a:p>
                      <a:r>
                        <a:rPr lang="en-US" sz="2000" dirty="0">
                          <a:latin typeface="Consolas" panose="020B0609020204030204" pitchFamily="49" charset="0"/>
                        </a:rPr>
                        <a:t>Postal Votes</a:t>
                      </a:r>
                    </a:p>
                  </a:txBody>
                  <a:tcPr/>
                </a:tc>
                <a:extLst>
                  <a:ext uri="{0D108BD9-81ED-4DB2-BD59-A6C34878D82A}">
                    <a16:rowId xmlns:a16="http://schemas.microsoft.com/office/drawing/2014/main" val="2653524528"/>
                  </a:ext>
                </a:extLst>
              </a:tr>
              <a:tr h="489999">
                <a:tc>
                  <a:txBody>
                    <a:bodyPr/>
                    <a:lstStyle/>
                    <a:p>
                      <a:r>
                        <a:rPr lang="en-US" sz="2000" dirty="0">
                          <a:latin typeface="Consolas" panose="020B0609020204030204" pitchFamily="49" charset="0"/>
                        </a:rPr>
                        <a:t>Total Votes </a:t>
                      </a:r>
                    </a:p>
                  </a:txBody>
                  <a:tcPr/>
                </a:tc>
                <a:extLst>
                  <a:ext uri="{0D108BD9-81ED-4DB2-BD59-A6C34878D82A}">
                    <a16:rowId xmlns:a16="http://schemas.microsoft.com/office/drawing/2014/main" val="2494876098"/>
                  </a:ext>
                </a:extLst>
              </a:tr>
              <a:tr h="489999">
                <a:tc>
                  <a:txBody>
                    <a:bodyPr/>
                    <a:lstStyle/>
                    <a:p>
                      <a:r>
                        <a:rPr lang="en-US" sz="2000" dirty="0">
                          <a:latin typeface="Consolas" panose="020B0609020204030204" pitchFamily="49" charset="0"/>
                        </a:rPr>
                        <a:t>% of Votes</a:t>
                      </a:r>
                    </a:p>
                  </a:txBody>
                  <a:tcPr/>
                </a:tc>
                <a:extLst>
                  <a:ext uri="{0D108BD9-81ED-4DB2-BD59-A6C34878D82A}">
                    <a16:rowId xmlns:a16="http://schemas.microsoft.com/office/drawing/2014/main" val="4202678067"/>
                  </a:ext>
                </a:extLst>
              </a:tr>
              <a:tr h="489999">
                <a:tc>
                  <a:txBody>
                    <a:bodyPr/>
                    <a:lstStyle/>
                    <a:p>
                      <a:r>
                        <a:rPr lang="en-US" sz="2000" dirty="0">
                          <a:latin typeface="Consolas" panose="020B0609020204030204" pitchFamily="49" charset="0"/>
                        </a:rPr>
                        <a:t>Constituency ID (FK)</a:t>
                      </a:r>
                    </a:p>
                  </a:txBody>
                  <a:tcPr>
                    <a:solidFill>
                      <a:schemeClr val="accent6">
                        <a:lumMod val="40000"/>
                        <a:lumOff val="60000"/>
                      </a:schemeClr>
                    </a:solidFill>
                  </a:tcPr>
                </a:tc>
                <a:extLst>
                  <a:ext uri="{0D108BD9-81ED-4DB2-BD59-A6C34878D82A}">
                    <a16:rowId xmlns:a16="http://schemas.microsoft.com/office/drawing/2014/main" val="264702964"/>
                  </a:ext>
                </a:extLst>
              </a:tr>
            </a:tbl>
          </a:graphicData>
        </a:graphic>
      </p:graphicFrame>
      <p:graphicFrame>
        <p:nvGraphicFramePr>
          <p:cNvPr id="48" name="Table 47">
            <a:extLst>
              <a:ext uri="{FF2B5EF4-FFF2-40B4-BE49-F238E27FC236}">
                <a16:creationId xmlns:a16="http://schemas.microsoft.com/office/drawing/2014/main" id="{9FB10B4E-4323-198A-9B38-5B05054690C9}"/>
              </a:ext>
            </a:extLst>
          </p:cNvPr>
          <p:cNvGraphicFramePr>
            <a:graphicFrameLocks noGrp="1"/>
          </p:cNvGraphicFramePr>
          <p:nvPr>
            <p:extLst>
              <p:ext uri="{D42A27DB-BD31-4B8C-83A1-F6EECF244321}">
                <p14:modId xmlns:p14="http://schemas.microsoft.com/office/powerpoint/2010/main" val="2694131642"/>
              </p:ext>
            </p:extLst>
          </p:nvPr>
        </p:nvGraphicFramePr>
        <p:xfrm>
          <a:off x="6332394" y="5797819"/>
          <a:ext cx="4191000" cy="4021022"/>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4126814204"/>
                    </a:ext>
                  </a:extLst>
                </a:gridCol>
              </a:tblGrid>
              <a:tr h="3809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Constituencywise_results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72106">
                <a:tc>
                  <a:txBody>
                    <a:bodyPr/>
                    <a:lstStyle/>
                    <a:p>
                      <a:r>
                        <a:rPr lang="en-US" sz="2000" dirty="0">
                          <a:latin typeface="Consolas" panose="020B0609020204030204" pitchFamily="49" charset="0"/>
                        </a:rPr>
                        <a:t>Parliament Constituency</a:t>
                      </a:r>
                    </a:p>
                  </a:txBody>
                  <a:tcPr>
                    <a:solidFill>
                      <a:schemeClr val="accent4">
                        <a:lumMod val="60000"/>
                        <a:lumOff val="40000"/>
                      </a:schemeClr>
                    </a:solidFill>
                  </a:tcPr>
                </a:tc>
                <a:extLst>
                  <a:ext uri="{0D108BD9-81ED-4DB2-BD59-A6C34878D82A}">
                    <a16:rowId xmlns:a16="http://schemas.microsoft.com/office/drawing/2014/main" val="2781008900"/>
                  </a:ext>
                </a:extLst>
              </a:tr>
              <a:tr h="472106">
                <a:tc>
                  <a:txBody>
                    <a:bodyPr/>
                    <a:lstStyle/>
                    <a:p>
                      <a:r>
                        <a:rPr lang="en-US" sz="2000" dirty="0">
                          <a:latin typeface="Consolas" panose="020B0609020204030204" pitchFamily="49" charset="0"/>
                        </a:rPr>
                        <a:t>Constituency Name</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Winning Candidates</a:t>
                      </a:r>
                    </a:p>
                  </a:txBody>
                  <a:tcPr/>
                </a:tc>
                <a:extLst>
                  <a:ext uri="{0D108BD9-81ED-4DB2-BD59-A6C34878D82A}">
                    <a16:rowId xmlns:a16="http://schemas.microsoft.com/office/drawing/2014/main" val="974317698"/>
                  </a:ext>
                </a:extLst>
              </a:tr>
              <a:tr h="472106">
                <a:tc>
                  <a:txBody>
                    <a:bodyPr/>
                    <a:lstStyle/>
                    <a:p>
                      <a:r>
                        <a:rPr lang="en-US" sz="2000" dirty="0">
                          <a:latin typeface="Consolas" panose="020B0609020204030204" pitchFamily="49" charset="0"/>
                        </a:rPr>
                        <a:t>Total Votes </a:t>
                      </a:r>
                    </a:p>
                  </a:txBody>
                  <a:tcPr/>
                </a:tc>
                <a:extLst>
                  <a:ext uri="{0D108BD9-81ED-4DB2-BD59-A6C34878D82A}">
                    <a16:rowId xmlns:a16="http://schemas.microsoft.com/office/drawing/2014/main" val="2494876098"/>
                  </a:ext>
                </a:extLst>
              </a:tr>
              <a:tr h="472106">
                <a:tc>
                  <a:txBody>
                    <a:bodyPr/>
                    <a:lstStyle/>
                    <a:p>
                      <a:r>
                        <a:rPr lang="en-US" sz="2000" dirty="0">
                          <a:latin typeface="Consolas" panose="020B0609020204030204" pitchFamily="49" charset="0"/>
                        </a:rPr>
                        <a:t>Margin</a:t>
                      </a:r>
                    </a:p>
                  </a:txBody>
                  <a:tcPr/>
                </a:tc>
                <a:extLst>
                  <a:ext uri="{0D108BD9-81ED-4DB2-BD59-A6C34878D82A}">
                    <a16:rowId xmlns:a16="http://schemas.microsoft.com/office/drawing/2014/main" val="4202678067"/>
                  </a:ext>
                </a:extLst>
              </a:tr>
              <a:tr h="472106">
                <a:tc>
                  <a:txBody>
                    <a:bodyPr/>
                    <a:lstStyle/>
                    <a:p>
                      <a:r>
                        <a:rPr lang="en-US" sz="2000" dirty="0">
                          <a:latin typeface="Consolas" panose="020B0609020204030204" pitchFamily="49" charset="0"/>
                        </a:rPr>
                        <a:t>Constituency ID (PK)</a:t>
                      </a:r>
                    </a:p>
                  </a:txBody>
                  <a:tcPr>
                    <a:solidFill>
                      <a:schemeClr val="accent6">
                        <a:lumMod val="40000"/>
                        <a:lumOff val="60000"/>
                      </a:schemeClr>
                    </a:solidFill>
                  </a:tcPr>
                </a:tc>
                <a:extLst>
                  <a:ext uri="{0D108BD9-81ED-4DB2-BD59-A6C34878D82A}">
                    <a16:rowId xmlns:a16="http://schemas.microsoft.com/office/drawing/2014/main" val="264702964"/>
                  </a:ext>
                </a:extLst>
              </a:tr>
              <a:tr h="472106">
                <a:tc>
                  <a:txBody>
                    <a:bodyPr/>
                    <a:lstStyle/>
                    <a:p>
                      <a:r>
                        <a:rPr lang="en-US" sz="2000" dirty="0">
                          <a:latin typeface="Consolas" panose="020B0609020204030204" pitchFamily="49" charset="0"/>
                        </a:rPr>
                        <a:t>Party ID (FK)</a:t>
                      </a:r>
                    </a:p>
                  </a:txBody>
                  <a:tcPr>
                    <a:solidFill>
                      <a:schemeClr val="accent3">
                        <a:lumMod val="60000"/>
                        <a:lumOff val="40000"/>
                      </a:schemeClr>
                    </a:solidFill>
                  </a:tcPr>
                </a:tc>
                <a:extLst>
                  <a:ext uri="{0D108BD9-81ED-4DB2-BD59-A6C34878D82A}">
                    <a16:rowId xmlns:a16="http://schemas.microsoft.com/office/drawing/2014/main" val="199466651"/>
                  </a:ext>
                </a:extLst>
              </a:tr>
            </a:tbl>
          </a:graphicData>
        </a:graphic>
      </p:graphicFrame>
      <p:graphicFrame>
        <p:nvGraphicFramePr>
          <p:cNvPr id="49" name="Table 48">
            <a:extLst>
              <a:ext uri="{FF2B5EF4-FFF2-40B4-BE49-F238E27FC236}">
                <a16:creationId xmlns:a16="http://schemas.microsoft.com/office/drawing/2014/main" id="{257ED105-753E-0AAD-DA4D-D46845F1F617}"/>
              </a:ext>
            </a:extLst>
          </p:cNvPr>
          <p:cNvGraphicFramePr>
            <a:graphicFrameLocks noGrp="1"/>
          </p:cNvGraphicFramePr>
          <p:nvPr>
            <p:extLst>
              <p:ext uri="{D42A27DB-BD31-4B8C-83A1-F6EECF244321}">
                <p14:modId xmlns:p14="http://schemas.microsoft.com/office/powerpoint/2010/main" val="3419902421"/>
              </p:ext>
            </p:extLst>
          </p:nvPr>
        </p:nvGraphicFramePr>
        <p:xfrm>
          <a:off x="13309888" y="4853607"/>
          <a:ext cx="3820391" cy="4965234"/>
        </p:xfrm>
        <a:graphic>
          <a:graphicData uri="http://schemas.openxmlformats.org/drawingml/2006/table">
            <a:tbl>
              <a:tblPr firstRow="1" bandRow="1">
                <a:tableStyleId>{5C22544A-7EE6-4342-B048-85BDC9FD1C3A}</a:tableStyleId>
              </a:tblPr>
              <a:tblGrid>
                <a:gridCol w="3820391">
                  <a:extLst>
                    <a:ext uri="{9D8B030D-6E8A-4147-A177-3AD203B41FA5}">
                      <a16:colId xmlns:a16="http://schemas.microsoft.com/office/drawing/2014/main" val="4126814204"/>
                    </a:ext>
                  </a:extLst>
                </a:gridCol>
              </a:tblGrid>
              <a:tr h="48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statewise_results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72106">
                <a:tc>
                  <a:txBody>
                    <a:bodyPr/>
                    <a:lstStyle/>
                    <a:p>
                      <a:r>
                        <a:rPr lang="en-US" sz="2000" dirty="0">
                          <a:latin typeface="Consolas" panose="020B0609020204030204" pitchFamily="49" charset="0"/>
                        </a:rPr>
                        <a:t>Parliament Constituency</a:t>
                      </a:r>
                    </a:p>
                  </a:txBody>
                  <a:tcPr>
                    <a:solidFill>
                      <a:schemeClr val="accent4">
                        <a:lumMod val="60000"/>
                        <a:lumOff val="40000"/>
                      </a:schemeClr>
                    </a:solidFill>
                  </a:tcPr>
                </a:tc>
                <a:extLst>
                  <a:ext uri="{0D108BD9-81ED-4DB2-BD59-A6C34878D82A}">
                    <a16:rowId xmlns:a16="http://schemas.microsoft.com/office/drawing/2014/main" val="2781008900"/>
                  </a:ext>
                </a:extLst>
              </a:tr>
              <a:tr h="472106">
                <a:tc>
                  <a:txBody>
                    <a:bodyPr/>
                    <a:lstStyle/>
                    <a:p>
                      <a:r>
                        <a:rPr lang="en-US" sz="2000" dirty="0">
                          <a:latin typeface="Consolas" panose="020B0609020204030204" pitchFamily="49" charset="0"/>
                        </a:rPr>
                        <a:t>Constituency</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Constituency No.</a:t>
                      </a:r>
                    </a:p>
                  </a:txBody>
                  <a:tcPr/>
                </a:tc>
                <a:extLst>
                  <a:ext uri="{0D108BD9-81ED-4DB2-BD59-A6C34878D82A}">
                    <a16:rowId xmlns:a16="http://schemas.microsoft.com/office/drawing/2014/main" val="974317698"/>
                  </a:ext>
                </a:extLst>
              </a:tr>
              <a:tr h="472106">
                <a:tc>
                  <a:txBody>
                    <a:bodyPr/>
                    <a:lstStyle/>
                    <a:p>
                      <a:r>
                        <a:rPr lang="en-US" sz="2000" dirty="0">
                          <a:latin typeface="Consolas" panose="020B0609020204030204" pitchFamily="49" charset="0"/>
                        </a:rPr>
                        <a:t>Leading Candidates </a:t>
                      </a:r>
                    </a:p>
                  </a:txBody>
                  <a:tcPr/>
                </a:tc>
                <a:extLst>
                  <a:ext uri="{0D108BD9-81ED-4DB2-BD59-A6C34878D82A}">
                    <a16:rowId xmlns:a16="http://schemas.microsoft.com/office/drawing/2014/main" val="2494876098"/>
                  </a:ext>
                </a:extLst>
              </a:tr>
              <a:tr h="472106">
                <a:tc>
                  <a:txBody>
                    <a:bodyPr/>
                    <a:lstStyle/>
                    <a:p>
                      <a:r>
                        <a:rPr lang="en-US" sz="2000" dirty="0">
                          <a:latin typeface="Consolas" panose="020B0609020204030204" pitchFamily="49" charset="0"/>
                        </a:rPr>
                        <a:t>Trailing Candidates</a:t>
                      </a:r>
                    </a:p>
                  </a:txBody>
                  <a:tcPr/>
                </a:tc>
                <a:extLst>
                  <a:ext uri="{0D108BD9-81ED-4DB2-BD59-A6C34878D82A}">
                    <a16:rowId xmlns:a16="http://schemas.microsoft.com/office/drawing/2014/main" val="4202678067"/>
                  </a:ext>
                </a:extLst>
              </a:tr>
              <a:tr h="472106">
                <a:tc>
                  <a:txBody>
                    <a:bodyPr/>
                    <a:lstStyle/>
                    <a:p>
                      <a:r>
                        <a:rPr lang="en-US" sz="2000" dirty="0">
                          <a:latin typeface="Consolas" panose="020B0609020204030204" pitchFamily="49" charset="0"/>
                        </a:rPr>
                        <a:t>Margin</a:t>
                      </a:r>
                    </a:p>
                  </a:txBody>
                  <a:tcPr/>
                </a:tc>
                <a:extLst>
                  <a:ext uri="{0D108BD9-81ED-4DB2-BD59-A6C34878D82A}">
                    <a16:rowId xmlns:a16="http://schemas.microsoft.com/office/drawing/2014/main" val="264702964"/>
                  </a:ext>
                </a:extLst>
              </a:tr>
              <a:tr h="472106">
                <a:tc>
                  <a:txBody>
                    <a:bodyPr/>
                    <a:lstStyle/>
                    <a:p>
                      <a:r>
                        <a:rPr lang="en-US" sz="2000" dirty="0">
                          <a:latin typeface="Consolas" panose="020B0609020204030204" pitchFamily="49" charset="0"/>
                        </a:rPr>
                        <a:t>Status</a:t>
                      </a:r>
                    </a:p>
                  </a:txBody>
                  <a:tcPr/>
                </a:tc>
                <a:extLst>
                  <a:ext uri="{0D108BD9-81ED-4DB2-BD59-A6C34878D82A}">
                    <a16:rowId xmlns:a16="http://schemas.microsoft.com/office/drawing/2014/main" val="1734097287"/>
                  </a:ext>
                </a:extLst>
              </a:tr>
              <a:tr h="472106">
                <a:tc>
                  <a:txBody>
                    <a:bodyPr/>
                    <a:lstStyle/>
                    <a:p>
                      <a:r>
                        <a:rPr lang="en-US" sz="2000" dirty="0">
                          <a:latin typeface="Consolas" panose="020B0609020204030204" pitchFamily="49" charset="0"/>
                        </a:rPr>
                        <a:t>State</a:t>
                      </a:r>
                    </a:p>
                  </a:txBody>
                  <a:tcPr/>
                </a:tc>
                <a:extLst>
                  <a:ext uri="{0D108BD9-81ED-4DB2-BD59-A6C34878D82A}">
                    <a16:rowId xmlns:a16="http://schemas.microsoft.com/office/drawing/2014/main" val="2298732820"/>
                  </a:ext>
                </a:extLst>
              </a:tr>
              <a:tr h="472106">
                <a:tc>
                  <a:txBody>
                    <a:bodyPr/>
                    <a:lstStyle/>
                    <a:p>
                      <a:r>
                        <a:rPr lang="en-US" sz="2000" dirty="0">
                          <a:latin typeface="Consolas" panose="020B0609020204030204" pitchFamily="49" charset="0"/>
                        </a:rPr>
                        <a:t>State ID</a:t>
                      </a:r>
                    </a:p>
                  </a:txBody>
                  <a:tcPr>
                    <a:solidFill>
                      <a:schemeClr val="bg2">
                        <a:lumMod val="50000"/>
                      </a:schemeClr>
                    </a:solidFill>
                  </a:tcPr>
                </a:tc>
                <a:extLst>
                  <a:ext uri="{0D108BD9-81ED-4DB2-BD59-A6C34878D82A}">
                    <a16:rowId xmlns:a16="http://schemas.microsoft.com/office/drawing/2014/main" val="199466651"/>
                  </a:ext>
                </a:extLst>
              </a:tr>
            </a:tbl>
          </a:graphicData>
        </a:graphic>
      </p:graphicFrame>
      <p:graphicFrame>
        <p:nvGraphicFramePr>
          <p:cNvPr id="50" name="Table 49">
            <a:extLst>
              <a:ext uri="{FF2B5EF4-FFF2-40B4-BE49-F238E27FC236}">
                <a16:creationId xmlns:a16="http://schemas.microsoft.com/office/drawing/2014/main" id="{F0158794-CEE0-47E8-C896-AD06908CF948}"/>
              </a:ext>
            </a:extLst>
          </p:cNvPr>
          <p:cNvGraphicFramePr>
            <a:graphicFrameLocks noGrp="1"/>
          </p:cNvGraphicFramePr>
          <p:nvPr>
            <p:extLst>
              <p:ext uri="{D42A27DB-BD31-4B8C-83A1-F6EECF244321}">
                <p14:modId xmlns:p14="http://schemas.microsoft.com/office/powerpoint/2010/main" val="1242529233"/>
              </p:ext>
            </p:extLst>
          </p:nvPr>
        </p:nvGraphicFramePr>
        <p:xfrm>
          <a:off x="7474527" y="2787619"/>
          <a:ext cx="2971800" cy="1979128"/>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126814204"/>
                    </a:ext>
                  </a:extLst>
                </a:gridCol>
              </a:tblGrid>
              <a:tr h="635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partywise_results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19083">
                <a:tc>
                  <a:txBody>
                    <a:bodyPr/>
                    <a:lstStyle/>
                    <a:p>
                      <a:r>
                        <a:rPr lang="en-US" sz="2000" dirty="0">
                          <a:latin typeface="Consolas" panose="020B0609020204030204" pitchFamily="49" charset="0"/>
                        </a:rPr>
                        <a:t>Party</a:t>
                      </a:r>
                    </a:p>
                  </a:txBody>
                  <a:tcPr/>
                </a:tc>
                <a:extLst>
                  <a:ext uri="{0D108BD9-81ED-4DB2-BD59-A6C34878D82A}">
                    <a16:rowId xmlns:a16="http://schemas.microsoft.com/office/drawing/2014/main" val="2781008900"/>
                  </a:ext>
                </a:extLst>
              </a:tr>
              <a:tr h="424682">
                <a:tc>
                  <a:txBody>
                    <a:bodyPr/>
                    <a:lstStyle/>
                    <a:p>
                      <a:r>
                        <a:rPr lang="en-US" sz="2000" dirty="0">
                          <a:latin typeface="Consolas" panose="020B0609020204030204" pitchFamily="49" charset="0"/>
                        </a:rPr>
                        <a:t>Won</a:t>
                      </a:r>
                    </a:p>
                  </a:txBody>
                  <a:tcPr/>
                </a:tc>
                <a:extLst>
                  <a:ext uri="{0D108BD9-81ED-4DB2-BD59-A6C34878D82A}">
                    <a16:rowId xmlns:a16="http://schemas.microsoft.com/office/drawing/2014/main" val="654953177"/>
                  </a:ext>
                </a:extLst>
              </a:tr>
              <a:tr h="419083">
                <a:tc>
                  <a:txBody>
                    <a:bodyPr/>
                    <a:lstStyle/>
                    <a:p>
                      <a:r>
                        <a:rPr lang="en-US" sz="2000" dirty="0">
                          <a:latin typeface="Consolas" panose="020B0609020204030204" pitchFamily="49" charset="0"/>
                        </a:rPr>
                        <a:t>Party ID (PK)</a:t>
                      </a:r>
                    </a:p>
                  </a:txBody>
                  <a:tcPr>
                    <a:solidFill>
                      <a:schemeClr val="accent3">
                        <a:lumMod val="60000"/>
                        <a:lumOff val="40000"/>
                      </a:schemeClr>
                    </a:solidFill>
                  </a:tcPr>
                </a:tc>
                <a:extLst>
                  <a:ext uri="{0D108BD9-81ED-4DB2-BD59-A6C34878D82A}">
                    <a16:rowId xmlns:a16="http://schemas.microsoft.com/office/drawing/2014/main" val="199466651"/>
                  </a:ext>
                </a:extLst>
              </a:tr>
            </a:tbl>
          </a:graphicData>
        </a:graphic>
      </p:graphicFrame>
      <p:graphicFrame>
        <p:nvGraphicFramePr>
          <p:cNvPr id="51" name="Table 50">
            <a:extLst>
              <a:ext uri="{FF2B5EF4-FFF2-40B4-BE49-F238E27FC236}">
                <a16:creationId xmlns:a16="http://schemas.microsoft.com/office/drawing/2014/main" id="{97EF11B0-5B7E-00DA-E380-B23C52DA667C}"/>
              </a:ext>
            </a:extLst>
          </p:cNvPr>
          <p:cNvGraphicFramePr>
            <a:graphicFrameLocks noGrp="1"/>
          </p:cNvGraphicFramePr>
          <p:nvPr>
            <p:extLst>
              <p:ext uri="{D42A27DB-BD31-4B8C-83A1-F6EECF244321}">
                <p14:modId xmlns:p14="http://schemas.microsoft.com/office/powerpoint/2010/main" val="2184241077"/>
              </p:ext>
            </p:extLst>
          </p:nvPr>
        </p:nvGraphicFramePr>
        <p:xfrm>
          <a:off x="14601824" y="1728901"/>
          <a:ext cx="2514600" cy="166679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4126814204"/>
                    </a:ext>
                  </a:extLst>
                </a:gridCol>
              </a:tblGrid>
              <a:tr h="6085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states</a:t>
                      </a:r>
                    </a:p>
                    <a:p>
                      <a:endParaRPr lang="en-US" dirty="0"/>
                    </a:p>
                  </a:txBody>
                  <a:tcPr/>
                </a:tc>
                <a:extLst>
                  <a:ext uri="{0D108BD9-81ED-4DB2-BD59-A6C34878D82A}">
                    <a16:rowId xmlns:a16="http://schemas.microsoft.com/office/drawing/2014/main" val="2763514068"/>
                  </a:ext>
                </a:extLst>
              </a:tr>
              <a:tr h="478413">
                <a:tc>
                  <a:txBody>
                    <a:bodyPr/>
                    <a:lstStyle/>
                    <a:p>
                      <a:r>
                        <a:rPr lang="en-US" sz="2000" dirty="0">
                          <a:latin typeface="Consolas" panose="020B0609020204030204" pitchFamily="49" charset="0"/>
                        </a:rPr>
                        <a:t>State</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State ID</a:t>
                      </a:r>
                    </a:p>
                  </a:txBody>
                  <a:tcPr>
                    <a:solidFill>
                      <a:schemeClr val="bg2">
                        <a:lumMod val="50000"/>
                      </a:schemeClr>
                    </a:solidFill>
                  </a:tcPr>
                </a:tc>
                <a:extLst>
                  <a:ext uri="{0D108BD9-81ED-4DB2-BD59-A6C34878D82A}">
                    <a16:rowId xmlns:a16="http://schemas.microsoft.com/office/drawing/2014/main" val="199466651"/>
                  </a:ext>
                </a:extLst>
              </a:tr>
            </a:tbl>
          </a:graphicData>
        </a:graphic>
      </p:graphicFrame>
      <p:cxnSp>
        <p:nvCxnSpPr>
          <p:cNvPr id="53" name="Straight Connector 52">
            <a:extLst>
              <a:ext uri="{FF2B5EF4-FFF2-40B4-BE49-F238E27FC236}">
                <a16:creationId xmlns:a16="http://schemas.microsoft.com/office/drawing/2014/main" id="{0F00E83B-0433-511E-AA85-0E0244E06711}"/>
              </a:ext>
            </a:extLst>
          </p:cNvPr>
          <p:cNvCxnSpPr/>
          <p:nvPr/>
        </p:nvCxnSpPr>
        <p:spPr>
          <a:xfrm>
            <a:off x="4521779" y="7353300"/>
            <a:ext cx="1810615"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E214E63-5074-5C36-11BD-174AF1B32E94}"/>
              </a:ext>
            </a:extLst>
          </p:cNvPr>
          <p:cNvSpPr txBox="1"/>
          <p:nvPr/>
        </p:nvSpPr>
        <p:spPr>
          <a:xfrm>
            <a:off x="4269800" y="6706969"/>
            <a:ext cx="2362200" cy="646331"/>
          </a:xfrm>
          <a:prstGeom prst="rect">
            <a:avLst/>
          </a:prstGeom>
          <a:noFill/>
        </p:spPr>
        <p:txBody>
          <a:bodyPr wrap="square">
            <a:spAutoFit/>
          </a:bodyPr>
          <a:lstStyle/>
          <a:p>
            <a:pPr algn="ctr"/>
            <a:r>
              <a:rPr lang="en-US" sz="1800" b="1" dirty="0">
                <a:latin typeface="Consolas" panose="020B0609020204030204" pitchFamily="49" charset="0"/>
              </a:rPr>
              <a:t>Constituency </a:t>
            </a:r>
          </a:p>
          <a:p>
            <a:pPr algn="ctr"/>
            <a:r>
              <a:rPr lang="en-US" sz="1800" b="1" dirty="0">
                <a:latin typeface="Consolas" panose="020B0609020204030204" pitchFamily="49" charset="0"/>
              </a:rPr>
              <a:t>ID</a:t>
            </a:r>
          </a:p>
        </p:txBody>
      </p:sp>
      <p:cxnSp>
        <p:nvCxnSpPr>
          <p:cNvPr id="57" name="Straight Connector 56">
            <a:extLst>
              <a:ext uri="{FF2B5EF4-FFF2-40B4-BE49-F238E27FC236}">
                <a16:creationId xmlns:a16="http://schemas.microsoft.com/office/drawing/2014/main" id="{70D0D863-844E-01E9-9F6F-70209274411D}"/>
              </a:ext>
            </a:extLst>
          </p:cNvPr>
          <p:cNvCxnSpPr/>
          <p:nvPr/>
        </p:nvCxnSpPr>
        <p:spPr>
          <a:xfrm>
            <a:off x="10523394" y="7808330"/>
            <a:ext cx="2786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2ED57D-D896-7A8D-7DB9-E5AF5824F14F}"/>
              </a:ext>
            </a:extLst>
          </p:cNvPr>
          <p:cNvCxnSpPr>
            <a:cxnSpLocks/>
            <a:stCxn id="49" idx="0"/>
          </p:cNvCxnSpPr>
          <p:nvPr/>
        </p:nvCxnSpPr>
        <p:spPr>
          <a:xfrm flipV="1">
            <a:off x="15220083" y="3395700"/>
            <a:ext cx="0" cy="1457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0BCE997-B271-C662-B723-96C4C14403E2}"/>
              </a:ext>
            </a:extLst>
          </p:cNvPr>
          <p:cNvCxnSpPr/>
          <p:nvPr/>
        </p:nvCxnSpPr>
        <p:spPr>
          <a:xfrm>
            <a:off x="8686800" y="4766747"/>
            <a:ext cx="0" cy="103107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F1EBAE7-15E5-82B1-8C66-BA7B61F4B2F7}"/>
              </a:ext>
            </a:extLst>
          </p:cNvPr>
          <p:cNvSpPr txBox="1"/>
          <p:nvPr/>
        </p:nvSpPr>
        <p:spPr>
          <a:xfrm>
            <a:off x="10836855" y="7161999"/>
            <a:ext cx="2362200" cy="646331"/>
          </a:xfrm>
          <a:prstGeom prst="rect">
            <a:avLst/>
          </a:prstGeom>
          <a:noFill/>
        </p:spPr>
        <p:txBody>
          <a:bodyPr wrap="square">
            <a:spAutoFit/>
          </a:bodyPr>
          <a:lstStyle/>
          <a:p>
            <a:pPr algn="ctr"/>
            <a:r>
              <a:rPr lang="en-US" sz="1800" b="1" dirty="0">
                <a:latin typeface="Consolas" panose="020B0609020204030204" pitchFamily="49" charset="0"/>
              </a:rPr>
              <a:t>Parliament Constituency</a:t>
            </a:r>
          </a:p>
        </p:txBody>
      </p:sp>
      <p:sp>
        <p:nvSpPr>
          <p:cNvPr id="64" name="TextBox 63">
            <a:extLst>
              <a:ext uri="{FF2B5EF4-FFF2-40B4-BE49-F238E27FC236}">
                <a16:creationId xmlns:a16="http://schemas.microsoft.com/office/drawing/2014/main" id="{55E89D56-6E35-17AC-B84D-FDD4BBFBE781}"/>
              </a:ext>
            </a:extLst>
          </p:cNvPr>
          <p:cNvSpPr txBox="1"/>
          <p:nvPr/>
        </p:nvSpPr>
        <p:spPr>
          <a:xfrm>
            <a:off x="14754224" y="3939987"/>
            <a:ext cx="2362200" cy="369332"/>
          </a:xfrm>
          <a:prstGeom prst="rect">
            <a:avLst/>
          </a:prstGeom>
          <a:noFill/>
        </p:spPr>
        <p:txBody>
          <a:bodyPr wrap="square">
            <a:spAutoFit/>
          </a:bodyPr>
          <a:lstStyle/>
          <a:p>
            <a:pPr algn="ctr"/>
            <a:r>
              <a:rPr lang="en-US" sz="1800" b="1" dirty="0">
                <a:latin typeface="Consolas" panose="020B0609020204030204" pitchFamily="49" charset="0"/>
              </a:rPr>
              <a:t>State ID</a:t>
            </a:r>
          </a:p>
        </p:txBody>
      </p:sp>
      <p:sp>
        <p:nvSpPr>
          <p:cNvPr id="65" name="TextBox 64">
            <a:extLst>
              <a:ext uri="{FF2B5EF4-FFF2-40B4-BE49-F238E27FC236}">
                <a16:creationId xmlns:a16="http://schemas.microsoft.com/office/drawing/2014/main" id="{4F8D3D3C-2A12-AC69-3A18-B75046245F76}"/>
              </a:ext>
            </a:extLst>
          </p:cNvPr>
          <p:cNvSpPr txBox="1"/>
          <p:nvPr/>
        </p:nvSpPr>
        <p:spPr>
          <a:xfrm>
            <a:off x="8236095" y="5048284"/>
            <a:ext cx="2362200" cy="369332"/>
          </a:xfrm>
          <a:prstGeom prst="rect">
            <a:avLst/>
          </a:prstGeom>
          <a:noFill/>
        </p:spPr>
        <p:txBody>
          <a:bodyPr wrap="square">
            <a:spAutoFit/>
          </a:bodyPr>
          <a:lstStyle/>
          <a:p>
            <a:pPr algn="ctr"/>
            <a:r>
              <a:rPr lang="en-US" b="1" dirty="0">
                <a:latin typeface="Consolas" panose="020B0609020204030204" pitchFamily="49" charset="0"/>
              </a:rPr>
              <a:t>Party </a:t>
            </a:r>
            <a:r>
              <a:rPr lang="en-US" sz="1800" b="1" dirty="0">
                <a:latin typeface="Consolas" panose="020B0609020204030204" pitchFamily="49" charset="0"/>
              </a:rPr>
              <a:t>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CCDC5-142C-89CB-3E47-6134878F90E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BA1A102-DB7F-DC8C-20FB-B7B2BBF8B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135600" cy="10267796"/>
          </a:xfrm>
          <a:prstGeom prst="rect">
            <a:avLst/>
          </a:prstGeom>
        </p:spPr>
      </p:pic>
      <p:sp>
        <p:nvSpPr>
          <p:cNvPr id="22" name="TextBox 22">
            <a:extLst>
              <a:ext uri="{FF2B5EF4-FFF2-40B4-BE49-F238E27FC236}">
                <a16:creationId xmlns:a16="http://schemas.microsoft.com/office/drawing/2014/main" id="{94B0B898-E02D-59E4-607C-3AF82C6B83BA}"/>
              </a:ext>
            </a:extLst>
          </p:cNvPr>
          <p:cNvSpPr txBox="1"/>
          <p:nvPr/>
        </p:nvSpPr>
        <p:spPr>
          <a:xfrm>
            <a:off x="3810000" y="1409700"/>
            <a:ext cx="14630400" cy="841705"/>
          </a:xfrm>
          <a:prstGeom prst="rect">
            <a:avLst/>
          </a:prstGeom>
        </p:spPr>
        <p:txBody>
          <a:bodyPr wrap="square" lIns="0" tIns="0" rIns="0" bIns="0" rtlCol="0" anchor="t">
            <a:spAutoFit/>
          </a:bodyPr>
          <a:lstStyle/>
          <a:p>
            <a:pPr algn="l">
              <a:lnSpc>
                <a:spcPts val="6701"/>
              </a:lnSpc>
            </a:pPr>
            <a:r>
              <a:rPr lang="en-US" sz="5386" b="1" dirty="0">
                <a:solidFill>
                  <a:schemeClr val="tx1">
                    <a:lumMod val="95000"/>
                    <a:lumOff val="5000"/>
                  </a:schemeClr>
                </a:solidFill>
                <a:latin typeface="DM Sans Bold"/>
                <a:ea typeface="DM Sans Bold"/>
                <a:cs typeface="DM Sans Bold"/>
                <a:sym typeface="DM Sans Bold"/>
              </a:rPr>
              <a:t>Snapshot of </a:t>
            </a:r>
            <a:r>
              <a:rPr lang="en-US" sz="5386" b="1" dirty="0" err="1">
                <a:solidFill>
                  <a:schemeClr val="tx1">
                    <a:lumMod val="95000"/>
                    <a:lumOff val="5000"/>
                  </a:schemeClr>
                </a:solidFill>
                <a:latin typeface="DM Sans Bold"/>
                <a:ea typeface="DM Sans Bold"/>
                <a:cs typeface="DM Sans Bold"/>
                <a:sym typeface="DM Sans Bold"/>
              </a:rPr>
              <a:t>PowerBI</a:t>
            </a:r>
            <a:r>
              <a:rPr lang="en-US" sz="5386" b="1" dirty="0">
                <a:solidFill>
                  <a:schemeClr val="tx1">
                    <a:lumMod val="95000"/>
                    <a:lumOff val="5000"/>
                  </a:schemeClr>
                </a:solidFill>
                <a:latin typeface="DM Sans Bold"/>
                <a:ea typeface="DM Sans Bold"/>
                <a:cs typeface="DM Sans Bold"/>
                <a:sym typeface="DM Sans Bold"/>
              </a:rPr>
              <a:t> Dashboard</a:t>
            </a:r>
          </a:p>
        </p:txBody>
      </p:sp>
    </p:spTree>
    <p:extLst>
      <p:ext uri="{BB962C8B-B14F-4D97-AF65-F5344CB8AC3E}">
        <p14:creationId xmlns:p14="http://schemas.microsoft.com/office/powerpoint/2010/main" val="417427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TotalTime>
  <Words>660</Words>
  <Application>Microsoft Office PowerPoint</Application>
  <PresentationFormat>Custom</PresentationFormat>
  <Paragraphs>84</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DM Sans Bold</vt:lpstr>
      <vt:lpstr>Arial</vt:lpstr>
      <vt:lpstr>Consolas</vt:lpstr>
      <vt:lpstr>Calibri</vt:lpstr>
      <vt:lpstr>DM Sans</vt:lpstr>
      <vt:lpstr>DM Sans </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Beige Modern SWOT Analysis Presentation</dc:title>
  <cp:lastModifiedBy>Shubhangi Rastogi</cp:lastModifiedBy>
  <cp:revision>16</cp:revision>
  <dcterms:created xsi:type="dcterms:W3CDTF">2006-08-16T00:00:00Z</dcterms:created>
  <dcterms:modified xsi:type="dcterms:W3CDTF">2025-06-07T20:30:57Z</dcterms:modified>
  <dc:identifier>DAGpYtMydh8</dc:identifier>
</cp:coreProperties>
</file>