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Shubhangi Verma</a:t>
            </a:r>
          </a:p>
          <a:p>
            <a:r>
              <a:rPr lang="en-US" sz="2000" b="1" dirty="0">
                <a:solidFill>
                  <a:schemeClr val="accent1">
                    <a:lumMod val="75000"/>
                  </a:schemeClr>
                </a:solidFill>
                <a:latin typeface="Arial"/>
                <a:cs typeface="Arial"/>
              </a:rPr>
              <a:t>Student Name : Shubhangi Verma</a:t>
            </a:r>
          </a:p>
          <a:p>
            <a:r>
              <a:rPr lang="en-US" sz="2000" b="1" dirty="0">
                <a:solidFill>
                  <a:schemeClr val="accent1">
                    <a:lumMod val="75000"/>
                  </a:schemeClr>
                </a:solidFill>
                <a:latin typeface="Arial"/>
                <a:cs typeface="Arial"/>
              </a:rPr>
              <a:t>College Name &amp; Department : Rajiv Academy for Technology and Management &amp; MCA Department</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https://github.com/shubhangi3333/Cybersecurity.git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To hide data from Malicious Insiders through Steganography, and to understand the use of Steganography for sending confidential information to users so that they can protect the data from an Intruder and thus Decrypt it whenever used.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Platform:</a:t>
            </a:r>
          </a:p>
          <a:p>
            <a:pPr marL="0" indent="0">
              <a:buNone/>
            </a:pPr>
            <a:r>
              <a:rPr lang="en-US" b="1" dirty="0"/>
              <a:t>Python IDLE</a:t>
            </a:r>
            <a:endParaRPr lang="en-US" dirty="0"/>
          </a:p>
          <a:p>
            <a:pPr marL="0" indent="0">
              <a:buNone/>
            </a:pPr>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US" b="1" dirty="0"/>
              <a:t>Device Specification</a:t>
            </a:r>
          </a:p>
          <a:p>
            <a:pPr marL="0" indent="0">
              <a:buNone/>
            </a:pPr>
            <a:r>
              <a:rPr lang="en-US" dirty="0"/>
              <a:t>Minimum RAM -6GB</a:t>
            </a:r>
          </a:p>
          <a:p>
            <a:pPr marL="0" indent="0">
              <a:buNone/>
            </a:pPr>
            <a:r>
              <a:rPr lang="en-US" dirty="0"/>
              <a:t>Processor – Pentium and above</a:t>
            </a:r>
          </a:p>
          <a:p>
            <a:pPr marL="0" indent="0">
              <a:buNone/>
            </a:pPr>
            <a:endParaRPr lang="en-US" b="1"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steganography</a:t>
            </a:r>
            <a:r>
              <a:rPr kumimoji="0" lang="en-US" altLang="en-US" sz="1800" b="0" i="0" u="none" strike="noStrike" cap="none" normalizeH="0" baseline="0" dirty="0">
                <a:ln>
                  <a:noFill/>
                </a:ln>
                <a:solidFill>
                  <a:schemeClr val="tx1"/>
                </a:solidFill>
                <a:effectLst/>
                <a:latin typeface="Arial" panose="020B0604020202020204" pitchFamily="34" charset="0"/>
              </a:rPr>
              <a:t> to embed a message into an image without noticeable changes.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GUI</a:t>
            </a:r>
            <a:r>
              <a:rPr kumimoji="0" lang="en-US" altLang="en-US" sz="1800" b="0" i="0" u="none" strike="noStrike" cap="none" normalizeH="0" baseline="0" dirty="0">
                <a:ln>
                  <a:noFill/>
                </a:ln>
                <a:solidFill>
                  <a:schemeClr val="tx1"/>
                </a:solidFill>
                <a:effectLst/>
                <a:latin typeface="Arial" panose="020B0604020202020204" pitchFamily="34" charset="0"/>
              </a:rPr>
              <a:t> for easy encryption and decryption.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Lossless data hiding using </a:t>
            </a:r>
            <a:r>
              <a:rPr kumimoji="0" lang="en-US" altLang="en-US" sz="1800" b="1" i="0" u="none" strike="noStrike" cap="none" normalizeH="0" baseline="0" dirty="0">
                <a:ln>
                  <a:noFill/>
                </a:ln>
                <a:solidFill>
                  <a:schemeClr val="tx1"/>
                </a:solidFill>
                <a:effectLst/>
                <a:latin typeface="Arial" panose="020B0604020202020204" pitchFamily="34" charset="0"/>
              </a:rPr>
              <a:t>pixel value manipulation</a:t>
            </a:r>
            <a:r>
              <a:rPr kumimoji="0" lang="en-US" altLang="en-US" sz="1800" b="0" i="0" u="none" strike="noStrike" cap="none" normalizeH="0" baseline="0" dirty="0">
                <a:ln>
                  <a:noFill/>
                </a:ln>
                <a:solidFill>
                  <a:schemeClr val="tx1"/>
                </a:solidFill>
                <a:effectLst/>
                <a:latin typeface="Arial" panose="020B0604020202020204" pitchFamily="34" charset="0"/>
              </a:rPr>
              <a:t> instead of traditional cryptographic techniques.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on </a:t>
            </a:r>
            <a:r>
              <a:rPr kumimoji="0" lang="en-US" altLang="en-US" sz="1800" b="1" i="0" u="none" strike="noStrike" cap="none" normalizeH="0" baseline="0" dirty="0">
                <a:ln>
                  <a:noFill/>
                </a:ln>
                <a:solidFill>
                  <a:schemeClr val="tx1"/>
                </a:solidFill>
                <a:effectLst/>
                <a:latin typeface="Arial" panose="020B0604020202020204" pitchFamily="34" charset="0"/>
              </a:rPr>
              <a:t>any standard image file format</a:t>
            </a:r>
            <a:r>
              <a:rPr kumimoji="0" lang="en-US" altLang="en-US" sz="1800" b="0" i="0" u="none" strike="noStrike" cap="none" normalizeH="0" baseline="0" dirty="0">
                <a:ln>
                  <a:noFill/>
                </a:ln>
                <a:solidFill>
                  <a:schemeClr val="tx1"/>
                </a:solidFill>
                <a:effectLst/>
                <a:latin typeface="Arial" panose="020B0604020202020204" pitchFamily="34" charset="0"/>
              </a:rPr>
              <a:t> (PNG recommended for best results).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Individuals</a:t>
            </a:r>
            <a:r>
              <a:rPr kumimoji="0" lang="en-US" altLang="en-US" b="0" i="0" u="none" strike="noStrike" cap="none" normalizeH="0" baseline="0" dirty="0">
                <a:ln>
                  <a:noFill/>
                </a:ln>
                <a:solidFill>
                  <a:schemeClr val="tx1"/>
                </a:solidFill>
                <a:effectLst/>
                <a:latin typeface="Arial" panose="020B0604020202020204" pitchFamily="34" charset="0"/>
              </a:rPr>
              <a:t>: Seeking privacy for personal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Journalists and Whistleblowers</a:t>
            </a:r>
            <a:r>
              <a:rPr kumimoji="0" lang="en-US" altLang="en-US" b="0" i="0" u="none" strike="noStrike" cap="none" normalizeH="0" baseline="0" dirty="0">
                <a:ln>
                  <a:noFill/>
                </a:ln>
                <a:solidFill>
                  <a:schemeClr val="tx1"/>
                </a:solidFill>
                <a:effectLst/>
                <a:latin typeface="Arial" panose="020B0604020202020204" pitchFamily="34" charset="0"/>
              </a:rPr>
              <a:t>: Sharing sensitive information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Corporations</a:t>
            </a:r>
            <a:r>
              <a:rPr kumimoji="0" lang="en-US" altLang="en-US" b="0" i="0" u="none" strike="noStrike" cap="none" normalizeH="0" baseline="0" dirty="0">
                <a:ln>
                  <a:noFill/>
                </a:ln>
                <a:solidFill>
                  <a:schemeClr val="tx1"/>
                </a:solidFill>
                <a:effectLst/>
                <a:latin typeface="Arial" panose="020B0604020202020204" pitchFamily="34" charset="0"/>
              </a:rPr>
              <a:t>: Protecting confidential data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Government Agencies</a:t>
            </a:r>
            <a:r>
              <a:rPr kumimoji="0" lang="en-US" altLang="en-US" b="0" i="0" u="none" strike="noStrike" cap="none" normalizeH="0" baseline="0" dirty="0">
                <a:ln>
                  <a:noFill/>
                </a:ln>
                <a:solidFill>
                  <a:schemeClr val="tx1"/>
                </a:solidFill>
                <a:effectLst/>
                <a:latin typeface="Arial" panose="020B0604020202020204" pitchFamily="34" charset="0"/>
              </a:rPr>
              <a:t>: Ensuring secure communication and protecting national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b="0" i="0" u="none" strike="noStrike" cap="none" normalizeH="0" baseline="0" dirty="0">
                <a:ln>
                  <a:noFill/>
                </a:ln>
                <a:solidFill>
                  <a:schemeClr val="tx1"/>
                </a:solidFill>
                <a:effectLst/>
                <a:latin typeface="Arial" panose="020B0604020202020204" pitchFamily="34" charset="0"/>
              </a:rPr>
              <a:t>: Investigating cybercrimes and safeguarding digital evidence.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7C672595-EFD3-CED6-A791-671B67F3DB16}"/>
              </a:ext>
            </a:extLst>
          </p:cNvPr>
          <p:cNvPicPr>
            <a:picLocks noGrp="1" noChangeAspect="1"/>
          </p:cNvPicPr>
          <p:nvPr>
            <p:ph idx="1"/>
          </p:nvPr>
        </p:nvPicPr>
        <p:blipFill>
          <a:blip r:embed="rId2"/>
          <a:stretch>
            <a:fillRect/>
          </a:stretch>
        </p:blipFill>
        <p:spPr>
          <a:xfrm>
            <a:off x="6275786" y="702156"/>
            <a:ext cx="5335022" cy="6060097"/>
          </a:xfrm>
        </p:spPr>
      </p:pic>
      <p:pic>
        <p:nvPicPr>
          <p:cNvPr id="11" name="Picture 10">
            <a:extLst>
              <a:ext uri="{FF2B5EF4-FFF2-40B4-BE49-F238E27FC236}">
                <a16:creationId xmlns:a16="http://schemas.microsoft.com/office/drawing/2014/main" id="{C1247ACD-5C96-C48F-51A9-EBFB77D53B82}"/>
              </a:ext>
            </a:extLst>
          </p:cNvPr>
          <p:cNvPicPr>
            <a:picLocks noChangeAspect="1"/>
          </p:cNvPicPr>
          <p:nvPr/>
        </p:nvPicPr>
        <p:blipFill>
          <a:blip r:embed="rId3"/>
          <a:stretch>
            <a:fillRect/>
          </a:stretch>
        </p:blipFill>
        <p:spPr>
          <a:xfrm>
            <a:off x="165251" y="1302026"/>
            <a:ext cx="5335023" cy="527274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0128-7D79-EC17-2A5E-E3799F6EA11B}"/>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pic>
        <p:nvPicPr>
          <p:cNvPr id="5" name="Content Placeholder 4">
            <a:extLst>
              <a:ext uri="{FF2B5EF4-FFF2-40B4-BE49-F238E27FC236}">
                <a16:creationId xmlns:a16="http://schemas.microsoft.com/office/drawing/2014/main" id="{C29EBA4E-2454-B922-75FF-2664ED417FCE}"/>
              </a:ext>
            </a:extLst>
          </p:cNvPr>
          <p:cNvPicPr>
            <a:picLocks noGrp="1" noChangeAspect="1"/>
          </p:cNvPicPr>
          <p:nvPr>
            <p:ph idx="1"/>
          </p:nvPr>
        </p:nvPicPr>
        <p:blipFill>
          <a:blip r:embed="rId2"/>
          <a:stretch>
            <a:fillRect/>
          </a:stretch>
        </p:blipFill>
        <p:spPr>
          <a:xfrm>
            <a:off x="580691" y="1586430"/>
            <a:ext cx="11029950" cy="4450814"/>
          </a:xfrm>
        </p:spPr>
      </p:pic>
    </p:spTree>
    <p:extLst>
      <p:ext uri="{BB962C8B-B14F-4D97-AF65-F5344CB8AC3E}">
        <p14:creationId xmlns:p14="http://schemas.microsoft.com/office/powerpoint/2010/main" val="204936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dirty="0"/>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324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Shubhangi Verma</cp:lastModifiedBy>
  <cp:revision>28</cp:revision>
  <dcterms:created xsi:type="dcterms:W3CDTF">2021-05-26T16:50:10Z</dcterms:created>
  <dcterms:modified xsi:type="dcterms:W3CDTF">2025-02-24T06:17:55Z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