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3" r:id="rId2"/>
    <p:sldId id="256" r:id="rId3"/>
    <p:sldId id="257" r:id="rId4"/>
    <p:sldId id="258" r:id="rId5"/>
    <p:sldId id="259" r:id="rId6"/>
    <p:sldId id="260" r:id="rId7"/>
    <p:sldId id="261" r:id="rId8"/>
    <p:sldId id="262"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9EAB89-A50E-4A2E-B0AB-83CA92C58CC9}" type="datetimeFigureOut">
              <a:rPr lang="en-US" smtClean="0"/>
              <a:pPr/>
              <a:t>4/25/2021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47F47D-F48A-4907-9E84-45ACD422427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4227175" y="-11796713"/>
            <a:ext cx="16652875" cy="12490451"/>
          </a:xfrm>
          <a:ln/>
        </p:spPr>
      </p:sp>
      <p:sp>
        <p:nvSpPr>
          <p:cNvPr id="105475" name="Notes Placeholder 2"/>
          <p:cNvSpPr>
            <a:spLocks noGrp="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4/25/2021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4/25/2021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4/25/2021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4/25/2021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4/25/2021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4/25/2021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4/25/2021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4/25/2021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152400" y="76200"/>
            <a:ext cx="8839200" cy="6324600"/>
          </a:xfrm>
        </p:spPr>
        <p:txBody>
          <a:bodyPr/>
          <a:lstStyle/>
          <a:p>
            <a:pPr algn="ctr" eaLnBrk="1" hangingPunct="1">
              <a:buFont typeface="Wingdings 2" pitchFamily="18" charset="2"/>
              <a:buNone/>
            </a:pPr>
            <a:endParaRPr lang="en-US" sz="1600" b="1" dirty="0" smtClean="0">
              <a:cs typeface="Arial" charset="0"/>
            </a:endParaRPr>
          </a:p>
          <a:p>
            <a:pPr algn="ctr" eaLnBrk="1" hangingPunct="1">
              <a:buFont typeface="Wingdings 2" pitchFamily="18" charset="2"/>
              <a:buNone/>
            </a:pPr>
            <a:r>
              <a:rPr lang="en-US" sz="2800" b="1" dirty="0" smtClean="0">
                <a:latin typeface="Calibri" pitchFamily="34" charset="0"/>
                <a:cs typeface="Arial" charset="0"/>
              </a:rPr>
              <a:t>Lecture</a:t>
            </a:r>
          </a:p>
          <a:p>
            <a:pPr algn="ctr" eaLnBrk="1" hangingPunct="1">
              <a:buFont typeface="Wingdings 2" pitchFamily="18" charset="2"/>
              <a:buNone/>
            </a:pPr>
            <a:r>
              <a:rPr lang="en-US" sz="2800" b="1" dirty="0" smtClean="0">
                <a:latin typeface="Calibri" pitchFamily="34" charset="0"/>
                <a:cs typeface="Arial" charset="0"/>
              </a:rPr>
              <a:t>on</a:t>
            </a:r>
            <a:r>
              <a:rPr lang="en-US" sz="2000" dirty="0" smtClean="0">
                <a:latin typeface="Calibri" pitchFamily="34" charset="0"/>
                <a:cs typeface="Arial" charset="0"/>
              </a:rPr>
              <a:t> </a:t>
            </a:r>
          </a:p>
          <a:p>
            <a:pPr algn="ctr" eaLnBrk="1" hangingPunct="1">
              <a:buFont typeface="Wingdings 2" pitchFamily="18" charset="2"/>
              <a:buNone/>
            </a:pPr>
            <a:r>
              <a:rPr lang="en-US" dirty="0" smtClean="0">
                <a:latin typeface="Calibri" pitchFamily="34" charset="0"/>
                <a:cs typeface="Arial" charset="0"/>
              </a:rPr>
              <a:t>“</a:t>
            </a:r>
            <a:r>
              <a:rPr lang="en-US" b="1" dirty="0" smtClean="0">
                <a:latin typeface="Calibri" pitchFamily="34" charset="0"/>
                <a:cs typeface="Arial" charset="0"/>
              </a:rPr>
              <a:t>CBNST LAB –PMA-402</a:t>
            </a:r>
            <a:r>
              <a:rPr lang="en-US" dirty="0" smtClean="0">
                <a:latin typeface="Calibri" pitchFamily="34" charset="0"/>
                <a:cs typeface="Arial" charset="0"/>
              </a:rPr>
              <a:t>”</a:t>
            </a:r>
          </a:p>
          <a:p>
            <a:pPr algn="ctr" eaLnBrk="1" hangingPunct="1">
              <a:buFont typeface="Wingdings 2" pitchFamily="18" charset="2"/>
              <a:buNone/>
            </a:pPr>
            <a:r>
              <a:rPr lang="en-US" sz="2000" dirty="0" smtClean="0">
                <a:latin typeface="Calibri" pitchFamily="34" charset="0"/>
                <a:cs typeface="Arial" charset="0"/>
              </a:rPr>
              <a:t>by</a:t>
            </a:r>
          </a:p>
          <a:p>
            <a:pPr algn="ctr" eaLnBrk="1" hangingPunct="1">
              <a:buFont typeface="Wingdings 2" pitchFamily="18" charset="2"/>
              <a:buNone/>
            </a:pPr>
            <a:r>
              <a:rPr lang="en-US" sz="2000" b="1" i="1" dirty="0" err="1" smtClean="0">
                <a:latin typeface="Calibri" pitchFamily="34" charset="0"/>
                <a:cs typeface="Arial" charset="0"/>
              </a:rPr>
              <a:t>A</a:t>
            </a:r>
            <a:r>
              <a:rPr lang="en-US" sz="2000" b="1" dirty="0" err="1" smtClean="0">
                <a:latin typeface="Calibri" pitchFamily="34" charset="0"/>
                <a:cs typeface="Arial" charset="0"/>
              </a:rPr>
              <a:t>kansha</a:t>
            </a:r>
            <a:r>
              <a:rPr lang="en-US" sz="2000" b="1" dirty="0" smtClean="0">
                <a:latin typeface="Calibri" pitchFamily="34" charset="0"/>
                <a:cs typeface="Arial" charset="0"/>
              </a:rPr>
              <a:t> Gupta</a:t>
            </a:r>
            <a:endParaRPr lang="en-US" sz="2000" dirty="0" smtClean="0">
              <a:latin typeface="Calibri" pitchFamily="34" charset="0"/>
              <a:cs typeface="Arial" charset="0"/>
            </a:endParaRPr>
          </a:p>
          <a:p>
            <a:pPr algn="ctr" eaLnBrk="1" hangingPunct="1">
              <a:buFont typeface="Wingdings 2" pitchFamily="18" charset="2"/>
              <a:buNone/>
            </a:pPr>
            <a:r>
              <a:rPr lang="en-US" sz="2000" b="1" dirty="0" smtClean="0">
                <a:latin typeface="Calibri" pitchFamily="34" charset="0"/>
                <a:cs typeface="Arial" charset="0"/>
              </a:rPr>
              <a:t> </a:t>
            </a: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endParaRPr lang="en-US" sz="2000" b="1" dirty="0" smtClean="0">
              <a:latin typeface="Calibri" pitchFamily="34" charset="0"/>
              <a:cs typeface="Arial" charset="0"/>
            </a:endParaRPr>
          </a:p>
          <a:p>
            <a:pPr algn="ctr" eaLnBrk="1" hangingPunct="1">
              <a:buFont typeface="Wingdings 2" pitchFamily="18" charset="2"/>
              <a:buNone/>
            </a:pPr>
            <a:r>
              <a:rPr lang="en-US" sz="2800" b="1" dirty="0" smtClean="0">
                <a:latin typeface="Calibri" pitchFamily="34" charset="0"/>
                <a:cs typeface="Arial" charset="0"/>
              </a:rPr>
              <a:t>DEPARTMENT OF COMPUTER SCIENCE AND ENGINEERING</a:t>
            </a:r>
            <a:endParaRPr lang="en-US" sz="2800" dirty="0" smtClean="0">
              <a:latin typeface="Calibri" pitchFamily="34" charset="0"/>
              <a:cs typeface="Arial" charset="0"/>
            </a:endParaRPr>
          </a:p>
          <a:p>
            <a:pPr algn="ctr" eaLnBrk="1" hangingPunct="1">
              <a:buFont typeface="Wingdings 2" pitchFamily="18" charset="2"/>
              <a:buNone/>
            </a:pPr>
            <a:r>
              <a:rPr lang="en-US" sz="2000" dirty="0" smtClean="0">
                <a:latin typeface="Calibri" pitchFamily="34" charset="0"/>
                <a:cs typeface="Arial" charset="0"/>
              </a:rPr>
              <a:t>GRAPHIC ERA DEEMED TO BE UNIVERSITY</a:t>
            </a:r>
          </a:p>
          <a:p>
            <a:pPr algn="ctr" eaLnBrk="1" hangingPunct="1">
              <a:buFont typeface="Wingdings 2" pitchFamily="18" charset="2"/>
              <a:buNone/>
            </a:pPr>
            <a:endParaRPr lang="en-US" sz="1600" dirty="0" smtClean="0"/>
          </a:p>
        </p:txBody>
      </p:sp>
      <p:pic>
        <p:nvPicPr>
          <p:cNvPr id="6147" name="Picture 3" descr="ahmed-logo1"/>
          <p:cNvPicPr>
            <a:picLocks noChangeAspect="1" noChangeArrowheads="1"/>
          </p:cNvPicPr>
          <p:nvPr/>
        </p:nvPicPr>
        <p:blipFill>
          <a:blip r:embed="rId3"/>
          <a:srcRect/>
          <a:stretch>
            <a:fillRect/>
          </a:stretch>
        </p:blipFill>
        <p:spPr bwMode="auto">
          <a:xfrm>
            <a:off x="3886200" y="2667000"/>
            <a:ext cx="1209675"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1752600"/>
            <a:ext cx="6934014"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TRAPEZOIDAL METHOD</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92500" lnSpcReduction="10000"/>
          </a:bodyPr>
          <a:lstStyle/>
          <a:p>
            <a:pPr algn="just"/>
            <a:r>
              <a:rPr lang="en-US" dirty="0" smtClean="0"/>
              <a:t>Trapezoidal Rule also referred to as Trapezoid Rule or Trapezium Rule is a method to find an approximate value of the integral of a given polynomial or function in a given interval. In simple terms, it is a method to evaluate a definite integral. </a:t>
            </a:r>
          </a:p>
          <a:p>
            <a:pPr algn="just"/>
            <a:r>
              <a:rPr lang="en-US" dirty="0" smtClean="0"/>
              <a:t>Trapezoidal method is based on the principle that the area under the curve which is to be calculated is divided into number of small segments. The bounding curve in the segment is considered to be a straight line as a result the small enclosed area becomes a trapezium.</a:t>
            </a:r>
          </a:p>
          <a:p>
            <a:pPr algn="just"/>
            <a:r>
              <a:rPr lang="en-US" dirty="0" smtClean="0"/>
              <a:t>The area of each small trapezium is calculated and summed up i.e. integrated.</a:t>
            </a:r>
          </a:p>
          <a:p>
            <a:endParaRPr lang="en-US" dirty="0"/>
          </a:p>
        </p:txBody>
      </p:sp>
      <p:sp>
        <p:nvSpPr>
          <p:cNvPr id="2" name="Title 1"/>
          <p:cNvSpPr>
            <a:spLocks noGrp="1"/>
          </p:cNvSpPr>
          <p:nvPr>
            <p:ph type="title"/>
          </p:nvPr>
        </p:nvSpPr>
        <p:spPr/>
        <p:txBody>
          <a:bodyPr>
            <a:normAutofit fontScale="90000"/>
          </a:bodyPr>
          <a:lstStyle/>
          <a:p>
            <a:r>
              <a:rPr lang="en-US" dirty="0" smtClean="0"/>
              <a:t>Trapezoidal Method</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1752600"/>
          </a:xfrm>
        </p:spPr>
        <p:txBody>
          <a:bodyPr>
            <a:normAutofit fontScale="77500" lnSpcReduction="20000"/>
          </a:bodyPr>
          <a:lstStyle/>
          <a:p>
            <a:pPr algn="just"/>
            <a:r>
              <a:rPr lang="en-US" dirty="0" smtClean="0"/>
              <a:t>Let us consider a function f(x) representing a curve as shown in above figure. You are to find out the area under the curve from point ‘a’ to ‘b’. In order to do so, divide the distance between </a:t>
            </a:r>
            <a:r>
              <a:rPr lang="en-US" dirty="0" err="1" smtClean="0"/>
              <a:t>ab</a:t>
            </a:r>
            <a:r>
              <a:rPr lang="en-US" dirty="0" smtClean="0"/>
              <a:t> into a number vertical strips of width ‘h’ so that each strip can be considered as trapezium.</a:t>
            </a:r>
            <a:endParaRPr lang="en-US" dirty="0"/>
          </a:p>
        </p:txBody>
      </p:sp>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1026" name="Picture 2"/>
          <p:cNvPicPr>
            <a:picLocks noChangeAspect="1" noChangeArrowheads="1"/>
          </p:cNvPicPr>
          <p:nvPr/>
        </p:nvPicPr>
        <p:blipFill>
          <a:blip r:embed="rId2"/>
          <a:srcRect/>
          <a:stretch>
            <a:fillRect/>
          </a:stretch>
        </p:blipFill>
        <p:spPr bwMode="auto">
          <a:xfrm>
            <a:off x="2286000" y="2971800"/>
            <a:ext cx="5105400" cy="30586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smtClean="0"/>
              <a:t>Trapezoidal Method Formula</a:t>
            </a:r>
            <a:br>
              <a:rPr lang="en-US" dirty="0" smtClean="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06777" y="1828800"/>
            <a:ext cx="7699023" cy="2286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fontScale="85000" lnSpcReduction="10000"/>
          </a:bodyPr>
          <a:lstStyle/>
          <a:p>
            <a:pPr>
              <a:buNone/>
            </a:pPr>
            <a:r>
              <a:rPr lang="en-IN" dirty="0" smtClean="0"/>
              <a:t>Step 1:     Define Function f(x)</a:t>
            </a:r>
          </a:p>
          <a:p>
            <a:pPr>
              <a:buNone/>
            </a:pPr>
            <a:r>
              <a:rPr lang="en-IN" dirty="0" smtClean="0"/>
              <a:t>Step 2:	Read n	// number of observation	</a:t>
            </a:r>
          </a:p>
          <a:p>
            <a:pPr>
              <a:buNone/>
            </a:pPr>
            <a:r>
              <a:rPr lang="en-IN" dirty="0" smtClean="0"/>
              <a:t>	Read </a:t>
            </a:r>
            <a:r>
              <a:rPr lang="en-IN" dirty="0" err="1" smtClean="0"/>
              <a:t>ul</a:t>
            </a:r>
            <a:r>
              <a:rPr lang="en-IN" dirty="0" smtClean="0"/>
              <a:t>	// upper limit</a:t>
            </a:r>
          </a:p>
          <a:p>
            <a:pPr>
              <a:buNone/>
            </a:pPr>
            <a:r>
              <a:rPr lang="en-IN" dirty="0" smtClean="0"/>
              <a:t>	Read </a:t>
            </a:r>
            <a:r>
              <a:rPr lang="en-IN" dirty="0" err="1" smtClean="0"/>
              <a:t>ll</a:t>
            </a:r>
            <a:r>
              <a:rPr lang="en-IN" dirty="0" smtClean="0"/>
              <a:t>	// lower limit</a:t>
            </a:r>
          </a:p>
          <a:p>
            <a:pPr>
              <a:buNone/>
            </a:pPr>
            <a:r>
              <a:rPr lang="en-IN" dirty="0" smtClean="0"/>
              <a:t>	</a:t>
            </a:r>
          </a:p>
          <a:p>
            <a:pPr>
              <a:buNone/>
            </a:pPr>
            <a:r>
              <a:rPr lang="en-IN" dirty="0" smtClean="0"/>
              <a:t>Step 3:     Calculate step size</a:t>
            </a:r>
          </a:p>
          <a:p>
            <a:pPr>
              <a:buNone/>
            </a:pPr>
            <a:r>
              <a:rPr lang="en-IN" dirty="0" smtClean="0"/>
              <a:t>	h = (</a:t>
            </a:r>
            <a:r>
              <a:rPr lang="en-IN" dirty="0" err="1" smtClean="0"/>
              <a:t>ul-ll</a:t>
            </a:r>
            <a:r>
              <a:rPr lang="en-IN" dirty="0" smtClean="0"/>
              <a:t>)/n;</a:t>
            </a:r>
          </a:p>
          <a:p>
            <a:pPr>
              <a:buNone/>
            </a:pPr>
            <a:r>
              <a:rPr lang="en-IN" dirty="0" smtClean="0"/>
              <a:t>	</a:t>
            </a:r>
          </a:p>
          <a:p>
            <a:pPr>
              <a:buNone/>
            </a:pPr>
            <a:r>
              <a:rPr lang="en-IN" dirty="0" smtClean="0"/>
              <a:t>Step 4:	For </a:t>
            </a:r>
            <a:r>
              <a:rPr lang="en-IN" dirty="0" err="1" smtClean="0"/>
              <a:t>i</a:t>
            </a:r>
            <a:r>
              <a:rPr lang="en-IN" dirty="0" smtClean="0"/>
              <a:t> = 0 to n (step 1)</a:t>
            </a:r>
          </a:p>
          <a:p>
            <a:pPr>
              <a:buNone/>
            </a:pPr>
            <a:r>
              <a:rPr lang="en-IN" dirty="0" smtClean="0"/>
              <a:t>	a[</a:t>
            </a:r>
            <a:r>
              <a:rPr lang="en-IN" dirty="0" err="1" smtClean="0"/>
              <a:t>i</a:t>
            </a:r>
            <a:r>
              <a:rPr lang="en-IN" dirty="0" smtClean="0"/>
              <a:t>]= f(</a:t>
            </a:r>
            <a:r>
              <a:rPr lang="en-IN" dirty="0" err="1" smtClean="0"/>
              <a:t>i</a:t>
            </a:r>
            <a:r>
              <a:rPr lang="en-IN" dirty="0" smtClean="0"/>
              <a:t>)  </a:t>
            </a:r>
          </a:p>
          <a:p>
            <a:pPr>
              <a:buNone/>
            </a:pPr>
            <a:r>
              <a:rPr lang="en-IN" dirty="0" smtClean="0"/>
              <a:t>	End For</a:t>
            </a:r>
          </a:p>
          <a:p>
            <a:pPr>
              <a:buNone/>
            </a:pPr>
            <a:r>
              <a:rPr lang="en-IN" dirty="0" smtClean="0"/>
              <a:t>	</a:t>
            </a:r>
          </a:p>
          <a:p>
            <a:pPr>
              <a:buNone/>
            </a:pPr>
            <a:r>
              <a:rPr lang="en-IN" dirty="0" smtClean="0"/>
              <a:t>Step 5:	Display Observations say X and Y</a:t>
            </a:r>
          </a:p>
          <a:p>
            <a:endParaRPr lang="en-US" dirty="0"/>
          </a:p>
        </p:txBody>
      </p:sp>
      <p:sp>
        <p:nvSpPr>
          <p:cNvPr id="2" name="Title 1"/>
          <p:cNvSpPr>
            <a:spLocks noGrp="1"/>
          </p:cNvSpPr>
          <p:nvPr>
            <p:ph type="title"/>
          </p:nvPr>
        </p:nvSpPr>
        <p:spPr/>
        <p:txBody>
          <a:bodyPr>
            <a:normAutofit fontScale="90000"/>
          </a:bodyPr>
          <a:lstStyle/>
          <a:p>
            <a:r>
              <a:rPr lang="en-US" dirty="0" smtClean="0"/>
              <a:t>Trapezoidal Method Algorithm</a:t>
            </a:r>
            <a:br>
              <a:rPr lang="en-US" dirty="0" smtClean="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fontScale="85000" lnSpcReduction="20000"/>
          </a:bodyPr>
          <a:lstStyle/>
          <a:p>
            <a:pPr>
              <a:buNone/>
            </a:pPr>
            <a:r>
              <a:rPr lang="en-IN" dirty="0" smtClean="0"/>
              <a:t>Step 6:  Perform the required calculations</a:t>
            </a:r>
          </a:p>
          <a:p>
            <a:pPr>
              <a:buNone/>
            </a:pPr>
            <a:r>
              <a:rPr lang="en-IN" dirty="0" smtClean="0"/>
              <a:t>	sum = 0</a:t>
            </a:r>
          </a:p>
          <a:p>
            <a:pPr>
              <a:buNone/>
            </a:pPr>
            <a:r>
              <a:rPr lang="en-IN" dirty="0" smtClean="0"/>
              <a:t>	s1 = a[0] + a[n]              // First and Last value</a:t>
            </a:r>
          </a:p>
          <a:p>
            <a:pPr>
              <a:buNone/>
            </a:pPr>
            <a:r>
              <a:rPr lang="en-IN" dirty="0" smtClean="0"/>
              <a:t>	</a:t>
            </a:r>
          </a:p>
          <a:p>
            <a:pPr>
              <a:buNone/>
            </a:pPr>
            <a:r>
              <a:rPr lang="en-IN" dirty="0" smtClean="0"/>
              <a:t>	For </a:t>
            </a:r>
            <a:r>
              <a:rPr lang="en-IN" dirty="0" err="1" smtClean="0"/>
              <a:t>i</a:t>
            </a:r>
            <a:r>
              <a:rPr lang="en-IN" dirty="0" smtClean="0"/>
              <a:t> = 1 to n-1 (step 1)</a:t>
            </a:r>
          </a:p>
          <a:p>
            <a:pPr>
              <a:buNone/>
            </a:pPr>
            <a:r>
              <a:rPr lang="en-IN" dirty="0" smtClean="0"/>
              <a:t>	sum = sum + a[</a:t>
            </a:r>
            <a:r>
              <a:rPr lang="en-IN" dirty="0" err="1" smtClean="0"/>
              <a:t>i</a:t>
            </a:r>
            <a:r>
              <a:rPr lang="en-IN" dirty="0" smtClean="0"/>
              <a:t>]          // Sum of remaining values</a:t>
            </a:r>
          </a:p>
          <a:p>
            <a:pPr>
              <a:buNone/>
            </a:pPr>
            <a:r>
              <a:rPr lang="en-IN" dirty="0" smtClean="0"/>
              <a:t>                  End For</a:t>
            </a:r>
          </a:p>
          <a:p>
            <a:pPr>
              <a:buNone/>
            </a:pPr>
            <a:r>
              <a:rPr lang="en-IN" dirty="0" smtClean="0"/>
              <a:t>	</a:t>
            </a:r>
          </a:p>
          <a:p>
            <a:pPr>
              <a:buNone/>
            </a:pPr>
            <a:r>
              <a:rPr lang="en-IN" dirty="0" smtClean="0"/>
              <a:t>	sum = sum * 2;</a:t>
            </a:r>
          </a:p>
          <a:p>
            <a:pPr>
              <a:buNone/>
            </a:pPr>
            <a:r>
              <a:rPr lang="en-IN" dirty="0" smtClean="0"/>
              <a:t>	y = h * (s1 + sum) / 2;</a:t>
            </a:r>
          </a:p>
          <a:p>
            <a:pPr>
              <a:buNone/>
            </a:pPr>
            <a:r>
              <a:rPr lang="en-IN" dirty="0" smtClean="0"/>
              <a:t>	</a:t>
            </a:r>
          </a:p>
          <a:p>
            <a:pPr>
              <a:buNone/>
            </a:pPr>
            <a:r>
              <a:rPr lang="en-IN" dirty="0" smtClean="0"/>
              <a:t>Step 7:	Print  the  desired value i.e. y</a:t>
            </a:r>
          </a:p>
          <a:p>
            <a:pPr>
              <a:buNone/>
            </a:pPr>
            <a:r>
              <a:rPr lang="en-IN" dirty="0" smtClean="0"/>
              <a:t>	</a:t>
            </a:r>
            <a:endParaRPr lang="en-US" dirty="0"/>
          </a:p>
        </p:txBody>
      </p:sp>
      <p:sp>
        <p:nvSpPr>
          <p:cNvPr id="2" name="Title 1"/>
          <p:cNvSpPr>
            <a:spLocks noGrp="1"/>
          </p:cNvSpPr>
          <p:nvPr>
            <p:ph type="title"/>
          </p:nvPr>
        </p:nvSpPr>
        <p:spPr/>
        <p:txBody>
          <a:bodyPr/>
          <a:lstStyle/>
          <a:p>
            <a:r>
              <a:rPr lang="en-US" dirty="0" err="1" smtClean="0"/>
              <a:t>Contd</a:t>
            </a:r>
            <a:r>
              <a:rPr lang="en-US"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smtClean="0"/>
              <a:t>Pros:</a:t>
            </a:r>
          </a:p>
          <a:p>
            <a:pPr fontAlgn="base">
              <a:buNone/>
            </a:pPr>
            <a:r>
              <a:rPr lang="en-US" dirty="0" smtClean="0"/>
              <a:t>		Easy to implement</a:t>
            </a:r>
          </a:p>
          <a:p>
            <a:pPr fontAlgn="base"/>
            <a:r>
              <a:rPr lang="en-US" dirty="0" smtClean="0"/>
              <a:t>Cons:</a:t>
            </a:r>
          </a:p>
          <a:p>
            <a:pPr algn="just" fontAlgn="base">
              <a:buNone/>
            </a:pPr>
            <a:r>
              <a:rPr lang="en-US" dirty="0" smtClean="0"/>
              <a:t>		Requires great number of iterations to be accurate, especially for big intervals (huge value of b – a)</a:t>
            </a:r>
          </a:p>
          <a:p>
            <a:endParaRPr lang="en-US" dirty="0"/>
          </a:p>
        </p:txBody>
      </p:sp>
      <p:sp>
        <p:nvSpPr>
          <p:cNvPr id="2" name="Title 1"/>
          <p:cNvSpPr>
            <a:spLocks noGrp="1"/>
          </p:cNvSpPr>
          <p:nvPr>
            <p:ph type="title"/>
          </p:nvPr>
        </p:nvSpPr>
        <p:spPr/>
        <p:txBody>
          <a:bodyPr/>
          <a:lstStyle/>
          <a:p>
            <a:r>
              <a:rPr lang="en-US" dirty="0" smtClean="0"/>
              <a:t>Pros &amp; Cons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19400" y="1676400"/>
            <a:ext cx="2946640"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THANKS</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2720371" y="3244334"/>
            <a:ext cx="3703258" cy="369332"/>
          </a:xfrm>
          <a:prstGeom prst="rect">
            <a:avLst/>
          </a:prstGeom>
        </p:spPr>
        <p:txBody>
          <a:bodyPr wrap="none">
            <a:spAutoFit/>
          </a:bodyPr>
          <a:lstStyle/>
          <a:p>
            <a:r>
              <a:rPr lang="en-US" smtClean="0"/>
              <a:t>https://youtu.be/LlPS3x2WunU</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98</TotalTime>
  <Words>155</Words>
  <Application>Microsoft Office PowerPoint</Application>
  <PresentationFormat>On-screen Show (4:3)</PresentationFormat>
  <Paragraphs>57</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Slide 1</vt:lpstr>
      <vt:lpstr>Slide 2</vt:lpstr>
      <vt:lpstr>Trapezoidal Method </vt:lpstr>
      <vt:lpstr>Contd…..</vt:lpstr>
      <vt:lpstr>Trapezoidal Method Formula </vt:lpstr>
      <vt:lpstr>Trapezoidal Method Algorithm </vt:lpstr>
      <vt:lpstr>Contd….</vt:lpstr>
      <vt:lpstr>Pros &amp; Cons</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SCE</dc:creator>
  <cp:lastModifiedBy>SCE</cp:lastModifiedBy>
  <cp:revision>11</cp:revision>
  <dcterms:created xsi:type="dcterms:W3CDTF">2006-08-16T00:00:00Z</dcterms:created>
  <dcterms:modified xsi:type="dcterms:W3CDTF">2021-04-25T08:56:50Z</dcterms:modified>
</cp:coreProperties>
</file>