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5" r:id="rId2"/>
    <p:sldId id="266" r:id="rId3"/>
    <p:sldId id="257" r:id="rId4"/>
    <p:sldId id="267" r:id="rId5"/>
    <p:sldId id="264" r:id="rId6"/>
    <p:sldId id="268" r:id="rId7"/>
    <p:sldId id="270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105A0-41C2-4E92-82A1-806FB13C2D91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E7CD3-3252-4E2E-BFD7-4DC955758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withc.com/c-program-for-gauss-elimination-metho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on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“</a:t>
            </a:r>
            <a:r>
              <a:rPr lang="en-US" b="1" dirty="0" smtClean="0">
                <a:latin typeface="Calibri" pitchFamily="34" charset="0"/>
                <a:cs typeface="Arial" charset="0"/>
              </a:rPr>
              <a:t>CBNST LAB –PMA-402</a:t>
            </a:r>
            <a:r>
              <a:rPr lang="en-US" dirty="0" smtClean="0">
                <a:latin typeface="Calibri" pitchFamily="34" charset="0"/>
                <a:cs typeface="Arial" charset="0"/>
              </a:rPr>
              <a:t>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latin typeface="Calibri" pitchFamily="34" charset="0"/>
                <a:cs typeface="Arial" charset="0"/>
              </a:rPr>
              <a:t>A</a:t>
            </a:r>
            <a:r>
              <a:rPr lang="en-US" sz="2000" b="1" dirty="0" err="1" smtClean="0">
                <a:latin typeface="Calibri" pitchFamily="34" charset="0"/>
                <a:cs typeface="Arial" charset="0"/>
              </a:rPr>
              <a:t>kansha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 Gupta</a:t>
            </a:r>
            <a:endParaRPr lang="en-US" sz="20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DEPARTMENT OF COMPUTER SCIENCE AND ENGINEERING</a:t>
            </a:r>
            <a:endParaRPr lang="en-US" sz="28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GRAPHIC ERA DEEMED TO BE UNIVERSITY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049959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GAUSS JORDAN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METHOD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In linear algebra, </a:t>
            </a:r>
            <a:r>
              <a:rPr lang="en-US" sz="2400" b="1" dirty="0" smtClean="0"/>
              <a:t>Gauss Jordan Method</a:t>
            </a:r>
            <a:r>
              <a:rPr lang="en-US" sz="2400" dirty="0" smtClean="0"/>
              <a:t> is a procedure for solving systems of linear equation.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 It is also known as </a:t>
            </a:r>
            <a:r>
              <a:rPr lang="en-US" sz="2400" b="1" dirty="0" smtClean="0"/>
              <a:t>Row Reduction Technique</a:t>
            </a:r>
            <a:r>
              <a:rPr lang="en-US" sz="2400" dirty="0" smtClean="0"/>
              <a:t>. In this method, the problem of systems of linear equation having n unknown variables, matrix having rows n and columns n+1 is formed. This matrix is also known as </a:t>
            </a:r>
            <a:r>
              <a:rPr lang="en-US" sz="2400" b="1" dirty="0" smtClean="0"/>
              <a:t>Augmented Matrix</a:t>
            </a:r>
            <a:r>
              <a:rPr lang="en-US" sz="2400" dirty="0" smtClean="0"/>
              <a:t>. After forming </a:t>
            </a:r>
            <a:r>
              <a:rPr lang="en-US" sz="2400" b="1" dirty="0" smtClean="0"/>
              <a:t>n x n+1</a:t>
            </a:r>
            <a:r>
              <a:rPr lang="en-US" sz="2400" dirty="0" smtClean="0"/>
              <a:t> matrix, matrix is transformed to </a:t>
            </a:r>
            <a:r>
              <a:rPr lang="en-US" sz="2400" b="1" dirty="0" smtClean="0"/>
              <a:t>diagonal matrix by row operations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 Finally result is obtained by making all diagonal element to 1 i.e. identity matrix.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Gauss </a:t>
            </a:r>
            <a:r>
              <a:rPr lang="en-US" dirty="0" smtClean="0"/>
              <a:t>Jordan</a:t>
            </a:r>
            <a:r>
              <a:rPr lang="en-US" b="1" dirty="0" smtClean="0"/>
              <a:t>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914400"/>
            <a:ext cx="5943600" cy="5791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Start</a:t>
            </a:r>
          </a:p>
          <a:p>
            <a:r>
              <a:rPr lang="en-US" sz="1800" dirty="0" smtClean="0"/>
              <a:t>Read the order of the matrix ‘n’ and read the coefficients of the linear equations.</a:t>
            </a:r>
          </a:p>
          <a:p>
            <a:r>
              <a:rPr lang="en-US" sz="1800" dirty="0" smtClean="0"/>
              <a:t>Do for k=1 to n</a:t>
            </a:r>
            <a:br>
              <a:rPr lang="en-US" sz="1800" dirty="0" smtClean="0"/>
            </a:br>
            <a:r>
              <a:rPr lang="en-US" sz="1800" dirty="0" smtClean="0"/>
              <a:t>Do for l=k+1 to n+1</a:t>
            </a:r>
            <a:br>
              <a:rPr lang="en-US" sz="1800" dirty="0" smtClean="0"/>
            </a:br>
            <a:r>
              <a:rPr lang="en-US" sz="1800" dirty="0" smtClean="0"/>
              <a:t>a[k][l] = a[k][l] / a[k][k]</a:t>
            </a:r>
            <a:br>
              <a:rPr lang="en-US" sz="1800" dirty="0" smtClean="0"/>
            </a:br>
            <a:r>
              <a:rPr lang="en-US" sz="1800" dirty="0" smtClean="0"/>
              <a:t>End for l</a:t>
            </a:r>
            <a:br>
              <a:rPr lang="en-US" sz="1800" dirty="0" smtClean="0"/>
            </a:br>
            <a:r>
              <a:rPr lang="en-US" sz="1800" dirty="0" smtClean="0"/>
              <a:t>Set a[k][k] = 1</a:t>
            </a:r>
            <a:br>
              <a:rPr lang="en-US" sz="1800" dirty="0" smtClean="0"/>
            </a:br>
            <a:r>
              <a:rPr lang="en-US" sz="1800" dirty="0" smtClean="0"/>
              <a:t>Do for </a:t>
            </a:r>
            <a:r>
              <a:rPr lang="en-US" sz="1800" dirty="0" err="1" smtClean="0"/>
              <a:t>i</a:t>
            </a:r>
            <a:r>
              <a:rPr lang="en-US" sz="1800" dirty="0" smtClean="0"/>
              <a:t>=1 to n</a:t>
            </a:r>
            <a:br>
              <a:rPr lang="en-US" sz="1800" dirty="0" smtClean="0"/>
            </a:br>
            <a:r>
              <a:rPr lang="en-US" sz="1800" dirty="0" smtClean="0"/>
              <a:t>if (</a:t>
            </a:r>
            <a:r>
              <a:rPr lang="en-US" sz="1800" dirty="0" err="1" smtClean="0"/>
              <a:t>i</a:t>
            </a:r>
            <a:r>
              <a:rPr lang="en-US" sz="1800" dirty="0" smtClean="0"/>
              <a:t> not equal to k) then,</a:t>
            </a:r>
            <a:br>
              <a:rPr lang="en-US" sz="1800" dirty="0" smtClean="0"/>
            </a:br>
            <a:r>
              <a:rPr lang="en-US" sz="1800" dirty="0" smtClean="0"/>
              <a:t>Do for j=k+1 to n+1</a:t>
            </a:r>
            <a:br>
              <a:rPr lang="en-US" sz="1800" dirty="0" smtClean="0"/>
            </a:br>
            <a:r>
              <a:rPr lang="en-US" sz="1800" dirty="0" smtClean="0"/>
              <a:t>a[</a:t>
            </a:r>
            <a:r>
              <a:rPr lang="en-US" sz="1800" dirty="0" err="1" smtClean="0"/>
              <a:t>i</a:t>
            </a:r>
            <a:r>
              <a:rPr lang="en-US" sz="1800" dirty="0" smtClean="0"/>
              <a:t>][j] = a[</a:t>
            </a:r>
            <a:r>
              <a:rPr lang="en-US" sz="1800" dirty="0" err="1" smtClean="0"/>
              <a:t>i</a:t>
            </a:r>
            <a:r>
              <a:rPr lang="en-US" sz="1800" dirty="0" smtClean="0"/>
              <a:t>][j] – (a[k][j] * a[</a:t>
            </a:r>
            <a:r>
              <a:rPr lang="en-US" sz="1800" dirty="0" err="1" smtClean="0"/>
              <a:t>i</a:t>
            </a:r>
            <a:r>
              <a:rPr lang="en-US" sz="1800" dirty="0" smtClean="0"/>
              <a:t>][k])</a:t>
            </a:r>
            <a:br>
              <a:rPr lang="en-US" sz="1800" dirty="0" smtClean="0"/>
            </a:br>
            <a:r>
              <a:rPr lang="en-US" sz="1800" dirty="0" smtClean="0"/>
              <a:t>End for j</a:t>
            </a:r>
            <a:br>
              <a:rPr lang="en-US" sz="1800" dirty="0" smtClean="0"/>
            </a:br>
            <a:r>
              <a:rPr lang="en-US" sz="1800" dirty="0" smtClean="0"/>
              <a:t>End for </a:t>
            </a:r>
            <a:r>
              <a:rPr lang="en-US" sz="1800" dirty="0" err="1" smtClean="0"/>
              <a:t>i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End for k</a:t>
            </a:r>
          </a:p>
          <a:p>
            <a:r>
              <a:rPr lang="en-US" sz="1800" dirty="0" smtClean="0"/>
              <a:t>Do for m=1 to n</a:t>
            </a:r>
            <a:br>
              <a:rPr lang="en-US" sz="1800" dirty="0" smtClean="0"/>
            </a:br>
            <a:r>
              <a:rPr lang="en-US" sz="1800" dirty="0" smtClean="0"/>
              <a:t>x[m] = a[m][n+1]</a:t>
            </a:r>
            <a:br>
              <a:rPr lang="en-US" sz="1800" dirty="0" smtClean="0"/>
            </a:br>
            <a:r>
              <a:rPr lang="en-US" sz="1800" dirty="0" smtClean="0"/>
              <a:t>Display x[m]</a:t>
            </a:r>
            <a:br>
              <a:rPr lang="en-US" sz="1800" dirty="0" smtClean="0"/>
            </a:br>
            <a:r>
              <a:rPr lang="en-US" sz="1800" dirty="0" smtClean="0"/>
              <a:t>End for m</a:t>
            </a:r>
          </a:p>
          <a:p>
            <a:r>
              <a:rPr lang="en-US" sz="1800" dirty="0" smtClean="0"/>
              <a:t>Stop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Algorithm for Gauss </a:t>
            </a:r>
            <a:r>
              <a:rPr lang="en-US" sz="3600" dirty="0" smtClean="0"/>
              <a:t>Jordan</a:t>
            </a:r>
            <a:r>
              <a:rPr lang="en-US" sz="3600" b="1" dirty="0" smtClean="0"/>
              <a:t> Method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924800" cy="6172200"/>
          </a:xfrm>
        </p:spPr>
        <p:txBody>
          <a:bodyPr>
            <a:normAutofit fontScale="92500" lnSpcReduction="10000"/>
          </a:bodyPr>
          <a:lstStyle/>
          <a:p>
            <a:pPr marL="452628" indent="-342900">
              <a:buAutoNum type="arabicPeriod"/>
            </a:pPr>
            <a:r>
              <a:rPr lang="en-US" sz="1600" dirty="0" smtClean="0"/>
              <a:t>Start </a:t>
            </a:r>
          </a:p>
          <a:p>
            <a:pPr marL="452628" indent="-342900">
              <a:buAutoNum type="arabicPeriod"/>
            </a:pPr>
            <a:r>
              <a:rPr lang="en-US" sz="1600" dirty="0" smtClean="0"/>
              <a:t>2. Input the Augmented Coefficients Matrix (A): </a:t>
            </a:r>
          </a:p>
          <a:p>
            <a:pPr marL="452628" indent="-342900">
              <a:buNone/>
            </a:pPr>
            <a:r>
              <a:rPr lang="en-US" sz="1600" dirty="0" smtClean="0"/>
              <a:t>		For </a:t>
            </a:r>
            <a:r>
              <a:rPr lang="en-US" sz="1600" dirty="0" err="1" smtClean="0"/>
              <a:t>i</a:t>
            </a:r>
            <a:r>
              <a:rPr lang="en-US" sz="1600" dirty="0" smtClean="0"/>
              <a:t> = 1 to n </a:t>
            </a:r>
          </a:p>
          <a:p>
            <a:pPr marL="452628" indent="-342900">
              <a:buNone/>
            </a:pPr>
            <a:r>
              <a:rPr lang="en-US" sz="1600" dirty="0" smtClean="0"/>
              <a:t>			For j = 1 to n+1 </a:t>
            </a:r>
          </a:p>
          <a:p>
            <a:pPr marL="452628" indent="-342900">
              <a:buNone/>
            </a:pPr>
            <a:r>
              <a:rPr lang="en-US" sz="1600" dirty="0" smtClean="0"/>
              <a:t>				Read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i,j</a:t>
            </a:r>
            <a:r>
              <a:rPr lang="en-US" sz="1600" dirty="0" smtClean="0"/>
              <a:t> </a:t>
            </a:r>
          </a:p>
          <a:p>
            <a:pPr marL="452628" indent="-342900">
              <a:buNone/>
            </a:pPr>
            <a:r>
              <a:rPr lang="en-US" sz="1600" dirty="0" smtClean="0"/>
              <a:t>			Next j </a:t>
            </a:r>
          </a:p>
          <a:p>
            <a:pPr marL="452628" indent="-342900">
              <a:buNone/>
            </a:pPr>
            <a:r>
              <a:rPr lang="en-US" sz="1600" dirty="0" smtClean="0"/>
              <a:t>		Next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452628" indent="-342900">
              <a:buAutoNum type="arabicPeriod"/>
            </a:pPr>
            <a:r>
              <a:rPr lang="en-US" sz="1600" dirty="0" smtClean="0"/>
              <a:t>3. Apply Gauss Jordan Elimination on Matrix A: </a:t>
            </a:r>
          </a:p>
          <a:p>
            <a:pPr marL="452628" indent="-342900">
              <a:buNone/>
            </a:pPr>
            <a:r>
              <a:rPr lang="en-US" sz="1600" dirty="0" smtClean="0"/>
              <a:t>		For </a:t>
            </a:r>
            <a:r>
              <a:rPr lang="en-US" sz="1600" dirty="0" err="1" smtClean="0"/>
              <a:t>i</a:t>
            </a:r>
            <a:r>
              <a:rPr lang="en-US" sz="1600" dirty="0" smtClean="0"/>
              <a:t> = 1 to n </a:t>
            </a:r>
          </a:p>
          <a:p>
            <a:pPr marL="452628" indent="-342900">
              <a:buNone/>
            </a:pPr>
            <a:r>
              <a:rPr lang="en-US" sz="1600" dirty="0" smtClean="0"/>
              <a:t>			If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i,i</a:t>
            </a:r>
            <a:r>
              <a:rPr lang="en-US" sz="1600" dirty="0" smtClean="0"/>
              <a:t> = 0 </a:t>
            </a:r>
          </a:p>
          <a:p>
            <a:pPr marL="452628" indent="-342900">
              <a:buNone/>
            </a:pPr>
            <a:r>
              <a:rPr lang="en-US" sz="1600" dirty="0" smtClean="0"/>
              <a:t>				Print "Mathematical Error!" </a:t>
            </a:r>
          </a:p>
          <a:p>
            <a:pPr marL="452628" indent="-342900">
              <a:buNone/>
            </a:pPr>
            <a:r>
              <a:rPr lang="en-US" sz="1600" dirty="0" smtClean="0"/>
              <a:t>				Stop </a:t>
            </a:r>
          </a:p>
          <a:p>
            <a:pPr marL="452628" indent="-342900">
              <a:buNone/>
            </a:pPr>
            <a:r>
              <a:rPr lang="en-US" sz="1600" dirty="0" smtClean="0"/>
              <a:t>			End If </a:t>
            </a:r>
          </a:p>
          <a:p>
            <a:pPr marL="452628" indent="-342900">
              <a:buNone/>
            </a:pPr>
            <a:r>
              <a:rPr lang="en-US" sz="1600" dirty="0" smtClean="0"/>
              <a:t>			For j = 1 to n </a:t>
            </a:r>
          </a:p>
          <a:p>
            <a:pPr marL="452628" indent="-342900">
              <a:buNone/>
            </a:pPr>
            <a:r>
              <a:rPr lang="en-US" sz="1600" dirty="0" smtClean="0"/>
              <a:t>				If </a:t>
            </a:r>
            <a:r>
              <a:rPr lang="en-US" sz="1600" dirty="0" err="1" smtClean="0"/>
              <a:t>i</a:t>
            </a:r>
            <a:r>
              <a:rPr lang="en-US" sz="1600" dirty="0" smtClean="0"/>
              <a:t> ≠ j </a:t>
            </a:r>
          </a:p>
          <a:p>
            <a:pPr marL="452628" indent="-342900">
              <a:buNone/>
            </a:pPr>
            <a:r>
              <a:rPr lang="en-US" sz="1600" dirty="0" smtClean="0"/>
              <a:t>					Ratio =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j,i</a:t>
            </a:r>
            <a:r>
              <a:rPr lang="en-US" sz="1600" dirty="0" smtClean="0"/>
              <a:t>/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i,i</a:t>
            </a:r>
            <a:r>
              <a:rPr lang="en-US" sz="1600" dirty="0" smtClean="0"/>
              <a:t> </a:t>
            </a:r>
          </a:p>
          <a:p>
            <a:pPr marL="452628" indent="-342900">
              <a:buNone/>
            </a:pPr>
            <a:r>
              <a:rPr lang="en-US" sz="1600" dirty="0" smtClean="0"/>
              <a:t>					For k = 1 to n+1 </a:t>
            </a:r>
          </a:p>
          <a:p>
            <a:pPr marL="452628" indent="-342900">
              <a:buNone/>
            </a:pPr>
            <a:r>
              <a:rPr lang="en-US" sz="1600" dirty="0" smtClean="0"/>
              <a:t>						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j,k</a:t>
            </a:r>
            <a:r>
              <a:rPr lang="en-US" sz="1600" dirty="0" smtClean="0"/>
              <a:t> =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j,k</a:t>
            </a:r>
            <a:r>
              <a:rPr lang="en-US" sz="1600" dirty="0" smtClean="0"/>
              <a:t> - Ratio *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i,k</a:t>
            </a:r>
            <a:r>
              <a:rPr lang="en-US" sz="1600" dirty="0" smtClean="0"/>
              <a:t> </a:t>
            </a:r>
          </a:p>
          <a:p>
            <a:pPr marL="452628" indent="-342900">
              <a:buNone/>
            </a:pPr>
            <a:r>
              <a:rPr lang="en-US" sz="1600" dirty="0" smtClean="0"/>
              <a:t>					Next k </a:t>
            </a:r>
          </a:p>
          <a:p>
            <a:pPr marL="452628" indent="-342900">
              <a:buNone/>
            </a:pPr>
            <a:r>
              <a:rPr lang="en-US" sz="1600" dirty="0" smtClean="0"/>
              <a:t>				End If </a:t>
            </a:r>
          </a:p>
          <a:p>
            <a:pPr marL="452628" indent="-342900">
              <a:buNone/>
            </a:pPr>
            <a:r>
              <a:rPr lang="en-US" sz="1600" dirty="0" smtClean="0"/>
              <a:t>			Next j </a:t>
            </a:r>
          </a:p>
          <a:p>
            <a:pPr marL="452628" indent="-342900">
              <a:buNone/>
            </a:pPr>
            <a:r>
              <a:rPr lang="en-US" sz="1600" dirty="0" smtClean="0"/>
              <a:t>		Next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endParaRPr lang="en-US" sz="16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 err="1" smtClean="0"/>
              <a:t>Pseudocode</a:t>
            </a:r>
            <a:r>
              <a:rPr lang="en-US" sz="3100" b="1" dirty="0" smtClean="0"/>
              <a:t> for Gauss </a:t>
            </a:r>
            <a:r>
              <a:rPr lang="en-US" sz="3100" dirty="0" smtClean="0"/>
              <a:t>Jordan</a:t>
            </a:r>
            <a:r>
              <a:rPr lang="en-US" sz="3100" b="1" dirty="0" smtClean="0"/>
              <a:t> Method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4. Obtaining Solution: 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err="1" smtClean="0"/>
              <a:t>i</a:t>
            </a:r>
            <a:r>
              <a:rPr lang="en-US" dirty="0" smtClean="0"/>
              <a:t> = 1 to n </a:t>
            </a:r>
          </a:p>
          <a:p>
            <a:pPr>
              <a:buNone/>
            </a:pPr>
            <a:r>
              <a:rPr lang="en-US" dirty="0" smtClean="0"/>
              <a:t>			X</a:t>
            </a:r>
            <a:r>
              <a:rPr lang="en-US" baseline="-25000" dirty="0" smtClean="0"/>
              <a:t>i</a:t>
            </a:r>
            <a:r>
              <a:rPr lang="en-US" dirty="0" smtClean="0"/>
              <a:t> = A</a:t>
            </a:r>
            <a:r>
              <a:rPr lang="en-US" baseline="-25000" dirty="0" smtClean="0"/>
              <a:t>i,n+1</a:t>
            </a:r>
            <a:r>
              <a:rPr lang="en-US" dirty="0" smtClean="0"/>
              <a:t>/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i,i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Next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5. Display Solution: 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err="1" smtClean="0"/>
              <a:t>i</a:t>
            </a:r>
            <a:r>
              <a:rPr lang="en-US" dirty="0" smtClean="0"/>
              <a:t> = 1 to n </a:t>
            </a:r>
          </a:p>
          <a:p>
            <a:pPr>
              <a:buNone/>
            </a:pPr>
            <a:r>
              <a:rPr lang="en-US" dirty="0" smtClean="0"/>
              <a:t>			Print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Next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6. Stop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aforementioned algorithm seem simple, but Gauss Jordan method is generally considered to be a bit tedious in terms of additional calculation. Additionally, this method proves to be </a:t>
            </a:r>
            <a:r>
              <a:rPr lang="en-US" dirty="0" smtClean="0"/>
              <a:t>an </a:t>
            </a:r>
            <a:r>
              <a:rPr lang="en-US" dirty="0" smtClean="0"/>
              <a:t>effective one for a smaller system of linear simultaneous equations.</a:t>
            </a:r>
          </a:p>
          <a:p>
            <a:pPr algn="just"/>
            <a:r>
              <a:rPr lang="en-US" dirty="0" smtClean="0"/>
              <a:t>If you consider a system of 10 or 20 such equations, 500 multiplications would be required to solve the system using Gauss Jordan method. But, if you adopt </a:t>
            </a:r>
            <a:r>
              <a:rPr lang="en-US" dirty="0" smtClean="0">
                <a:hlinkClick r:id="rId2" tooltip="C Program for Gauss Elimination Method"/>
              </a:rPr>
              <a:t>Gauss Elimination method</a:t>
            </a:r>
            <a:r>
              <a:rPr lang="en-US" dirty="0" smtClean="0"/>
              <a:t> the number of multiplications required is only 333. So, Gauss Jordan is the simpler method, but requires 50% more calculation compared to the elimination method.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9173" y="22098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Calibri" pitchFamily="34" charset="0"/>
              </a:rPr>
              <a:t>THANKS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219200"/>
            <a:ext cx="37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https://youtu.be/WRpeggUEe9c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314</TotalTime>
  <Words>143</Words>
  <Application>Microsoft Office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Slide 1</vt:lpstr>
      <vt:lpstr>Slide 2</vt:lpstr>
      <vt:lpstr>Gauss Jordan Method </vt:lpstr>
      <vt:lpstr>Algorithm for Gauss Jordan Method </vt:lpstr>
      <vt:lpstr>Pseudocode for Gauss Jordan Method </vt:lpstr>
      <vt:lpstr>Contd….</vt:lpstr>
      <vt:lpstr>Note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40</cp:revision>
  <dcterms:created xsi:type="dcterms:W3CDTF">2006-08-16T00:00:00Z</dcterms:created>
  <dcterms:modified xsi:type="dcterms:W3CDTF">2021-04-08T17:31:20Z</dcterms:modified>
</cp:coreProperties>
</file>