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57EE7-2DC0-4316-AEF1-82D15947950D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F86C-0B1A-4661-BED9-66C5858B8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on</a:t>
            </a:r>
            <a:r>
              <a:rPr lang="en-US" sz="2000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“</a:t>
            </a:r>
            <a:r>
              <a:rPr lang="en-US" b="1" dirty="0" smtClean="0">
                <a:latin typeface="Calibri" pitchFamily="34" charset="0"/>
                <a:cs typeface="Arial" charset="0"/>
              </a:rPr>
              <a:t>CBNST LAB –PMA-402</a:t>
            </a:r>
            <a:r>
              <a:rPr lang="en-US" dirty="0" smtClean="0">
                <a:latin typeface="Calibri" pitchFamily="34" charset="0"/>
                <a:cs typeface="Arial" charset="0"/>
              </a:rPr>
              <a:t>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latin typeface="Calibri" pitchFamily="34" charset="0"/>
                <a:cs typeface="Arial" charset="0"/>
              </a:rPr>
              <a:t>A</a:t>
            </a:r>
            <a:r>
              <a:rPr lang="en-US" sz="2000" b="1" dirty="0" err="1" smtClean="0">
                <a:latin typeface="Calibri" pitchFamily="34" charset="0"/>
                <a:cs typeface="Arial" charset="0"/>
              </a:rPr>
              <a:t>kansha</a:t>
            </a:r>
            <a:r>
              <a:rPr lang="en-US" sz="2000" b="1" dirty="0" smtClean="0">
                <a:latin typeface="Calibri" pitchFamily="34" charset="0"/>
                <a:cs typeface="Arial" charset="0"/>
              </a:rPr>
              <a:t> Gupta</a:t>
            </a:r>
            <a:endParaRPr lang="en-US" sz="20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latin typeface="Calibri" pitchFamily="34" charset="0"/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800" b="1" dirty="0" smtClean="0">
                <a:latin typeface="Calibri" pitchFamily="34" charset="0"/>
                <a:cs typeface="Arial" charset="0"/>
              </a:rPr>
              <a:t>DEPARTMENT OF COMPUTER SCIENCE AND ENGINEERING</a:t>
            </a:r>
            <a:endParaRPr lang="en-US" sz="2800" dirty="0" smtClean="0">
              <a:latin typeface="Calibri" pitchFamily="34" charset="0"/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latin typeface="Calibri" pitchFamily="34" charset="0"/>
                <a:cs typeface="Arial" charset="0"/>
              </a:rPr>
              <a:t>GRAPHIC ERA DEEMED TO BE UNIVERSITY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304800"/>
            <a:ext cx="809771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5800" y="990600"/>
            <a:ext cx="7696200" cy="489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9173" y="22098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Calibri" pitchFamily="34" charset="0"/>
              </a:rPr>
              <a:t>THANKS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002268"/>
            <a:ext cx="394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https://youtu.be/6qyDCV6QOm0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447800"/>
            <a:ext cx="8077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NEWTON RAPHSON METHOD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method, also called the Newton’s method, is the fastest and simplest approach of all methods to find the real root of a nonlinear function. </a:t>
            </a:r>
          </a:p>
          <a:p>
            <a:pPr algn="just"/>
            <a:r>
              <a:rPr lang="en-US" dirty="0" smtClean="0"/>
              <a:t>It is an open bracket approach, requiring only one initial guess. </a:t>
            </a:r>
          </a:p>
          <a:p>
            <a:pPr algn="just"/>
            <a:r>
              <a:rPr lang="en-US" dirty="0" smtClean="0"/>
              <a:t>This method is quite often used to improve the results obtained from other iterative approaches.</a:t>
            </a:r>
          </a:p>
          <a:p>
            <a:pPr algn="just"/>
            <a:r>
              <a:rPr lang="en-US" dirty="0" smtClean="0"/>
              <a:t>The convergence is fastest of all the root-finding methods</a:t>
            </a:r>
          </a:p>
          <a:p>
            <a:pPr algn="just"/>
            <a:r>
              <a:rPr lang="en-US" dirty="0" smtClean="0"/>
              <a:t>The overall approach of Newton’s method is more useful in case of large values the first derivative of f(X) </a:t>
            </a:r>
            <a:r>
              <a:rPr lang="en-US" dirty="0" err="1" smtClean="0"/>
              <a:t>i.e</a:t>
            </a:r>
            <a:r>
              <a:rPr lang="en-US" dirty="0" smtClean="0"/>
              <a:t> f'(X). </a:t>
            </a:r>
          </a:p>
          <a:p>
            <a:pPr algn="just"/>
            <a:r>
              <a:rPr lang="en-US" dirty="0" smtClean="0"/>
              <a:t>The iterative formula for Newton </a:t>
            </a:r>
            <a:r>
              <a:rPr lang="en-US" dirty="0" err="1" smtClean="0"/>
              <a:t>Raphson</a:t>
            </a:r>
            <a:r>
              <a:rPr lang="en-US" dirty="0" smtClean="0"/>
              <a:t> method is:</a:t>
            </a:r>
          </a:p>
          <a:p>
            <a:pPr>
              <a:buNone/>
            </a:pPr>
            <a:r>
              <a:rPr lang="en-US" dirty="0" smtClean="0"/>
              <a:t>		           Xn+1 = </a:t>
            </a:r>
            <a:r>
              <a:rPr lang="en-US" dirty="0" err="1" smtClean="0"/>
              <a:t>Xn</a:t>
            </a:r>
            <a:r>
              <a:rPr lang="en-US" dirty="0" smtClean="0"/>
              <a:t> – f(</a:t>
            </a:r>
            <a:r>
              <a:rPr lang="en-US" dirty="0" err="1" smtClean="0"/>
              <a:t>Xn</a:t>
            </a:r>
            <a:r>
              <a:rPr lang="en-US" dirty="0" smtClean="0"/>
              <a:t>)/f'(</a:t>
            </a:r>
            <a:r>
              <a:rPr lang="en-US" dirty="0" err="1" smtClean="0"/>
              <a:t>Xn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– open bracket</a:t>
            </a:r>
          </a:p>
          <a:p>
            <a:r>
              <a:rPr lang="en-US" dirty="0" smtClean="0"/>
              <a:t>No. of initial guesses – 1</a:t>
            </a:r>
          </a:p>
          <a:p>
            <a:r>
              <a:rPr lang="en-US" dirty="0" smtClean="0"/>
              <a:t>Convergence – quadratic</a:t>
            </a:r>
          </a:p>
          <a:p>
            <a:r>
              <a:rPr lang="en-US" dirty="0" smtClean="0"/>
              <a:t>Rate of convergence – faster</a:t>
            </a:r>
          </a:p>
          <a:p>
            <a:r>
              <a:rPr lang="en-US" dirty="0" smtClean="0"/>
              <a:t>Accuracy – good</a:t>
            </a:r>
          </a:p>
          <a:p>
            <a:r>
              <a:rPr lang="en-US" dirty="0" smtClean="0"/>
              <a:t>Programming effort – easy</a:t>
            </a:r>
          </a:p>
          <a:p>
            <a:r>
              <a:rPr lang="en-US" dirty="0" smtClean="0"/>
              <a:t>Approach – Taylor’s series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Newton’s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 smtClean="0"/>
              <a:t>In previous methods, we were given an interval. Here we are required an initial guess value of root.</a:t>
            </a:r>
          </a:p>
          <a:p>
            <a:pPr algn="just" fontAlgn="base"/>
            <a:r>
              <a:rPr lang="en-US" dirty="0" smtClean="0"/>
              <a:t>The previous two methods are guaranteed to converge, Newton </a:t>
            </a:r>
            <a:r>
              <a:rPr lang="en-US" dirty="0" err="1" smtClean="0"/>
              <a:t>Rahhson</a:t>
            </a:r>
            <a:r>
              <a:rPr lang="en-US" dirty="0" smtClean="0"/>
              <a:t> may not converge in some cases.</a:t>
            </a:r>
          </a:p>
          <a:p>
            <a:pPr algn="just" fontAlgn="base"/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 method requires derivative. Some functions may be difficult to or impossible to differentiate.</a:t>
            </a:r>
          </a:p>
          <a:p>
            <a:pPr algn="just" fontAlgn="base"/>
            <a:r>
              <a:rPr lang="en-US" dirty="0" smtClean="0"/>
              <a:t>For many problems, Newton </a:t>
            </a:r>
            <a:r>
              <a:rPr lang="en-US" dirty="0" err="1" smtClean="0"/>
              <a:t>Raphson</a:t>
            </a:r>
            <a:r>
              <a:rPr lang="en-US" dirty="0" smtClean="0"/>
              <a:t> method converges faster than the above two methods.</a:t>
            </a:r>
          </a:p>
          <a:p>
            <a:pPr algn="just" fontAlgn="base"/>
            <a:r>
              <a:rPr lang="en-US" dirty="0" smtClean="0"/>
              <a:t>Also, it can identify repeated roots, since it does not look for changes in the sign of f(x) explicitly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Comparison with Bisection &amp; </a:t>
            </a:r>
            <a:r>
              <a:rPr lang="en-US" b="1" dirty="0" err="1" smtClean="0"/>
              <a:t>Regula-Falsi</a:t>
            </a:r>
            <a:r>
              <a:rPr lang="en-US" b="1" dirty="0" smtClean="0"/>
              <a:t>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idea is to draw a line tangent to f(x) at point x</a:t>
            </a:r>
            <a:r>
              <a:rPr lang="en-US" baseline="-25000" dirty="0" smtClean="0"/>
              <a:t>1</a:t>
            </a:r>
            <a:r>
              <a:rPr lang="en-US" dirty="0" smtClean="0"/>
              <a:t>. The point where the tangent line crosses the x axis should be a better estimate of the root than x</a:t>
            </a:r>
            <a:r>
              <a:rPr lang="en-US" baseline="-25000" dirty="0" smtClean="0"/>
              <a:t>1</a:t>
            </a:r>
            <a:r>
              <a:rPr lang="en-US" dirty="0" smtClean="0"/>
              <a:t>. Call this point x</a:t>
            </a:r>
            <a:r>
              <a:rPr lang="en-US" baseline="-25000" dirty="0" smtClean="0"/>
              <a:t>2</a:t>
            </a:r>
            <a:r>
              <a:rPr lang="en-US" dirty="0" smtClean="0"/>
              <a:t>. Calculate f(x</a:t>
            </a:r>
            <a:r>
              <a:rPr lang="en-US" baseline="-25000" dirty="0" smtClean="0"/>
              <a:t>2</a:t>
            </a:r>
            <a:r>
              <a:rPr lang="en-US" dirty="0" smtClean="0"/>
              <a:t>), and draw a line tangent at x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know that slope of line from (x</a:t>
            </a:r>
            <a:r>
              <a:rPr lang="en-US" baseline="-25000" dirty="0" smtClean="0"/>
              <a:t>1</a:t>
            </a:r>
            <a:r>
              <a:rPr lang="en-US" dirty="0" smtClean="0"/>
              <a:t>, f(x</a:t>
            </a:r>
            <a:r>
              <a:rPr lang="en-US" baseline="-25000" dirty="0" smtClean="0"/>
              <a:t>1</a:t>
            </a:r>
            <a:r>
              <a:rPr lang="en-US" dirty="0" smtClean="0"/>
              <a:t>)) to (x</a:t>
            </a:r>
            <a:r>
              <a:rPr lang="en-US" baseline="-25000" dirty="0" smtClean="0"/>
              <a:t>2</a:t>
            </a:r>
            <a:r>
              <a:rPr lang="en-US" dirty="0" smtClean="0"/>
              <a:t>, 0) is f'(x</a:t>
            </a:r>
            <a:r>
              <a:rPr lang="en-US" baseline="-25000" dirty="0" smtClean="0"/>
              <a:t>1</a:t>
            </a:r>
            <a:r>
              <a:rPr lang="en-US" dirty="0" smtClean="0"/>
              <a:t>)) where f’ represents derivative of f.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/>
              <a:t>How does this work?</a:t>
            </a:r>
            <a:endParaRPr lang="en-US" dirty="0"/>
          </a:p>
        </p:txBody>
      </p:sp>
      <p:pic>
        <p:nvPicPr>
          <p:cNvPr id="4098" name="Picture 2" descr="newtonRaphsonMeth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2789" y="3276600"/>
            <a:ext cx="4832611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x, e, n, d</a:t>
            </a:r>
            <a:br>
              <a:rPr lang="en-US" dirty="0" smtClean="0"/>
            </a:br>
            <a:r>
              <a:rPr lang="en-US" dirty="0" smtClean="0"/>
              <a:t>*x is the initial guess</a:t>
            </a:r>
            <a:br>
              <a:rPr lang="en-US" dirty="0" smtClean="0"/>
            </a:br>
            <a:r>
              <a:rPr lang="en-US" dirty="0" smtClean="0"/>
              <a:t>e is the absolute error </a:t>
            </a:r>
            <a:r>
              <a:rPr lang="en-US" dirty="0" err="1" smtClean="0"/>
              <a:t>i.e</a:t>
            </a:r>
            <a:r>
              <a:rPr lang="en-US" dirty="0" smtClean="0"/>
              <a:t> the desired degree of accuracy</a:t>
            </a:r>
            <a:br>
              <a:rPr lang="en-US" dirty="0" smtClean="0"/>
            </a:br>
            <a:r>
              <a:rPr lang="en-US" dirty="0" smtClean="0"/>
              <a:t>n is for operating loop</a:t>
            </a:r>
            <a:br>
              <a:rPr lang="en-US" dirty="0" smtClean="0"/>
            </a:br>
            <a:r>
              <a:rPr lang="en-US" dirty="0" smtClean="0"/>
              <a:t>d is for checking slope*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for </a:t>
            </a:r>
            <a:r>
              <a:rPr lang="en-US" dirty="0" err="1" smtClean="0"/>
              <a:t>i</a:t>
            </a:r>
            <a:r>
              <a:rPr lang="en-US" dirty="0" smtClean="0"/>
              <a:t> =1 to n in step of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 = f(x)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f1 = f'(x)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( [f1] &lt; d), then display too small slope and </a:t>
            </a:r>
            <a:r>
              <a:rPr lang="en-US" dirty="0" err="1" smtClean="0"/>
              <a:t>goto</a:t>
            </a:r>
            <a:r>
              <a:rPr lang="en-US" dirty="0" smtClean="0"/>
              <a:t> 11.</a:t>
            </a:r>
            <a:br>
              <a:rPr lang="en-US" dirty="0" smtClean="0"/>
            </a:br>
            <a:r>
              <a:rPr lang="en-US" dirty="0" smtClean="0"/>
              <a:t>*[ ] is used as modulus sign*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x1 = x – f/f1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( [(x1 – x)/x1] &lt; e ), the display the root as x1 and </a:t>
            </a:r>
            <a:r>
              <a:rPr lang="en-US" dirty="0" err="1" smtClean="0"/>
              <a:t>goto</a:t>
            </a:r>
            <a:r>
              <a:rPr lang="en-US" dirty="0" smtClean="0"/>
              <a:t> 11.</a:t>
            </a:r>
            <a:br>
              <a:rPr lang="en-US" dirty="0" smtClean="0"/>
            </a:br>
            <a:r>
              <a:rPr lang="en-US" dirty="0" smtClean="0"/>
              <a:t>*[ ] is used as modulus sign*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 = x1 and end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method does not converge due to oscillation.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153400" cy="868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Newton </a:t>
            </a:r>
            <a:r>
              <a:rPr lang="en-US" sz="4000" dirty="0" err="1" smtClean="0"/>
              <a:t>Raphson</a:t>
            </a:r>
            <a:r>
              <a:rPr lang="en-US" sz="4000" dirty="0" smtClean="0"/>
              <a:t> </a:t>
            </a:r>
            <a:r>
              <a:rPr lang="en-US" sz="4000" dirty="0" err="1" smtClean="0"/>
              <a:t>MethodAlgorithm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</a:p>
          <a:p>
            <a:pPr>
              <a:buNone/>
            </a:pPr>
            <a:r>
              <a:rPr lang="en-US" dirty="0" smtClean="0"/>
              <a:t>2. Define function as f(x)</a:t>
            </a:r>
          </a:p>
          <a:p>
            <a:pPr>
              <a:buNone/>
            </a:pPr>
            <a:r>
              <a:rPr lang="en-US" dirty="0" smtClean="0"/>
              <a:t>3. Define derivative of function as g(x) </a:t>
            </a:r>
          </a:p>
          <a:p>
            <a:pPr>
              <a:buNone/>
            </a:pPr>
            <a:r>
              <a:rPr lang="en-US" dirty="0" smtClean="0"/>
              <a:t>4. Input: </a:t>
            </a:r>
          </a:p>
          <a:p>
            <a:pPr>
              <a:buNone/>
            </a:pPr>
            <a:r>
              <a:rPr lang="en-US" dirty="0" smtClean="0"/>
              <a:t>		a. Initial guess x0</a:t>
            </a:r>
          </a:p>
          <a:p>
            <a:pPr>
              <a:buNone/>
            </a:pPr>
            <a:r>
              <a:rPr lang="en-US" dirty="0" smtClean="0"/>
              <a:t>		b. Tolerable Error e </a:t>
            </a:r>
          </a:p>
          <a:p>
            <a:pPr>
              <a:buNone/>
            </a:pPr>
            <a:r>
              <a:rPr lang="en-US" dirty="0" smtClean="0"/>
              <a:t>		c. Maximum Iteration N </a:t>
            </a:r>
          </a:p>
          <a:p>
            <a:pPr>
              <a:buNone/>
            </a:pPr>
            <a:r>
              <a:rPr lang="en-US" dirty="0" smtClean="0"/>
              <a:t>5. Initialize iteration counter step = 1 </a:t>
            </a:r>
          </a:p>
          <a:p>
            <a:pPr>
              <a:buNone/>
            </a:pPr>
            <a:r>
              <a:rPr lang="en-US" dirty="0" smtClean="0"/>
              <a:t>6. Do </a:t>
            </a:r>
          </a:p>
          <a:p>
            <a:pPr>
              <a:buNone/>
            </a:pPr>
            <a:r>
              <a:rPr lang="en-US" dirty="0" smtClean="0"/>
              <a:t>		If g(x0) = 0 </a:t>
            </a:r>
          </a:p>
          <a:p>
            <a:pPr>
              <a:buNone/>
            </a:pPr>
            <a:r>
              <a:rPr lang="en-US" dirty="0" smtClean="0"/>
              <a:t>			Print "Mathematical Error" </a:t>
            </a:r>
          </a:p>
          <a:p>
            <a:pPr>
              <a:buNone/>
            </a:pPr>
            <a:r>
              <a:rPr lang="en-US" dirty="0" smtClean="0"/>
              <a:t>			Stop</a:t>
            </a:r>
          </a:p>
          <a:p>
            <a:pPr>
              <a:buNone/>
            </a:pPr>
            <a:r>
              <a:rPr lang="en-US" dirty="0" smtClean="0"/>
              <a:t>		 End If </a:t>
            </a:r>
          </a:p>
          <a:p>
            <a:pPr>
              <a:buNone/>
            </a:pPr>
            <a:r>
              <a:rPr lang="en-US" dirty="0" smtClean="0"/>
              <a:t>		x1 = x0 - f(x0) / g(x0) </a:t>
            </a:r>
          </a:p>
          <a:p>
            <a:pPr>
              <a:buNone/>
            </a:pPr>
            <a:r>
              <a:rPr lang="en-US" dirty="0" smtClean="0"/>
              <a:t>		x0 = x1 </a:t>
            </a:r>
          </a:p>
          <a:p>
            <a:pPr>
              <a:buNone/>
            </a:pPr>
            <a:r>
              <a:rPr lang="en-US" dirty="0" smtClean="0"/>
              <a:t>		step = step + 1 </a:t>
            </a:r>
          </a:p>
          <a:p>
            <a:pPr>
              <a:buNone/>
            </a:pPr>
            <a:r>
              <a:rPr lang="en-US" dirty="0" smtClean="0"/>
              <a:t>		If step &gt; N </a:t>
            </a:r>
          </a:p>
          <a:p>
            <a:pPr>
              <a:buNone/>
            </a:pPr>
            <a:r>
              <a:rPr lang="en-US" dirty="0" smtClean="0"/>
              <a:t>			Print "Not Convergent" </a:t>
            </a:r>
          </a:p>
          <a:p>
            <a:pPr>
              <a:buNone/>
            </a:pPr>
            <a:r>
              <a:rPr lang="en-US" dirty="0" smtClean="0"/>
              <a:t>			Stop </a:t>
            </a:r>
          </a:p>
          <a:p>
            <a:pPr>
              <a:buNone/>
            </a:pPr>
            <a:r>
              <a:rPr lang="en-US" dirty="0" smtClean="0"/>
              <a:t>		End If </a:t>
            </a:r>
          </a:p>
          <a:p>
            <a:pPr>
              <a:buNone/>
            </a:pPr>
            <a:r>
              <a:rPr lang="en-US" dirty="0" smtClean="0"/>
              <a:t>   While abs f(x1) &gt; e </a:t>
            </a:r>
          </a:p>
          <a:p>
            <a:pPr>
              <a:buNone/>
            </a:pPr>
            <a:r>
              <a:rPr lang="en-US" dirty="0" smtClean="0"/>
              <a:t>7. Print root as x1 </a:t>
            </a:r>
          </a:p>
          <a:p>
            <a:pPr>
              <a:buNone/>
            </a:pPr>
            <a:r>
              <a:rPr lang="en-US" dirty="0" smtClean="0"/>
              <a:t>8. Stop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err="1" smtClean="0"/>
              <a:t>Pseudocode</a:t>
            </a:r>
            <a:r>
              <a:rPr lang="en-US" sz="3100" b="1" dirty="0" smtClean="0"/>
              <a:t> for Newton </a:t>
            </a:r>
            <a:r>
              <a:rPr lang="en-US" sz="3100" b="1" dirty="0" err="1" smtClean="0"/>
              <a:t>Raphson</a:t>
            </a:r>
            <a:r>
              <a:rPr lang="en-US" sz="3100" b="1" dirty="0" smtClean="0"/>
              <a:t> Method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783220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2064" y="1676400"/>
            <a:ext cx="828473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372</Words>
  <Application>Microsoft Office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Slide 2</vt:lpstr>
      <vt:lpstr>Newton Raphson Method</vt:lpstr>
      <vt:lpstr>Features of Newton’s Method</vt:lpstr>
      <vt:lpstr>Comparison with Bisection &amp; Regula-Falsi method</vt:lpstr>
      <vt:lpstr>How does this work?</vt:lpstr>
      <vt:lpstr>Newton Raphson MethodAlgorithm </vt:lpstr>
      <vt:lpstr>Pseudocode for Newton Raphson Method 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14</cp:revision>
  <dcterms:created xsi:type="dcterms:W3CDTF">2006-08-16T00:00:00Z</dcterms:created>
  <dcterms:modified xsi:type="dcterms:W3CDTF">2021-02-08T05:10:26Z</dcterms:modified>
</cp:coreProperties>
</file>