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267" r:id="rId2"/>
    <p:sldId id="256" r:id="rId3"/>
    <p:sldId id="257" r:id="rId4"/>
    <p:sldId id="258" r:id="rId5"/>
    <p:sldId id="268" r:id="rId6"/>
    <p:sldId id="269" r:id="rId7"/>
    <p:sldId id="259" r:id="rId8"/>
    <p:sldId id="262" r:id="rId9"/>
    <p:sldId id="263" r:id="rId10"/>
    <p:sldId id="264" r:id="rId11"/>
    <p:sldId id="270" r:id="rId12"/>
    <p:sldId id="272"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463072C-7A41-42D2-9F9C-8CD7D9E3568D}" type="datetimeFigureOut">
              <a:rPr lang="en-US" smtClean="0"/>
              <a:pPr/>
              <a:t>1/21/2021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14BEF21-74C6-4104-B03E-CA2B55A2160B}"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Slide Image Placeholder 1"/>
          <p:cNvSpPr>
            <a:spLocks noGrp="1" noRot="1" noChangeAspect="1" noTextEdit="1"/>
          </p:cNvSpPr>
          <p:nvPr>
            <p:ph type="sldImg"/>
          </p:nvPr>
        </p:nvSpPr>
        <p:spPr>
          <a:xfrm>
            <a:off x="-14227175" y="-11796713"/>
            <a:ext cx="16652875" cy="12490451"/>
          </a:xfrm>
          <a:ln/>
        </p:spPr>
      </p:sp>
      <p:sp>
        <p:nvSpPr>
          <p:cNvPr id="105475" name="Notes Placeholder 2"/>
          <p:cNvSpPr>
            <a:spLocks noGrp="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1D8BD707-D9CF-40AE-B4C6-C98DA3205C09}" type="datetimeFigureOut">
              <a:rPr lang="en-US" smtClean="0"/>
              <a:pPr/>
              <a:t>1/21/2021</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1/21/2021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1/21/2021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1/21/2021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1/21/2021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1/21/2021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1/21/2021</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1D8BD707-D9CF-40AE-B4C6-C98DA3205C09}" type="datetimeFigureOut">
              <a:rPr lang="en-US" smtClean="0"/>
              <a:pPr/>
              <a:t>1/21/2021</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1D8BD707-D9CF-40AE-B4C6-C98DA3205C09}" type="datetimeFigureOut">
              <a:rPr lang="en-US" smtClean="0"/>
              <a:pPr/>
              <a:t>1/21/2021</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1D8BD707-D9CF-40AE-B4C6-C98DA3205C09}" type="datetimeFigureOut">
              <a:rPr lang="en-US" smtClean="0"/>
              <a:pPr/>
              <a:t>1/21/2021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1D8BD707-D9CF-40AE-B4C6-C98DA3205C09}" type="datetimeFigureOut">
              <a:rPr lang="en-US" smtClean="0"/>
              <a:pPr/>
              <a:t>1/21/2021</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B6F15528-21DE-4FAA-801E-634DDDAF4B2B}"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1D8BD707-D9CF-40AE-B4C6-C98DA3205C09}" type="datetimeFigureOut">
              <a:rPr lang="en-US" smtClean="0"/>
              <a:pPr/>
              <a:t>1/21/2021</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www.codewithc.com/c-program-for-regula-falsi-method/" TargetMode="External"/><Relationship Id="rId2" Type="http://schemas.openxmlformats.org/officeDocument/2006/relationships/hyperlink" Target="https://www.mathsisfun.com/algebra/intermediate-value-theorem.html" TargetMode="External"/><Relationship Id="rId1" Type="http://schemas.openxmlformats.org/officeDocument/2006/relationships/slideLayout" Target="../slideLayouts/slideLayout2.xml"/><Relationship Id="rId4" Type="http://schemas.openxmlformats.org/officeDocument/2006/relationships/hyperlink" Target="https://www.codewithc.com/c-program-for-newton-raphson-method/"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hyperlink" Target="https://media.geeksforgeeks.org/wp-content/uploads/bisection.jpg"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Content Placeholder 2"/>
          <p:cNvSpPr>
            <a:spLocks noGrp="1"/>
          </p:cNvSpPr>
          <p:nvPr>
            <p:ph idx="1"/>
          </p:nvPr>
        </p:nvSpPr>
        <p:spPr>
          <a:xfrm>
            <a:off x="152400" y="76200"/>
            <a:ext cx="8839200" cy="6324600"/>
          </a:xfrm>
        </p:spPr>
        <p:txBody>
          <a:bodyPr/>
          <a:lstStyle/>
          <a:p>
            <a:pPr algn="ctr" eaLnBrk="1" hangingPunct="1">
              <a:buFont typeface="Wingdings 2" pitchFamily="18" charset="2"/>
              <a:buNone/>
            </a:pPr>
            <a:endParaRPr lang="en-US" sz="1600" b="1" dirty="0" smtClean="0">
              <a:cs typeface="Arial" charset="0"/>
            </a:endParaRPr>
          </a:p>
          <a:p>
            <a:pPr algn="ctr" eaLnBrk="1" hangingPunct="1">
              <a:buFont typeface="Wingdings 2" pitchFamily="18" charset="2"/>
              <a:buNone/>
            </a:pPr>
            <a:r>
              <a:rPr lang="en-US" sz="2800" b="1" dirty="0" smtClean="0">
                <a:latin typeface="Calibri" pitchFamily="34" charset="0"/>
                <a:cs typeface="Arial" charset="0"/>
              </a:rPr>
              <a:t>Lecture</a:t>
            </a:r>
          </a:p>
          <a:p>
            <a:pPr algn="ctr" eaLnBrk="1" hangingPunct="1">
              <a:buFont typeface="Wingdings 2" pitchFamily="18" charset="2"/>
              <a:buNone/>
            </a:pPr>
            <a:r>
              <a:rPr lang="en-US" sz="2800" b="1" dirty="0" smtClean="0">
                <a:latin typeface="Calibri" pitchFamily="34" charset="0"/>
                <a:cs typeface="Arial" charset="0"/>
              </a:rPr>
              <a:t>on</a:t>
            </a:r>
            <a:r>
              <a:rPr lang="en-US" sz="2000" dirty="0" smtClean="0">
                <a:latin typeface="Calibri" pitchFamily="34" charset="0"/>
                <a:cs typeface="Arial" charset="0"/>
              </a:rPr>
              <a:t> </a:t>
            </a:r>
          </a:p>
          <a:p>
            <a:pPr algn="ctr" eaLnBrk="1" hangingPunct="1">
              <a:buFont typeface="Wingdings 2" pitchFamily="18" charset="2"/>
              <a:buNone/>
            </a:pPr>
            <a:r>
              <a:rPr lang="en-US" dirty="0" smtClean="0">
                <a:latin typeface="Calibri" pitchFamily="34" charset="0"/>
                <a:cs typeface="Arial" charset="0"/>
              </a:rPr>
              <a:t>“</a:t>
            </a:r>
            <a:r>
              <a:rPr lang="en-US" b="1" dirty="0" smtClean="0">
                <a:latin typeface="Calibri" pitchFamily="34" charset="0"/>
                <a:cs typeface="Arial" charset="0"/>
              </a:rPr>
              <a:t>CBNST LAB –PMA-402</a:t>
            </a:r>
            <a:r>
              <a:rPr lang="en-US" dirty="0" smtClean="0">
                <a:latin typeface="Calibri" pitchFamily="34" charset="0"/>
                <a:cs typeface="Arial" charset="0"/>
              </a:rPr>
              <a:t>”</a:t>
            </a:r>
          </a:p>
          <a:p>
            <a:pPr algn="ctr" eaLnBrk="1" hangingPunct="1">
              <a:buFont typeface="Wingdings 2" pitchFamily="18" charset="2"/>
              <a:buNone/>
            </a:pPr>
            <a:r>
              <a:rPr lang="en-US" sz="2000" dirty="0" smtClean="0">
                <a:latin typeface="Calibri" pitchFamily="34" charset="0"/>
                <a:cs typeface="Arial" charset="0"/>
              </a:rPr>
              <a:t>by</a:t>
            </a:r>
          </a:p>
          <a:p>
            <a:pPr algn="ctr" eaLnBrk="1" hangingPunct="1">
              <a:buFont typeface="Wingdings 2" pitchFamily="18" charset="2"/>
              <a:buNone/>
            </a:pPr>
            <a:r>
              <a:rPr lang="en-US" sz="2000" b="1" i="1" dirty="0" err="1" smtClean="0">
                <a:latin typeface="Calibri" pitchFamily="34" charset="0"/>
                <a:cs typeface="Arial" charset="0"/>
              </a:rPr>
              <a:t>A</a:t>
            </a:r>
            <a:r>
              <a:rPr lang="en-US" sz="2000" b="1" dirty="0" err="1" smtClean="0">
                <a:latin typeface="Calibri" pitchFamily="34" charset="0"/>
                <a:cs typeface="Arial" charset="0"/>
              </a:rPr>
              <a:t>kansha</a:t>
            </a:r>
            <a:r>
              <a:rPr lang="en-US" sz="2000" b="1" dirty="0" smtClean="0">
                <a:latin typeface="Calibri" pitchFamily="34" charset="0"/>
                <a:cs typeface="Arial" charset="0"/>
              </a:rPr>
              <a:t> Gupta</a:t>
            </a:r>
            <a:endParaRPr lang="en-US" sz="2000" dirty="0" smtClean="0">
              <a:latin typeface="Calibri" pitchFamily="34" charset="0"/>
              <a:cs typeface="Arial" charset="0"/>
            </a:endParaRPr>
          </a:p>
          <a:p>
            <a:pPr algn="ctr" eaLnBrk="1" hangingPunct="1">
              <a:buFont typeface="Wingdings 2" pitchFamily="18" charset="2"/>
              <a:buNone/>
            </a:pPr>
            <a:r>
              <a:rPr lang="en-US" sz="2000" b="1" dirty="0" smtClean="0">
                <a:latin typeface="Calibri" pitchFamily="34" charset="0"/>
                <a:cs typeface="Arial" charset="0"/>
              </a:rPr>
              <a:t> </a:t>
            </a:r>
          </a:p>
          <a:p>
            <a:pPr algn="ctr" eaLnBrk="1" hangingPunct="1">
              <a:buFont typeface="Wingdings 2" pitchFamily="18" charset="2"/>
              <a:buNone/>
            </a:pPr>
            <a:endParaRPr lang="en-US" sz="2000" b="1" dirty="0" smtClean="0">
              <a:latin typeface="Calibri" pitchFamily="34" charset="0"/>
              <a:cs typeface="Arial" charset="0"/>
            </a:endParaRPr>
          </a:p>
          <a:p>
            <a:pPr algn="ctr" eaLnBrk="1" hangingPunct="1">
              <a:buFont typeface="Wingdings 2" pitchFamily="18" charset="2"/>
              <a:buNone/>
            </a:pPr>
            <a:endParaRPr lang="en-US" sz="2000" b="1" dirty="0" smtClean="0">
              <a:latin typeface="Calibri" pitchFamily="34" charset="0"/>
              <a:cs typeface="Arial" charset="0"/>
            </a:endParaRPr>
          </a:p>
          <a:p>
            <a:pPr algn="ctr" eaLnBrk="1" hangingPunct="1">
              <a:buFont typeface="Wingdings 2" pitchFamily="18" charset="2"/>
              <a:buNone/>
            </a:pPr>
            <a:endParaRPr lang="en-US" sz="2000" b="1" dirty="0" smtClean="0">
              <a:latin typeface="Calibri" pitchFamily="34" charset="0"/>
              <a:cs typeface="Arial" charset="0"/>
            </a:endParaRPr>
          </a:p>
          <a:p>
            <a:pPr algn="ctr" eaLnBrk="1" hangingPunct="1">
              <a:buFont typeface="Wingdings 2" pitchFamily="18" charset="2"/>
              <a:buNone/>
            </a:pPr>
            <a:endParaRPr lang="en-US" sz="2000" b="1" dirty="0" smtClean="0">
              <a:latin typeface="Calibri" pitchFamily="34" charset="0"/>
              <a:cs typeface="Arial" charset="0"/>
            </a:endParaRPr>
          </a:p>
          <a:p>
            <a:pPr algn="ctr" eaLnBrk="1" hangingPunct="1">
              <a:buFont typeface="Wingdings 2" pitchFamily="18" charset="2"/>
              <a:buNone/>
            </a:pPr>
            <a:endParaRPr lang="en-US" sz="2000" b="1" dirty="0" smtClean="0">
              <a:latin typeface="Calibri" pitchFamily="34" charset="0"/>
              <a:cs typeface="Arial" charset="0"/>
            </a:endParaRPr>
          </a:p>
          <a:p>
            <a:pPr algn="ctr" eaLnBrk="1" hangingPunct="1">
              <a:buFont typeface="Wingdings 2" pitchFamily="18" charset="2"/>
              <a:buNone/>
            </a:pPr>
            <a:r>
              <a:rPr lang="en-US" sz="2800" b="1" dirty="0" smtClean="0">
                <a:latin typeface="Calibri" pitchFamily="34" charset="0"/>
                <a:cs typeface="Arial" charset="0"/>
              </a:rPr>
              <a:t>DEPARTMENT OF COMPUTER SCIENCE AND ENGINEERING</a:t>
            </a:r>
            <a:endParaRPr lang="en-US" sz="2800" dirty="0" smtClean="0">
              <a:latin typeface="Calibri" pitchFamily="34" charset="0"/>
              <a:cs typeface="Arial" charset="0"/>
            </a:endParaRPr>
          </a:p>
          <a:p>
            <a:pPr algn="ctr" eaLnBrk="1" hangingPunct="1">
              <a:buFont typeface="Wingdings 2" pitchFamily="18" charset="2"/>
              <a:buNone/>
            </a:pPr>
            <a:r>
              <a:rPr lang="en-US" sz="2000" dirty="0" smtClean="0">
                <a:latin typeface="Calibri" pitchFamily="34" charset="0"/>
                <a:cs typeface="Arial" charset="0"/>
              </a:rPr>
              <a:t>GRAPHIC ERA DEEMED TO BE UNIVERSITY</a:t>
            </a:r>
          </a:p>
          <a:p>
            <a:pPr algn="ctr" eaLnBrk="1" hangingPunct="1">
              <a:buFont typeface="Wingdings 2" pitchFamily="18" charset="2"/>
              <a:buNone/>
            </a:pPr>
            <a:endParaRPr lang="en-US" sz="1600" dirty="0" smtClean="0"/>
          </a:p>
        </p:txBody>
      </p:sp>
      <p:pic>
        <p:nvPicPr>
          <p:cNvPr id="6147" name="Picture 3" descr="ahmed-logo1"/>
          <p:cNvPicPr>
            <a:picLocks noChangeAspect="1" noChangeArrowheads="1"/>
          </p:cNvPicPr>
          <p:nvPr/>
        </p:nvPicPr>
        <p:blipFill>
          <a:blip r:embed="rId3"/>
          <a:srcRect/>
          <a:stretch>
            <a:fillRect/>
          </a:stretch>
        </p:blipFill>
        <p:spPr bwMode="auto">
          <a:xfrm>
            <a:off x="3886200" y="2667000"/>
            <a:ext cx="1209675" cy="11334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r>
              <a:rPr lang="en-US" b="1" dirty="0" smtClean="0">
                <a:latin typeface="Calibri" pitchFamily="34" charset="0"/>
              </a:rPr>
              <a:t>Slow Rate of Convergence: </a:t>
            </a:r>
            <a:r>
              <a:rPr lang="en-US" dirty="0" smtClean="0">
                <a:latin typeface="Calibri" pitchFamily="34" charset="0"/>
              </a:rPr>
              <a:t>Although convergence of Bisection method is guaranteed, it is generally slow.</a:t>
            </a:r>
          </a:p>
          <a:p>
            <a:r>
              <a:rPr lang="en-US" b="1" dirty="0" smtClean="0">
                <a:latin typeface="Calibri" pitchFamily="34" charset="0"/>
              </a:rPr>
              <a:t>Choosing one guess close to root has no advantage: </a:t>
            </a:r>
            <a:r>
              <a:rPr lang="en-US" dirty="0" smtClean="0">
                <a:latin typeface="Calibri" pitchFamily="34" charset="0"/>
              </a:rPr>
              <a:t>Choosing one guess close to the root may result in requiring many iterations to converge.</a:t>
            </a:r>
          </a:p>
          <a:p>
            <a:r>
              <a:rPr lang="en-US" dirty="0" smtClean="0">
                <a:latin typeface="Calibri" pitchFamily="34" charset="0"/>
              </a:rPr>
              <a:t>Can not find root of some equations. For example: </a:t>
            </a:r>
            <a:r>
              <a:rPr lang="en-US" b="1" dirty="0" smtClean="0">
                <a:latin typeface="Calibri" pitchFamily="34" charset="0"/>
              </a:rPr>
              <a:t>f(x) = x</a:t>
            </a:r>
            <a:r>
              <a:rPr lang="en-US" b="1" baseline="30000" dirty="0" smtClean="0">
                <a:latin typeface="Calibri" pitchFamily="34" charset="0"/>
              </a:rPr>
              <a:t>2</a:t>
            </a:r>
            <a:r>
              <a:rPr lang="en-US" dirty="0" smtClean="0">
                <a:latin typeface="Calibri" pitchFamily="34" charset="0"/>
              </a:rPr>
              <a:t> as there are no bracketing values.</a:t>
            </a:r>
          </a:p>
          <a:p>
            <a:r>
              <a:rPr lang="en-US" dirty="0" smtClean="0">
                <a:latin typeface="Calibri" pitchFamily="34" charset="0"/>
              </a:rPr>
              <a:t>It has linear rate of convergence.</a:t>
            </a:r>
          </a:p>
          <a:p>
            <a:r>
              <a:rPr lang="en-US" dirty="0" smtClean="0">
                <a:latin typeface="Calibri" pitchFamily="34" charset="0"/>
              </a:rPr>
              <a:t>It fails to determine complex roots.</a:t>
            </a:r>
          </a:p>
          <a:p>
            <a:r>
              <a:rPr lang="en-US" dirty="0" smtClean="0">
                <a:latin typeface="Calibri" pitchFamily="34" charset="0"/>
              </a:rPr>
              <a:t>It can not be applied if there are discontinuities in the guess interval.</a:t>
            </a:r>
          </a:p>
          <a:p>
            <a:r>
              <a:rPr lang="en-US" dirty="0" smtClean="0">
                <a:latin typeface="Calibri" pitchFamily="34" charset="0"/>
              </a:rPr>
              <a:t>It can not be applied over an interval where the function takes values of the same sign.</a:t>
            </a:r>
          </a:p>
          <a:p>
            <a:endParaRPr lang="en-US" dirty="0"/>
          </a:p>
        </p:txBody>
      </p:sp>
      <p:sp>
        <p:nvSpPr>
          <p:cNvPr id="2" name="Title 1"/>
          <p:cNvSpPr>
            <a:spLocks noGrp="1"/>
          </p:cNvSpPr>
          <p:nvPr>
            <p:ph type="title"/>
          </p:nvPr>
        </p:nvSpPr>
        <p:spPr/>
        <p:txBody>
          <a:bodyPr>
            <a:normAutofit/>
          </a:bodyPr>
          <a:lstStyle/>
          <a:p>
            <a:r>
              <a:rPr lang="en-US" dirty="0" smtClean="0">
                <a:latin typeface="Calibri" pitchFamily="34" charset="0"/>
              </a:rPr>
              <a:t>Disadvantages of Bisection Method</a:t>
            </a:r>
            <a:endParaRPr lang="en-US" dirty="0">
              <a:latin typeface="Calibri" pitchFamily="34"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r>
              <a:rPr lang="en-US" dirty="0" smtClean="0">
                <a:latin typeface="Calibri" pitchFamily="34" charset="0"/>
              </a:rPr>
              <a:t>The rate of convergence of the Bisection method is linear and slow but it is guaranteed to converge if function is real and continuous in an interval bounded by given two initial guess.</a:t>
            </a:r>
          </a:p>
          <a:p>
            <a:pPr algn="just"/>
            <a:r>
              <a:rPr lang="en-US" dirty="0" smtClean="0">
                <a:latin typeface="Calibri" pitchFamily="34" charset="0"/>
              </a:rPr>
              <a:t>Accuracy of bisection method is very good and this method is more reliable than other open methods like Secant, Newton </a:t>
            </a:r>
            <a:r>
              <a:rPr lang="en-US" dirty="0" err="1" smtClean="0">
                <a:latin typeface="Calibri" pitchFamily="34" charset="0"/>
              </a:rPr>
              <a:t>Raphson</a:t>
            </a:r>
            <a:r>
              <a:rPr lang="en-US" dirty="0" smtClean="0">
                <a:latin typeface="Calibri" pitchFamily="34" charset="0"/>
              </a:rPr>
              <a:t> method etc.</a:t>
            </a:r>
          </a:p>
          <a:p>
            <a:pPr algn="just"/>
            <a:r>
              <a:rPr lang="en-US" dirty="0" smtClean="0">
                <a:latin typeface="Calibri" pitchFamily="34" charset="0"/>
              </a:rPr>
              <a:t>Despite being slower to converge, accuracy of this method increases as number of iterations increases.</a:t>
            </a:r>
          </a:p>
          <a:p>
            <a:endParaRPr lang="en-US" dirty="0"/>
          </a:p>
        </p:txBody>
      </p:sp>
      <p:sp>
        <p:nvSpPr>
          <p:cNvPr id="2" name="Title 1"/>
          <p:cNvSpPr>
            <a:spLocks noGrp="1"/>
          </p:cNvSpPr>
          <p:nvPr>
            <p:ph type="title"/>
          </p:nvPr>
        </p:nvSpPr>
        <p:spPr>
          <a:xfrm>
            <a:off x="457200" y="533400"/>
            <a:ext cx="8229600" cy="1143000"/>
          </a:xfrm>
        </p:spPr>
        <p:txBody>
          <a:bodyPr>
            <a:normAutofit fontScale="90000"/>
          </a:bodyPr>
          <a:lstStyle/>
          <a:p>
            <a:r>
              <a:rPr lang="en-US" dirty="0" smtClean="0">
                <a:latin typeface="Calibri" pitchFamily="34" charset="0"/>
              </a:rPr>
              <a:t>Convergence of Bisection Method</a:t>
            </a:r>
            <a:r>
              <a:rPr lang="en-US" dirty="0" smtClean="0">
                <a:latin typeface="+mn-lt"/>
              </a:rPr>
              <a:t/>
            </a:r>
            <a:br>
              <a:rPr lang="en-US" dirty="0" smtClean="0">
                <a:latin typeface="+mn-lt"/>
              </a:rPr>
            </a:br>
            <a:endParaRPr lang="en-US" dirty="0">
              <a:latin typeface="+mn-lt"/>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639173" y="2209800"/>
            <a:ext cx="2542427" cy="923330"/>
          </a:xfrm>
          <a:prstGeom prst="rect">
            <a:avLst/>
          </a:prstGeom>
          <a:noFill/>
        </p:spPr>
        <p:txBody>
          <a:bodyPr wrap="none" lIns="91440" tIns="45720" rIns="91440" bIns="45720">
            <a:spAutoFit/>
          </a:bodyPr>
          <a:lstStyle/>
          <a:p>
            <a:pPr algn="ctr"/>
            <a:r>
              <a:rPr lang="en-US" sz="54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latin typeface="Calibri" pitchFamily="34" charset="0"/>
              </a:rPr>
              <a:t>THANKS</a:t>
            </a:r>
            <a:endParaRPr lang="en-US" sz="5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latin typeface="Calibri" pitchFamily="34" charset="0"/>
            </a:endParaRPr>
          </a:p>
        </p:txBody>
      </p:sp>
      <p:sp>
        <p:nvSpPr>
          <p:cNvPr id="3" name="Rectangle 2"/>
          <p:cNvSpPr/>
          <p:nvPr/>
        </p:nvSpPr>
        <p:spPr>
          <a:xfrm>
            <a:off x="1066800" y="990600"/>
            <a:ext cx="3732112" cy="369332"/>
          </a:xfrm>
          <a:prstGeom prst="rect">
            <a:avLst/>
          </a:prstGeom>
        </p:spPr>
        <p:txBody>
          <a:bodyPr wrap="none">
            <a:spAutoFit/>
          </a:bodyPr>
          <a:lstStyle/>
          <a:p>
            <a:r>
              <a:rPr lang="en-US" dirty="0" smtClean="0"/>
              <a:t>https://youtu.be/sLKP1bwaxg4</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828800" y="2057400"/>
            <a:ext cx="6431249" cy="923330"/>
          </a:xfrm>
          <a:prstGeom prst="rect">
            <a:avLst/>
          </a:prstGeom>
          <a:noFill/>
        </p:spPr>
        <p:txBody>
          <a:bodyPr wrap="none" lIns="91440" tIns="45720" rIns="91440" bIns="45720">
            <a:spAutoFit/>
          </a:bodyPr>
          <a:lstStyle/>
          <a:p>
            <a:pPr algn="ctr"/>
            <a:r>
              <a:rPr lang="en-US" sz="54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latin typeface="Calibri" pitchFamily="34" charset="0"/>
              </a:rPr>
              <a:t>BISECTION</a:t>
            </a:r>
            <a:r>
              <a:rPr lang="en-US" sz="54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 METHOD</a:t>
            </a:r>
            <a:endParaRPr lang="en-US" sz="5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534400" cy="5410200"/>
          </a:xfrm>
        </p:spPr>
        <p:txBody>
          <a:bodyPr>
            <a:normAutofit fontScale="92500" lnSpcReduction="20000"/>
          </a:bodyPr>
          <a:lstStyle/>
          <a:p>
            <a:pPr algn="just"/>
            <a:r>
              <a:rPr lang="en-US" dirty="0" smtClean="0">
                <a:latin typeface="Calibri" pitchFamily="34" charset="0"/>
              </a:rPr>
              <a:t>Bisection method is used to find the real roots of a nonlinear equation. The process is based on the ‘</a:t>
            </a:r>
            <a:r>
              <a:rPr lang="en-US" dirty="0" smtClean="0">
                <a:latin typeface="Calibri" pitchFamily="34" charset="0"/>
                <a:hlinkClick r:id="rId2"/>
              </a:rPr>
              <a:t>Intermediate Value Theorem</a:t>
            </a:r>
            <a:r>
              <a:rPr lang="en-US" dirty="0" smtClean="0">
                <a:latin typeface="Calibri" pitchFamily="34" charset="0"/>
              </a:rPr>
              <a:t>‘. </a:t>
            </a:r>
          </a:p>
          <a:p>
            <a:pPr algn="just"/>
            <a:r>
              <a:rPr lang="en-US" dirty="0" smtClean="0">
                <a:latin typeface="Calibri" pitchFamily="34" charset="0"/>
              </a:rPr>
              <a:t>According to the theorem “If a function f(x)=0 is continuous in an interval (</a:t>
            </a:r>
            <a:r>
              <a:rPr lang="en-US" dirty="0" err="1" smtClean="0">
                <a:latin typeface="Calibri" pitchFamily="34" charset="0"/>
              </a:rPr>
              <a:t>a,b</a:t>
            </a:r>
            <a:r>
              <a:rPr lang="en-US" dirty="0" smtClean="0">
                <a:latin typeface="Calibri" pitchFamily="34" charset="0"/>
              </a:rPr>
              <a:t>), such that f(a) and f(b) are of opposite nature or opposite signs, then there exists at least one or an odd number of roots between a and b.”</a:t>
            </a:r>
          </a:p>
          <a:p>
            <a:pPr algn="just"/>
            <a:r>
              <a:rPr lang="en-US" dirty="0" smtClean="0">
                <a:latin typeface="Calibri" pitchFamily="34" charset="0"/>
              </a:rPr>
              <a:t>For example: y=</a:t>
            </a:r>
            <a:r>
              <a:rPr lang="en-US" dirty="0" smtClean="0"/>
              <a:t> x</a:t>
            </a:r>
            <a:r>
              <a:rPr lang="en-US" baseline="30000" dirty="0" smtClean="0"/>
              <a:t>3</a:t>
            </a:r>
            <a:r>
              <a:rPr lang="en-US" dirty="0" smtClean="0"/>
              <a:t>-x-1=f(x)</a:t>
            </a:r>
          </a:p>
          <a:p>
            <a:pPr algn="just"/>
            <a:r>
              <a:rPr lang="en-US" dirty="0" smtClean="0">
                <a:latin typeface="Calibri" pitchFamily="34" charset="0"/>
              </a:rPr>
              <a:t>Bisection method is a closed bracket method and requires two initial guesses. It is the simplest method with slow but steady rate of convergence. It never fails! </a:t>
            </a:r>
          </a:p>
          <a:p>
            <a:pPr algn="just"/>
            <a:r>
              <a:rPr lang="en-US" dirty="0" smtClean="0">
                <a:latin typeface="Calibri" pitchFamily="34" charset="0"/>
              </a:rPr>
              <a:t>The overall accuracy obtained is very good, so it is more reliable in comparison to the </a:t>
            </a:r>
            <a:r>
              <a:rPr lang="en-US" dirty="0" err="1" smtClean="0">
                <a:latin typeface="Calibri" pitchFamily="34" charset="0"/>
                <a:hlinkClick r:id="rId3" tooltip="C Program for Regula Falsi Method"/>
              </a:rPr>
              <a:t>Regula-Falsi</a:t>
            </a:r>
            <a:r>
              <a:rPr lang="en-US" dirty="0" smtClean="0">
                <a:latin typeface="Calibri" pitchFamily="34" charset="0"/>
                <a:hlinkClick r:id="rId3" tooltip="C Program for Regula Falsi Method"/>
              </a:rPr>
              <a:t> method</a:t>
            </a:r>
            <a:r>
              <a:rPr lang="en-US" dirty="0" smtClean="0">
                <a:latin typeface="Calibri" pitchFamily="34" charset="0"/>
              </a:rPr>
              <a:t> or the </a:t>
            </a:r>
            <a:r>
              <a:rPr lang="en-US" dirty="0" smtClean="0">
                <a:latin typeface="Calibri" pitchFamily="34" charset="0"/>
                <a:hlinkClick r:id="rId4" tooltip="C Program for Newton Raphson Method"/>
              </a:rPr>
              <a:t>Newton-</a:t>
            </a:r>
            <a:r>
              <a:rPr lang="en-US" dirty="0" err="1" smtClean="0">
                <a:latin typeface="Calibri" pitchFamily="34" charset="0"/>
                <a:hlinkClick r:id="rId4" tooltip="C Program for Newton Raphson Method"/>
              </a:rPr>
              <a:t>Raphson</a:t>
            </a:r>
            <a:r>
              <a:rPr lang="en-US" dirty="0" smtClean="0">
                <a:latin typeface="Calibri" pitchFamily="34" charset="0"/>
                <a:hlinkClick r:id="rId4" tooltip="C Program for Newton Raphson Method"/>
              </a:rPr>
              <a:t> method</a:t>
            </a:r>
            <a:r>
              <a:rPr lang="en-US" dirty="0" smtClean="0">
                <a:latin typeface="Calibri" pitchFamily="34" charset="0"/>
              </a:rPr>
              <a:t>.</a:t>
            </a:r>
          </a:p>
          <a:p>
            <a:pPr algn="just"/>
            <a:r>
              <a:rPr lang="en-US" dirty="0" smtClean="0">
                <a:latin typeface="Calibri" pitchFamily="34" charset="0"/>
              </a:rPr>
              <a:t>It is also known as </a:t>
            </a:r>
            <a:r>
              <a:rPr lang="en-US" b="1" dirty="0" smtClean="0">
                <a:latin typeface="Calibri" pitchFamily="34" charset="0"/>
              </a:rPr>
              <a:t>Binary Search</a:t>
            </a:r>
            <a:r>
              <a:rPr lang="en-US" dirty="0" smtClean="0">
                <a:latin typeface="Calibri" pitchFamily="34" charset="0"/>
              </a:rPr>
              <a:t> or </a:t>
            </a:r>
            <a:r>
              <a:rPr lang="en-US" b="1" dirty="0" smtClean="0">
                <a:latin typeface="Calibri" pitchFamily="34" charset="0"/>
              </a:rPr>
              <a:t>Half Interval </a:t>
            </a:r>
            <a:r>
              <a:rPr lang="en-US" dirty="0" smtClean="0">
                <a:latin typeface="Calibri" pitchFamily="34" charset="0"/>
              </a:rPr>
              <a:t>or </a:t>
            </a:r>
            <a:r>
              <a:rPr lang="en-US" b="1" dirty="0" smtClean="0">
                <a:latin typeface="Calibri" pitchFamily="34" charset="0"/>
              </a:rPr>
              <a:t>Bolzano Method</a:t>
            </a:r>
            <a:r>
              <a:rPr lang="en-US" dirty="0" smtClean="0">
                <a:latin typeface="Calibri" pitchFamily="34" charset="0"/>
              </a:rPr>
              <a:t>.</a:t>
            </a:r>
            <a:endParaRPr lang="en-US" dirty="0">
              <a:latin typeface="Calibri" pitchFamily="34" charset="0"/>
            </a:endParaRPr>
          </a:p>
        </p:txBody>
      </p:sp>
      <p:sp>
        <p:nvSpPr>
          <p:cNvPr id="2" name="Title 1"/>
          <p:cNvSpPr>
            <a:spLocks noGrp="1"/>
          </p:cNvSpPr>
          <p:nvPr>
            <p:ph type="title"/>
          </p:nvPr>
        </p:nvSpPr>
        <p:spPr>
          <a:xfrm>
            <a:off x="457200" y="-76200"/>
            <a:ext cx="8229600" cy="1143000"/>
          </a:xfrm>
        </p:spPr>
        <p:txBody>
          <a:bodyPr/>
          <a:lstStyle/>
          <a:p>
            <a:r>
              <a:rPr lang="en-US" dirty="0" smtClean="0">
                <a:latin typeface="Calibri" pitchFamily="34" charset="0"/>
              </a:rPr>
              <a:t>Bisection Method</a:t>
            </a:r>
            <a:endParaRPr lang="en-US" dirty="0">
              <a:latin typeface="Calibri"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latin typeface="Calibri" pitchFamily="34" charset="0"/>
              </a:rPr>
              <a:t>Type – closed bracket</a:t>
            </a:r>
          </a:p>
          <a:p>
            <a:r>
              <a:rPr lang="en-US" dirty="0" smtClean="0">
                <a:latin typeface="Calibri" pitchFamily="34" charset="0"/>
              </a:rPr>
              <a:t>No. of initial guesses – 2</a:t>
            </a:r>
          </a:p>
          <a:p>
            <a:r>
              <a:rPr lang="en-US" dirty="0" smtClean="0">
                <a:latin typeface="Calibri" pitchFamily="34" charset="0"/>
              </a:rPr>
              <a:t>Convergence – linear</a:t>
            </a:r>
          </a:p>
          <a:p>
            <a:r>
              <a:rPr lang="en-US" dirty="0" smtClean="0">
                <a:latin typeface="Calibri" pitchFamily="34" charset="0"/>
              </a:rPr>
              <a:t>Rate of convergence – slow but steady</a:t>
            </a:r>
          </a:p>
          <a:p>
            <a:r>
              <a:rPr lang="en-US" dirty="0" smtClean="0">
                <a:latin typeface="Calibri" pitchFamily="34" charset="0"/>
              </a:rPr>
              <a:t>Accuracy – good</a:t>
            </a:r>
          </a:p>
          <a:p>
            <a:r>
              <a:rPr lang="en-US" dirty="0" smtClean="0">
                <a:latin typeface="Calibri" pitchFamily="34" charset="0"/>
              </a:rPr>
              <a:t>Programming effort – easy</a:t>
            </a:r>
          </a:p>
          <a:p>
            <a:r>
              <a:rPr lang="en-US" dirty="0" smtClean="0">
                <a:latin typeface="Calibri" pitchFamily="34" charset="0"/>
              </a:rPr>
              <a:t>Approach – middle point</a:t>
            </a:r>
          </a:p>
          <a:p>
            <a:endParaRPr lang="en-US" dirty="0"/>
          </a:p>
        </p:txBody>
      </p:sp>
      <p:sp>
        <p:nvSpPr>
          <p:cNvPr id="2" name="Title 1"/>
          <p:cNvSpPr>
            <a:spLocks noGrp="1"/>
          </p:cNvSpPr>
          <p:nvPr>
            <p:ph type="title"/>
          </p:nvPr>
        </p:nvSpPr>
        <p:spPr/>
        <p:txBody>
          <a:bodyPr/>
          <a:lstStyle/>
          <a:p>
            <a:r>
              <a:rPr lang="en-US" dirty="0" smtClean="0">
                <a:latin typeface="Calibri" pitchFamily="34" charset="0"/>
              </a:rPr>
              <a:t>Features of Bisection Method</a:t>
            </a:r>
            <a:endParaRPr lang="en-US" dirty="0">
              <a:latin typeface="Calibri" pitchFamily="34"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pPr fontAlgn="base"/>
            <a:r>
              <a:rPr lang="en-US" dirty="0" smtClean="0">
                <a:latin typeface="Calibri" pitchFamily="34" charset="0"/>
              </a:rPr>
              <a:t>f(x) is a continuous function in interval [a, b]</a:t>
            </a:r>
          </a:p>
          <a:p>
            <a:pPr fontAlgn="base"/>
            <a:r>
              <a:rPr lang="en-US" dirty="0" smtClean="0">
                <a:latin typeface="Calibri" pitchFamily="34" charset="0"/>
              </a:rPr>
              <a:t>f(a) * f(b) &lt; 0</a:t>
            </a:r>
          </a:p>
          <a:p>
            <a:pPr>
              <a:buNone/>
            </a:pPr>
            <a:r>
              <a:rPr lang="en-US" b="1" dirty="0" smtClean="0">
                <a:latin typeface="Calibri" pitchFamily="34" charset="0"/>
              </a:rPr>
              <a:t>Steps:</a:t>
            </a:r>
          </a:p>
          <a:p>
            <a:pPr fontAlgn="base"/>
            <a:r>
              <a:rPr lang="en-US" dirty="0" smtClean="0">
                <a:latin typeface="Calibri" pitchFamily="34" charset="0"/>
              </a:rPr>
              <a:t>Find middle point </a:t>
            </a:r>
            <a:r>
              <a:rPr lang="en-US" b="1" dirty="0" smtClean="0">
                <a:latin typeface="Calibri" pitchFamily="34" charset="0"/>
              </a:rPr>
              <a:t>c</a:t>
            </a:r>
            <a:r>
              <a:rPr lang="en-US" dirty="0" smtClean="0">
                <a:latin typeface="Calibri" pitchFamily="34" charset="0"/>
              </a:rPr>
              <a:t>= (a + b)/2 .</a:t>
            </a:r>
          </a:p>
          <a:p>
            <a:pPr fontAlgn="base"/>
            <a:r>
              <a:rPr lang="en-US" b="1" dirty="0" smtClean="0">
                <a:latin typeface="Calibri" pitchFamily="34" charset="0"/>
              </a:rPr>
              <a:t>If</a:t>
            </a:r>
            <a:r>
              <a:rPr lang="en-US" dirty="0" smtClean="0">
                <a:latin typeface="Calibri" pitchFamily="34" charset="0"/>
              </a:rPr>
              <a:t> f(c) == 0, then c is the root of the solution.</a:t>
            </a:r>
          </a:p>
          <a:p>
            <a:pPr fontAlgn="base"/>
            <a:r>
              <a:rPr lang="en-US" b="1" dirty="0" smtClean="0">
                <a:latin typeface="Calibri" pitchFamily="34" charset="0"/>
              </a:rPr>
              <a:t>Else</a:t>
            </a:r>
            <a:r>
              <a:rPr lang="en-US" dirty="0" smtClean="0">
                <a:latin typeface="Calibri" pitchFamily="34" charset="0"/>
              </a:rPr>
              <a:t> f(c) != 0</a:t>
            </a:r>
          </a:p>
          <a:p>
            <a:pPr lvl="1" fontAlgn="base"/>
            <a:r>
              <a:rPr lang="en-US" b="1" dirty="0" smtClean="0">
                <a:latin typeface="Calibri" pitchFamily="34" charset="0"/>
              </a:rPr>
              <a:t>If</a:t>
            </a:r>
            <a:r>
              <a:rPr lang="en-US" dirty="0" smtClean="0">
                <a:latin typeface="Calibri" pitchFamily="34" charset="0"/>
              </a:rPr>
              <a:t> value f(a)*f(c) &lt; 0 then root lies between a and c. So we recur for a and c</a:t>
            </a:r>
          </a:p>
          <a:p>
            <a:pPr lvl="1" fontAlgn="base"/>
            <a:r>
              <a:rPr lang="en-US" b="1" dirty="0" smtClean="0">
                <a:latin typeface="Calibri" pitchFamily="34" charset="0"/>
              </a:rPr>
              <a:t>Else If</a:t>
            </a:r>
            <a:r>
              <a:rPr lang="en-US" dirty="0" smtClean="0">
                <a:latin typeface="Calibri" pitchFamily="34" charset="0"/>
              </a:rPr>
              <a:t> f(b)*f(c) &lt; 0 then root lies between b and c. So we recur b and c.</a:t>
            </a:r>
          </a:p>
          <a:p>
            <a:pPr lvl="1" fontAlgn="base"/>
            <a:r>
              <a:rPr lang="en-US" b="1" dirty="0" smtClean="0">
                <a:latin typeface="Calibri" pitchFamily="34" charset="0"/>
              </a:rPr>
              <a:t>Else</a:t>
            </a:r>
            <a:r>
              <a:rPr lang="en-US" dirty="0" smtClean="0">
                <a:latin typeface="Calibri" pitchFamily="34" charset="0"/>
              </a:rPr>
              <a:t> given function doesn’t follow one of assumptions.</a:t>
            </a:r>
          </a:p>
          <a:p>
            <a:pPr>
              <a:buNone/>
            </a:pPr>
            <a:endParaRPr lang="en-US" dirty="0"/>
          </a:p>
        </p:txBody>
      </p:sp>
      <p:sp>
        <p:nvSpPr>
          <p:cNvPr id="2" name="Title 1"/>
          <p:cNvSpPr>
            <a:spLocks noGrp="1"/>
          </p:cNvSpPr>
          <p:nvPr>
            <p:ph type="title"/>
          </p:nvPr>
        </p:nvSpPr>
        <p:spPr/>
        <p:txBody>
          <a:bodyPr/>
          <a:lstStyle/>
          <a:p>
            <a:r>
              <a:rPr lang="en-US" b="1" dirty="0" smtClean="0">
                <a:latin typeface="Calibri" pitchFamily="34" charset="0"/>
              </a:rPr>
              <a:t>Assumptions</a:t>
            </a:r>
            <a:endParaRPr lang="en-US" dirty="0">
              <a:latin typeface="Calibri" pitchFamily="3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2057400"/>
          </a:xfrm>
        </p:spPr>
        <p:txBody>
          <a:bodyPr>
            <a:normAutofit lnSpcReduction="10000"/>
          </a:bodyPr>
          <a:lstStyle/>
          <a:p>
            <a:pPr fontAlgn="base"/>
            <a:r>
              <a:rPr lang="en-US" dirty="0" smtClean="0">
                <a:latin typeface="Calibri" pitchFamily="34" charset="0"/>
              </a:rPr>
              <a:t>Since root may be a floating point number, we repeat above steps while difference between a and b is less than a value ? (A very small value).</a:t>
            </a:r>
          </a:p>
          <a:p>
            <a:pPr>
              <a:buNone/>
            </a:pPr>
            <a:r>
              <a:rPr lang="en-US" dirty="0" smtClean="0">
                <a:latin typeface="Calibri" pitchFamily="34" charset="0"/>
                <a:hlinkClick r:id="rId2"/>
              </a:rPr>
              <a:t/>
            </a:r>
            <a:br>
              <a:rPr lang="en-US" dirty="0" smtClean="0">
                <a:latin typeface="Calibri" pitchFamily="34" charset="0"/>
                <a:hlinkClick r:id="rId2"/>
              </a:rPr>
            </a:br>
            <a:endParaRPr lang="en-US" dirty="0">
              <a:latin typeface="Calibri" pitchFamily="34" charset="0"/>
            </a:endParaRPr>
          </a:p>
        </p:txBody>
      </p:sp>
      <p:pic>
        <p:nvPicPr>
          <p:cNvPr id="1026" name="Picture 2" descr="Lightbox"/>
          <p:cNvPicPr>
            <a:picLocks noChangeAspect="1" noChangeArrowheads="1"/>
          </p:cNvPicPr>
          <p:nvPr/>
        </p:nvPicPr>
        <p:blipFill>
          <a:blip r:embed="rId3"/>
          <a:srcRect/>
          <a:stretch>
            <a:fillRect/>
          </a:stretch>
        </p:blipFill>
        <p:spPr bwMode="auto">
          <a:xfrm>
            <a:off x="2847975" y="1880311"/>
            <a:ext cx="4848225" cy="4520489"/>
          </a:xfrm>
          <a:prstGeom prst="rect">
            <a:avLst/>
          </a:prstGeom>
          <a:noFill/>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914400"/>
            <a:ext cx="8305800" cy="4953000"/>
          </a:xfrm>
        </p:spPr>
        <p:txBody>
          <a:bodyPr>
            <a:normAutofit fontScale="92500" lnSpcReduction="10000"/>
          </a:bodyPr>
          <a:lstStyle/>
          <a:p>
            <a:pPr>
              <a:buNone/>
            </a:pPr>
            <a:r>
              <a:rPr lang="en-US" dirty="0" smtClean="0">
                <a:latin typeface="Calibri" pitchFamily="34" charset="0"/>
              </a:rPr>
              <a:t>1. Start </a:t>
            </a:r>
          </a:p>
          <a:p>
            <a:pPr>
              <a:buNone/>
            </a:pPr>
            <a:r>
              <a:rPr lang="en-US" dirty="0" smtClean="0">
                <a:latin typeface="Calibri" pitchFamily="34" charset="0"/>
              </a:rPr>
              <a:t>2. Define function f(x)</a:t>
            </a:r>
          </a:p>
          <a:p>
            <a:pPr>
              <a:buNone/>
            </a:pPr>
            <a:r>
              <a:rPr lang="en-US" dirty="0" smtClean="0">
                <a:latin typeface="Calibri" pitchFamily="34" charset="0"/>
              </a:rPr>
              <a:t> 3. Choose initial guesses x0 and x1 such that f(x0)f(x1) &lt; 0</a:t>
            </a:r>
          </a:p>
          <a:p>
            <a:pPr>
              <a:buNone/>
            </a:pPr>
            <a:r>
              <a:rPr lang="en-US" dirty="0" smtClean="0">
                <a:latin typeface="Calibri" pitchFamily="34" charset="0"/>
              </a:rPr>
              <a:t> 4. Choose pre-specified tolerable error e. </a:t>
            </a:r>
          </a:p>
          <a:p>
            <a:pPr>
              <a:buNone/>
            </a:pPr>
            <a:r>
              <a:rPr lang="en-US" dirty="0" smtClean="0">
                <a:latin typeface="Calibri" pitchFamily="34" charset="0"/>
              </a:rPr>
              <a:t>5. Calculate new approximated root as x2 = (x0 + x1)/2 </a:t>
            </a:r>
          </a:p>
          <a:p>
            <a:pPr>
              <a:buNone/>
            </a:pPr>
            <a:r>
              <a:rPr lang="en-US" dirty="0" smtClean="0">
                <a:latin typeface="Calibri" pitchFamily="34" charset="0"/>
              </a:rPr>
              <a:t>6. Calculate f(x0)f(x2) </a:t>
            </a:r>
          </a:p>
          <a:p>
            <a:pPr>
              <a:buNone/>
            </a:pPr>
            <a:r>
              <a:rPr lang="en-US" dirty="0" smtClean="0">
                <a:latin typeface="Calibri" pitchFamily="34" charset="0"/>
              </a:rPr>
              <a:t>	a. if f(x0)f(x2) &lt; 0 then x0 = x0 and x1 = x2 </a:t>
            </a:r>
          </a:p>
          <a:p>
            <a:pPr>
              <a:buNone/>
            </a:pPr>
            <a:r>
              <a:rPr lang="en-US" dirty="0" smtClean="0">
                <a:latin typeface="Calibri" pitchFamily="34" charset="0"/>
              </a:rPr>
              <a:t>	b. if f(x0)f(x2) &gt; 0 then x0 = x2 and x1 = x1 </a:t>
            </a:r>
          </a:p>
          <a:p>
            <a:pPr>
              <a:buNone/>
            </a:pPr>
            <a:r>
              <a:rPr lang="en-US" dirty="0" smtClean="0">
                <a:latin typeface="Calibri" pitchFamily="34" charset="0"/>
              </a:rPr>
              <a:t>	c. if f(x0)f(x2) = 0 then </a:t>
            </a:r>
            <a:r>
              <a:rPr lang="en-US" dirty="0" err="1" smtClean="0">
                <a:latin typeface="Calibri" pitchFamily="34" charset="0"/>
              </a:rPr>
              <a:t>goto</a:t>
            </a:r>
            <a:r>
              <a:rPr lang="en-US" dirty="0" smtClean="0">
                <a:latin typeface="Calibri" pitchFamily="34" charset="0"/>
              </a:rPr>
              <a:t> (8) </a:t>
            </a:r>
          </a:p>
          <a:p>
            <a:pPr>
              <a:buNone/>
            </a:pPr>
            <a:r>
              <a:rPr lang="en-US" dirty="0" smtClean="0">
                <a:latin typeface="Calibri" pitchFamily="34" charset="0"/>
              </a:rPr>
              <a:t>7. if |f(x2)| &gt; e then </a:t>
            </a:r>
            <a:r>
              <a:rPr lang="en-US" dirty="0" err="1" smtClean="0">
                <a:latin typeface="Calibri" pitchFamily="34" charset="0"/>
              </a:rPr>
              <a:t>goto</a:t>
            </a:r>
            <a:r>
              <a:rPr lang="en-US" dirty="0" smtClean="0">
                <a:latin typeface="Calibri" pitchFamily="34" charset="0"/>
              </a:rPr>
              <a:t> (5) otherwise </a:t>
            </a:r>
            <a:r>
              <a:rPr lang="en-US" dirty="0" err="1" smtClean="0">
                <a:latin typeface="Calibri" pitchFamily="34" charset="0"/>
              </a:rPr>
              <a:t>goto</a:t>
            </a:r>
            <a:r>
              <a:rPr lang="en-US" dirty="0" smtClean="0">
                <a:latin typeface="Calibri" pitchFamily="34" charset="0"/>
              </a:rPr>
              <a:t> (8) </a:t>
            </a:r>
          </a:p>
          <a:p>
            <a:pPr>
              <a:buNone/>
            </a:pPr>
            <a:r>
              <a:rPr lang="en-US" dirty="0" smtClean="0">
                <a:latin typeface="Calibri" pitchFamily="34" charset="0"/>
              </a:rPr>
              <a:t>8. Display x2 as root. </a:t>
            </a:r>
          </a:p>
          <a:p>
            <a:pPr>
              <a:buNone/>
            </a:pPr>
            <a:r>
              <a:rPr lang="en-US" dirty="0" smtClean="0">
                <a:latin typeface="Calibri" pitchFamily="34" charset="0"/>
              </a:rPr>
              <a:t>9. Stop</a:t>
            </a:r>
          </a:p>
          <a:p>
            <a:pPr marL="514350" indent="-514350">
              <a:buNone/>
            </a:pPr>
            <a:endParaRPr lang="en-US" dirty="0"/>
          </a:p>
        </p:txBody>
      </p:sp>
      <p:sp>
        <p:nvSpPr>
          <p:cNvPr id="2" name="Title 1"/>
          <p:cNvSpPr>
            <a:spLocks noGrp="1"/>
          </p:cNvSpPr>
          <p:nvPr>
            <p:ph type="title"/>
          </p:nvPr>
        </p:nvSpPr>
        <p:spPr/>
        <p:txBody>
          <a:bodyPr>
            <a:normAutofit fontScale="90000"/>
          </a:bodyPr>
          <a:lstStyle/>
          <a:p>
            <a:r>
              <a:rPr lang="en-US" sz="4900" dirty="0" smtClean="0">
                <a:latin typeface="Calibri" pitchFamily="34" charset="0"/>
              </a:rPr>
              <a:t>Bisection Method Algorithm</a:t>
            </a:r>
            <a:r>
              <a:rPr lang="en-US" dirty="0" smtClean="0">
                <a:latin typeface="Calibri" pitchFamily="34" charset="0"/>
              </a:rPr>
              <a:t/>
            </a:r>
            <a:br>
              <a:rPr lang="en-US" dirty="0" smtClean="0">
                <a:latin typeface="Calibri" pitchFamily="34" charset="0"/>
              </a:rPr>
            </a:br>
            <a:endParaRPr lang="en-US" dirty="0">
              <a:latin typeface="Calibri" pitchFamily="34"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00400" y="990600"/>
            <a:ext cx="8229600" cy="5135563"/>
          </a:xfrm>
        </p:spPr>
        <p:txBody>
          <a:bodyPr>
            <a:noAutofit/>
          </a:bodyPr>
          <a:lstStyle/>
          <a:p>
            <a:pPr>
              <a:buNone/>
            </a:pPr>
            <a:r>
              <a:rPr lang="en-US" sz="1600" b="1" dirty="0" smtClean="0">
                <a:latin typeface="Calibri" pitchFamily="34" charset="0"/>
              </a:rPr>
              <a:t>1.Start </a:t>
            </a:r>
          </a:p>
          <a:p>
            <a:pPr>
              <a:buNone/>
            </a:pPr>
            <a:r>
              <a:rPr lang="en-US" sz="1600" b="1" dirty="0" smtClean="0">
                <a:latin typeface="Calibri" pitchFamily="34" charset="0"/>
              </a:rPr>
              <a:t>2. Define function f(x) </a:t>
            </a:r>
          </a:p>
          <a:p>
            <a:pPr>
              <a:buNone/>
            </a:pPr>
            <a:r>
              <a:rPr lang="en-US" sz="1600" b="1" dirty="0" smtClean="0">
                <a:latin typeface="Calibri" pitchFamily="34" charset="0"/>
              </a:rPr>
              <a:t>3. Input </a:t>
            </a:r>
          </a:p>
          <a:p>
            <a:pPr marL="914400" lvl="1" indent="-514350">
              <a:buAutoNum type="alphaLcPeriod"/>
            </a:pPr>
            <a:r>
              <a:rPr lang="en-US" sz="1600" b="1" dirty="0" smtClean="0">
                <a:latin typeface="Calibri" pitchFamily="34" charset="0"/>
              </a:rPr>
              <a:t>Lower and Upper guesses x0 and x1 </a:t>
            </a:r>
          </a:p>
          <a:p>
            <a:pPr marL="914400" lvl="1" indent="-514350">
              <a:buAutoNum type="alphaLcPeriod"/>
            </a:pPr>
            <a:r>
              <a:rPr lang="en-US" sz="1600" b="1" dirty="0" smtClean="0">
                <a:latin typeface="Calibri" pitchFamily="34" charset="0"/>
              </a:rPr>
              <a:t>tolerable error e </a:t>
            </a:r>
          </a:p>
          <a:p>
            <a:pPr>
              <a:buNone/>
            </a:pPr>
            <a:r>
              <a:rPr lang="en-US" sz="1600" b="1" dirty="0" smtClean="0">
                <a:latin typeface="Calibri" pitchFamily="34" charset="0"/>
              </a:rPr>
              <a:t>4. If f(x0)*f(x1) &gt; 0 </a:t>
            </a:r>
          </a:p>
          <a:p>
            <a:pPr>
              <a:buNone/>
            </a:pPr>
            <a:r>
              <a:rPr lang="en-US" sz="1600" b="1" dirty="0" smtClean="0">
                <a:latin typeface="Calibri" pitchFamily="34" charset="0"/>
              </a:rPr>
              <a:t>	print "Incorrect initial guesses" </a:t>
            </a:r>
          </a:p>
          <a:p>
            <a:pPr>
              <a:buNone/>
            </a:pPr>
            <a:r>
              <a:rPr lang="en-US" sz="1600" b="1" dirty="0" smtClean="0">
                <a:latin typeface="Calibri" pitchFamily="34" charset="0"/>
              </a:rPr>
              <a:t>	</a:t>
            </a:r>
            <a:r>
              <a:rPr lang="en-US" sz="1600" b="1" dirty="0" err="1" smtClean="0">
                <a:latin typeface="Calibri" pitchFamily="34" charset="0"/>
              </a:rPr>
              <a:t>goto</a:t>
            </a:r>
            <a:r>
              <a:rPr lang="en-US" sz="1600" b="1" dirty="0" smtClean="0">
                <a:latin typeface="Calibri" pitchFamily="34" charset="0"/>
              </a:rPr>
              <a:t> 3 </a:t>
            </a:r>
          </a:p>
          <a:p>
            <a:pPr>
              <a:buNone/>
            </a:pPr>
            <a:r>
              <a:rPr lang="en-US" sz="1600" b="1" dirty="0" smtClean="0">
                <a:latin typeface="Calibri" pitchFamily="34" charset="0"/>
              </a:rPr>
              <a:t>   End If </a:t>
            </a:r>
          </a:p>
          <a:p>
            <a:pPr>
              <a:buNone/>
            </a:pPr>
            <a:r>
              <a:rPr lang="en-US" sz="1600" b="1" dirty="0" smtClean="0">
                <a:latin typeface="Calibri" pitchFamily="34" charset="0"/>
              </a:rPr>
              <a:t>5. Do </a:t>
            </a:r>
          </a:p>
          <a:p>
            <a:pPr>
              <a:buNone/>
            </a:pPr>
            <a:r>
              <a:rPr lang="en-US" sz="1600" b="1" dirty="0" smtClean="0">
                <a:latin typeface="Calibri" pitchFamily="34" charset="0"/>
              </a:rPr>
              <a:t>	x2 = (x0+x1)/2 </a:t>
            </a:r>
          </a:p>
          <a:p>
            <a:pPr>
              <a:buNone/>
            </a:pPr>
            <a:r>
              <a:rPr lang="en-US" sz="1600" b="1" dirty="0" smtClean="0">
                <a:latin typeface="Calibri" pitchFamily="34" charset="0"/>
              </a:rPr>
              <a:t>	If f(x0)*f(x2) &lt; 0 </a:t>
            </a:r>
          </a:p>
          <a:p>
            <a:pPr>
              <a:buNone/>
            </a:pPr>
            <a:r>
              <a:rPr lang="en-US" sz="1600" b="1" dirty="0" smtClean="0">
                <a:latin typeface="Calibri" pitchFamily="34" charset="0"/>
              </a:rPr>
              <a:t>		x1 = x2 </a:t>
            </a:r>
          </a:p>
          <a:p>
            <a:pPr>
              <a:buNone/>
            </a:pPr>
            <a:r>
              <a:rPr lang="en-US" sz="1600" b="1" dirty="0" smtClean="0">
                <a:latin typeface="Calibri" pitchFamily="34" charset="0"/>
              </a:rPr>
              <a:t>	Else </a:t>
            </a:r>
          </a:p>
          <a:p>
            <a:pPr>
              <a:buNone/>
            </a:pPr>
            <a:r>
              <a:rPr lang="en-US" sz="1600" b="1" dirty="0" smtClean="0">
                <a:latin typeface="Calibri" pitchFamily="34" charset="0"/>
              </a:rPr>
              <a:t>		x0 = x2 </a:t>
            </a:r>
          </a:p>
          <a:p>
            <a:pPr>
              <a:buNone/>
            </a:pPr>
            <a:r>
              <a:rPr lang="en-US" sz="1600" b="1" dirty="0" smtClean="0">
                <a:latin typeface="Calibri" pitchFamily="34" charset="0"/>
              </a:rPr>
              <a:t>	End If </a:t>
            </a:r>
          </a:p>
          <a:p>
            <a:pPr>
              <a:buNone/>
            </a:pPr>
            <a:r>
              <a:rPr lang="en-US" sz="1600" b="1" dirty="0" smtClean="0">
                <a:latin typeface="Calibri" pitchFamily="34" charset="0"/>
              </a:rPr>
              <a:t>   while abs(f(x2) &gt; e </a:t>
            </a:r>
          </a:p>
          <a:p>
            <a:pPr>
              <a:buNone/>
            </a:pPr>
            <a:r>
              <a:rPr lang="en-US" sz="1600" b="1" dirty="0" smtClean="0">
                <a:latin typeface="Calibri" pitchFamily="34" charset="0"/>
              </a:rPr>
              <a:t>6. Print root as x2 </a:t>
            </a:r>
          </a:p>
          <a:p>
            <a:pPr>
              <a:buNone/>
            </a:pPr>
            <a:r>
              <a:rPr lang="en-US" sz="1600" b="1" dirty="0" smtClean="0">
                <a:latin typeface="Calibri" pitchFamily="34" charset="0"/>
              </a:rPr>
              <a:t>7. Stop</a:t>
            </a:r>
            <a:endParaRPr lang="en-US" sz="1600" b="1" dirty="0">
              <a:latin typeface="Calibri" pitchFamily="34" charset="0"/>
            </a:endParaRPr>
          </a:p>
        </p:txBody>
      </p:sp>
      <p:sp>
        <p:nvSpPr>
          <p:cNvPr id="2" name="Title 1"/>
          <p:cNvSpPr>
            <a:spLocks noGrp="1"/>
          </p:cNvSpPr>
          <p:nvPr>
            <p:ph type="title"/>
          </p:nvPr>
        </p:nvSpPr>
        <p:spPr/>
        <p:txBody>
          <a:bodyPr>
            <a:normAutofit fontScale="90000"/>
          </a:bodyPr>
          <a:lstStyle/>
          <a:p>
            <a:r>
              <a:rPr lang="en-US" sz="4900" dirty="0" err="1" smtClean="0">
                <a:latin typeface="Calibri" pitchFamily="34" charset="0"/>
              </a:rPr>
              <a:t>Pseudocode</a:t>
            </a:r>
            <a:r>
              <a:rPr lang="en-US" sz="4900" dirty="0" smtClean="0">
                <a:latin typeface="Calibri" pitchFamily="34" charset="0"/>
              </a:rPr>
              <a:t> for Bisection Method</a:t>
            </a:r>
            <a:r>
              <a:rPr lang="en-US" b="1" dirty="0" smtClean="0"/>
              <a:t/>
            </a:r>
            <a:br>
              <a:rPr lang="en-US" b="1" dirty="0" smtClean="0"/>
            </a:b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95401"/>
            <a:ext cx="8229600" cy="3962400"/>
          </a:xfrm>
        </p:spPr>
        <p:txBody>
          <a:bodyPr>
            <a:normAutofit fontScale="47500" lnSpcReduction="20000"/>
          </a:bodyPr>
          <a:lstStyle/>
          <a:p>
            <a:pPr algn="just"/>
            <a:r>
              <a:rPr lang="en-US" sz="4400" b="1" dirty="0" smtClean="0">
                <a:latin typeface="Calibri" pitchFamily="34" charset="0"/>
              </a:rPr>
              <a:t>Convergence is guaranteed: </a:t>
            </a:r>
            <a:r>
              <a:rPr lang="en-US" sz="4400" dirty="0" smtClean="0">
                <a:latin typeface="Calibri" pitchFamily="34" charset="0"/>
              </a:rPr>
              <a:t>Bisection method is bracketing method and it is always convergent.</a:t>
            </a:r>
          </a:p>
          <a:p>
            <a:pPr algn="just"/>
            <a:r>
              <a:rPr lang="en-US" sz="4400" b="1" dirty="0" smtClean="0">
                <a:latin typeface="Calibri" pitchFamily="34" charset="0"/>
              </a:rPr>
              <a:t>Error can be controlled: </a:t>
            </a:r>
            <a:r>
              <a:rPr lang="en-US" sz="4400" dirty="0" smtClean="0">
                <a:latin typeface="Calibri" pitchFamily="34" charset="0"/>
              </a:rPr>
              <a:t>In Bisection method, increasing number of iteration always yields more accurate root.</a:t>
            </a:r>
          </a:p>
          <a:p>
            <a:pPr algn="just"/>
            <a:r>
              <a:rPr lang="en-US" sz="4400" b="1" dirty="0" smtClean="0">
                <a:latin typeface="Calibri" pitchFamily="34" charset="0"/>
              </a:rPr>
              <a:t>Does not involve complex calculations: </a:t>
            </a:r>
            <a:r>
              <a:rPr lang="en-US" sz="4400" dirty="0" smtClean="0">
                <a:latin typeface="Calibri" pitchFamily="34" charset="0"/>
              </a:rPr>
              <a:t>Bisection method does not require any complex calculations. To perform Bisection method, all we need is to calculate average of two numbers.</a:t>
            </a:r>
          </a:p>
          <a:p>
            <a:pPr algn="just"/>
            <a:r>
              <a:rPr lang="en-US" sz="4400" b="1" dirty="0" smtClean="0">
                <a:latin typeface="Calibri" pitchFamily="34" charset="0"/>
              </a:rPr>
              <a:t>Guaranteed error bound: </a:t>
            </a:r>
            <a:r>
              <a:rPr lang="en-US" sz="4400" dirty="0" smtClean="0">
                <a:latin typeface="Calibri" pitchFamily="34" charset="0"/>
              </a:rPr>
              <a:t>In this method, there is a guaranteed error bound, and it decreases with each successive iteration. The error bound decreases by ½ with each iteration.</a:t>
            </a:r>
          </a:p>
          <a:p>
            <a:pPr algn="just"/>
            <a:r>
              <a:rPr lang="en-US" sz="4400" dirty="0" smtClean="0">
                <a:latin typeface="Calibri" pitchFamily="34" charset="0"/>
              </a:rPr>
              <a:t>Bisection method is very simple and easy to program in computer.</a:t>
            </a:r>
          </a:p>
          <a:p>
            <a:pPr algn="just"/>
            <a:r>
              <a:rPr lang="en-US" sz="4400" dirty="0" smtClean="0">
                <a:latin typeface="Calibri" pitchFamily="34" charset="0"/>
              </a:rPr>
              <a:t>Bisection method is fast in case of multiple roots.</a:t>
            </a:r>
          </a:p>
          <a:p>
            <a:endParaRPr lang="en-US" dirty="0"/>
          </a:p>
        </p:txBody>
      </p:sp>
      <p:sp>
        <p:nvSpPr>
          <p:cNvPr id="2" name="Title 1"/>
          <p:cNvSpPr>
            <a:spLocks noGrp="1"/>
          </p:cNvSpPr>
          <p:nvPr>
            <p:ph type="title"/>
          </p:nvPr>
        </p:nvSpPr>
        <p:spPr/>
        <p:txBody>
          <a:bodyPr>
            <a:normAutofit/>
          </a:bodyPr>
          <a:lstStyle/>
          <a:p>
            <a:r>
              <a:rPr lang="en-US" dirty="0" smtClean="0">
                <a:latin typeface="Calibri" pitchFamily="34" charset="0"/>
              </a:rPr>
              <a:t>Advantages of Bisection Method</a:t>
            </a:r>
            <a:endParaRPr lang="en-US" dirty="0">
              <a:latin typeface="Calibri" pitchFamily="34" charset="0"/>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207</TotalTime>
  <Words>419</Words>
  <Application>Microsoft Office PowerPoint</Application>
  <PresentationFormat>On-screen Show (4:3)</PresentationFormat>
  <Paragraphs>96</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Concourse</vt:lpstr>
      <vt:lpstr>Slide 1</vt:lpstr>
      <vt:lpstr>Slide 2</vt:lpstr>
      <vt:lpstr>Bisection Method</vt:lpstr>
      <vt:lpstr>Features of Bisection Method</vt:lpstr>
      <vt:lpstr>Assumptions</vt:lpstr>
      <vt:lpstr>Slide 6</vt:lpstr>
      <vt:lpstr>Bisection Method Algorithm </vt:lpstr>
      <vt:lpstr>Pseudocode for Bisection Method </vt:lpstr>
      <vt:lpstr>Advantages of Bisection Method</vt:lpstr>
      <vt:lpstr>Disadvantages of Bisection Method</vt:lpstr>
      <vt:lpstr>Convergence of Bisection Method </vt:lpstr>
      <vt:lpstr>Slide 12</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SCE</dc:creator>
  <cp:lastModifiedBy>SCE</cp:lastModifiedBy>
  <cp:revision>47</cp:revision>
  <dcterms:created xsi:type="dcterms:W3CDTF">2006-08-16T00:00:00Z</dcterms:created>
  <dcterms:modified xsi:type="dcterms:W3CDTF">2021-01-21T17:47:34Z</dcterms:modified>
</cp:coreProperties>
</file>