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2BC551-32AB-4BB0-B4C0-AFA841E065A0}" type="datetimeFigureOut">
              <a:rPr lang="en-US" smtClean="0"/>
              <a:pPr/>
              <a:t>4/16/2021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2442E3-ABC4-4EA6-9B1F-A6299A0D61B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4227175" y="-11796713"/>
            <a:ext cx="16652875" cy="12490451"/>
          </a:xfrm>
          <a:ln/>
        </p:spPr>
      </p:sp>
      <p:sp>
        <p:nvSpPr>
          <p:cNvPr id="105475" name="Notes Placeholder 2"/>
          <p:cNvSpPr>
            <a:spLocks noGrp="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4/16/2021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4/16/2021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4/16/2021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4/16/2021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4/16/2021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152400" y="76200"/>
            <a:ext cx="8839200" cy="6324600"/>
          </a:xfrm>
        </p:spPr>
        <p:txBody>
          <a:bodyPr/>
          <a:lstStyle/>
          <a:p>
            <a:pPr algn="ctr" eaLnBrk="1" hangingPunct="1">
              <a:buFont typeface="Wingdings 2" pitchFamily="18" charset="2"/>
              <a:buNone/>
            </a:pPr>
            <a:endParaRPr lang="en-US" sz="1600" b="1" dirty="0" smtClean="0">
              <a:cs typeface="Arial" charset="0"/>
            </a:endParaRPr>
          </a:p>
          <a:p>
            <a:pPr algn="ctr" eaLnBrk="1" hangingPunct="1">
              <a:buFont typeface="Wingdings 2" pitchFamily="18" charset="2"/>
              <a:buNone/>
            </a:pPr>
            <a:r>
              <a:rPr lang="en-US" sz="2800" b="1" dirty="0" smtClean="0">
                <a:latin typeface="Calibri" pitchFamily="34" charset="0"/>
                <a:cs typeface="Arial" charset="0"/>
              </a:rPr>
              <a:t>Lecture</a:t>
            </a:r>
          </a:p>
          <a:p>
            <a:pPr algn="ctr" eaLnBrk="1" hangingPunct="1">
              <a:buFont typeface="Wingdings 2" pitchFamily="18" charset="2"/>
              <a:buNone/>
            </a:pPr>
            <a:r>
              <a:rPr lang="en-US" sz="2800" b="1" dirty="0" smtClean="0">
                <a:latin typeface="Calibri" pitchFamily="34" charset="0"/>
                <a:cs typeface="Arial" charset="0"/>
              </a:rPr>
              <a:t>on</a:t>
            </a:r>
            <a:r>
              <a:rPr lang="en-US" sz="2000" dirty="0" smtClean="0">
                <a:latin typeface="Calibri" pitchFamily="34" charset="0"/>
                <a:cs typeface="Arial" charset="0"/>
              </a:rPr>
              <a:t> </a:t>
            </a:r>
          </a:p>
          <a:p>
            <a:pPr algn="ctr" eaLnBrk="1" hangingPunct="1">
              <a:buFont typeface="Wingdings 2" pitchFamily="18" charset="2"/>
              <a:buNone/>
            </a:pPr>
            <a:r>
              <a:rPr lang="en-US" dirty="0" smtClean="0">
                <a:latin typeface="Calibri" pitchFamily="34" charset="0"/>
                <a:cs typeface="Arial" charset="0"/>
              </a:rPr>
              <a:t>“</a:t>
            </a:r>
            <a:r>
              <a:rPr lang="en-US" b="1" dirty="0" smtClean="0">
                <a:latin typeface="Calibri" pitchFamily="34" charset="0"/>
                <a:cs typeface="Arial" charset="0"/>
              </a:rPr>
              <a:t>CBNST LAB –PMA-402</a:t>
            </a:r>
            <a:r>
              <a:rPr lang="en-US" dirty="0" smtClean="0">
                <a:latin typeface="Calibri" pitchFamily="34" charset="0"/>
                <a:cs typeface="Arial" charset="0"/>
              </a:rPr>
              <a:t>”</a:t>
            </a:r>
          </a:p>
          <a:p>
            <a:pPr algn="ctr" eaLnBrk="1" hangingPunct="1">
              <a:buFont typeface="Wingdings 2" pitchFamily="18" charset="2"/>
              <a:buNone/>
            </a:pPr>
            <a:r>
              <a:rPr lang="en-US" sz="2000" dirty="0" smtClean="0">
                <a:latin typeface="Calibri" pitchFamily="34" charset="0"/>
                <a:cs typeface="Arial" charset="0"/>
              </a:rPr>
              <a:t>by</a:t>
            </a:r>
          </a:p>
          <a:p>
            <a:pPr algn="ctr" eaLnBrk="1" hangingPunct="1">
              <a:buFont typeface="Wingdings 2" pitchFamily="18" charset="2"/>
              <a:buNone/>
            </a:pPr>
            <a:r>
              <a:rPr lang="en-US" sz="2000" b="1" i="1" dirty="0" err="1" smtClean="0">
                <a:latin typeface="Calibri" pitchFamily="34" charset="0"/>
                <a:cs typeface="Arial" charset="0"/>
              </a:rPr>
              <a:t>A</a:t>
            </a:r>
            <a:r>
              <a:rPr lang="en-US" sz="2000" b="1" dirty="0" err="1" smtClean="0">
                <a:latin typeface="Calibri" pitchFamily="34" charset="0"/>
                <a:cs typeface="Arial" charset="0"/>
              </a:rPr>
              <a:t>kansha</a:t>
            </a:r>
            <a:r>
              <a:rPr lang="en-US" sz="2000" b="1" dirty="0" smtClean="0">
                <a:latin typeface="Calibri" pitchFamily="34" charset="0"/>
                <a:cs typeface="Arial" charset="0"/>
              </a:rPr>
              <a:t> Gupta</a:t>
            </a:r>
            <a:endParaRPr lang="en-US" sz="2000" dirty="0" smtClean="0">
              <a:latin typeface="Calibri" pitchFamily="34" charset="0"/>
              <a:cs typeface="Arial" charset="0"/>
            </a:endParaRPr>
          </a:p>
          <a:p>
            <a:pPr algn="ctr" eaLnBrk="1" hangingPunct="1">
              <a:buFont typeface="Wingdings 2" pitchFamily="18" charset="2"/>
              <a:buNone/>
            </a:pPr>
            <a:r>
              <a:rPr lang="en-US" sz="2000" b="1" dirty="0" smtClean="0">
                <a:latin typeface="Calibri" pitchFamily="34" charset="0"/>
                <a:cs typeface="Arial" charset="0"/>
              </a:rPr>
              <a:t> </a:t>
            </a: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r>
              <a:rPr lang="en-US" sz="2800" b="1" dirty="0" smtClean="0">
                <a:latin typeface="Calibri" pitchFamily="34" charset="0"/>
                <a:cs typeface="Arial" charset="0"/>
              </a:rPr>
              <a:t>DEPARTMENT OF COMPUTER SCIENCE AND ENGINEERING</a:t>
            </a:r>
            <a:endParaRPr lang="en-US" sz="2800" dirty="0" smtClean="0">
              <a:latin typeface="Calibri" pitchFamily="34" charset="0"/>
              <a:cs typeface="Arial" charset="0"/>
            </a:endParaRPr>
          </a:p>
          <a:p>
            <a:pPr algn="ctr" eaLnBrk="1" hangingPunct="1">
              <a:buFont typeface="Wingdings 2" pitchFamily="18" charset="2"/>
              <a:buNone/>
            </a:pPr>
            <a:r>
              <a:rPr lang="en-US" sz="2000" dirty="0" smtClean="0">
                <a:latin typeface="Calibri" pitchFamily="34" charset="0"/>
                <a:cs typeface="Arial" charset="0"/>
              </a:rPr>
              <a:t>GRAPHIC ERA DEEMED TO BE UNIVERSITY</a:t>
            </a:r>
          </a:p>
          <a:p>
            <a:pPr algn="ctr" eaLnBrk="1" hangingPunct="1">
              <a:buFont typeface="Wingdings 2" pitchFamily="18" charset="2"/>
              <a:buNone/>
            </a:pPr>
            <a:endParaRPr lang="en-US" sz="1600" dirty="0" smtClean="0"/>
          </a:p>
        </p:txBody>
      </p:sp>
      <p:pic>
        <p:nvPicPr>
          <p:cNvPr id="6147" name="Picture 3" descr="ahmed-logo1"/>
          <p:cNvPicPr>
            <a:picLocks noChangeAspect="1" noChangeArrowheads="1"/>
          </p:cNvPicPr>
          <p:nvPr/>
        </p:nvPicPr>
        <p:blipFill>
          <a:blip r:embed="rId3"/>
          <a:srcRect/>
          <a:stretch>
            <a:fillRect/>
          </a:stretch>
        </p:blipFill>
        <p:spPr bwMode="auto">
          <a:xfrm>
            <a:off x="3886200" y="2667000"/>
            <a:ext cx="120967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7773" y="1828800"/>
            <a:ext cx="2542427"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THANKS</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Rectangle 2"/>
          <p:cNvSpPr/>
          <p:nvPr/>
        </p:nvSpPr>
        <p:spPr>
          <a:xfrm>
            <a:off x="2718768" y="3244334"/>
            <a:ext cx="3706464" cy="369332"/>
          </a:xfrm>
          <a:prstGeom prst="rect">
            <a:avLst/>
          </a:prstGeom>
        </p:spPr>
        <p:txBody>
          <a:bodyPr wrap="none">
            <a:spAutoFit/>
          </a:bodyPr>
          <a:lstStyle/>
          <a:p>
            <a:r>
              <a:rPr lang="en-US" dirty="0" smtClean="0"/>
              <a:t>https://youtu.be/XptHFaJV8mo</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91612"/>
            <a:ext cx="5268700" cy="3046988"/>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8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NEWTON BACKWARD INTERPOLATION METHOD</a:t>
            </a:r>
            <a:endParaRPr lang="en-US" sz="48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If the data size is big then the divided difference table will be too long. Suppose the desired intermediate value  at which one needs to estimate the function  falls towards the end or say in the second half of the data set then it may be better to start the estimation process from the last data set point. For this we need to use backward-differences and backward difference table.</a:t>
            </a:r>
            <a:endParaRPr lang="en-US" dirty="0"/>
          </a:p>
        </p:txBody>
      </p:sp>
      <p:sp>
        <p:nvSpPr>
          <p:cNvPr id="2" name="Title 1"/>
          <p:cNvSpPr>
            <a:spLocks noGrp="1"/>
          </p:cNvSpPr>
          <p:nvPr>
            <p:ph type="title"/>
          </p:nvPr>
        </p:nvSpPr>
        <p:spPr/>
        <p:txBody>
          <a:bodyPr/>
          <a:lstStyle/>
          <a:p>
            <a:r>
              <a:rPr lang="en-US" dirty="0" smtClean="0"/>
              <a:t>Newton Backward Interpolation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514600"/>
          </a:xfrm>
        </p:spPr>
        <p:txBody>
          <a:bodyPr>
            <a:normAutofit/>
          </a:bodyPr>
          <a:lstStyle/>
          <a:p>
            <a:pPr>
              <a:buNone/>
            </a:pPr>
            <a:r>
              <a:rPr lang="en-US" dirty="0" smtClean="0"/>
              <a:t>	The differences y1 – y0, y2 – y1, ……, </a:t>
            </a:r>
            <a:r>
              <a:rPr lang="en-US" dirty="0" err="1" smtClean="0"/>
              <a:t>yn</a:t>
            </a:r>
            <a:r>
              <a:rPr lang="en-US" dirty="0" smtClean="0"/>
              <a:t> – yn–1 when denoted by dy1, dy2, ……, </a:t>
            </a:r>
            <a:r>
              <a:rPr lang="en-US" dirty="0" err="1" smtClean="0"/>
              <a:t>dyn</a:t>
            </a:r>
            <a:r>
              <a:rPr lang="en-US" dirty="0" smtClean="0"/>
              <a:t>, respectively, are called first backward difference. Thus the first backward differences are :</a:t>
            </a:r>
            <a:endParaRPr lang="en-US" dirty="0"/>
          </a:p>
        </p:txBody>
      </p:sp>
      <p:sp>
        <p:nvSpPr>
          <p:cNvPr id="2" name="Title 1"/>
          <p:cNvSpPr>
            <a:spLocks noGrp="1"/>
          </p:cNvSpPr>
          <p:nvPr>
            <p:ph type="title"/>
          </p:nvPr>
        </p:nvSpPr>
        <p:spPr/>
        <p:txBody>
          <a:bodyPr/>
          <a:lstStyle/>
          <a:p>
            <a:r>
              <a:rPr lang="en-US" b="1" dirty="0" smtClean="0"/>
              <a:t>Backward Differences</a:t>
            </a:r>
            <a:endParaRPr lang="en-US" dirty="0"/>
          </a:p>
        </p:txBody>
      </p:sp>
      <p:pic>
        <p:nvPicPr>
          <p:cNvPr id="1026" name="Picture 2"/>
          <p:cNvPicPr>
            <a:picLocks noChangeAspect="1" noChangeArrowheads="1"/>
          </p:cNvPicPr>
          <p:nvPr/>
        </p:nvPicPr>
        <p:blipFill>
          <a:blip r:embed="rId2"/>
          <a:srcRect/>
          <a:stretch>
            <a:fillRect/>
          </a:stretch>
        </p:blipFill>
        <p:spPr bwMode="auto">
          <a:xfrm>
            <a:off x="2944368" y="4114800"/>
            <a:ext cx="2389632" cy="533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914156" y="1600200"/>
            <a:ext cx="7672482" cy="42672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Backward Difference Table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304800" y="1828800"/>
            <a:ext cx="8750300" cy="990600"/>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Newton Backward Interpolation Formula</a:t>
            </a:r>
            <a:endParaRPr lang="en-US" dirty="0"/>
          </a:p>
        </p:txBody>
      </p:sp>
      <p:sp>
        <p:nvSpPr>
          <p:cNvPr id="5" name="Rectangle 4"/>
          <p:cNvSpPr/>
          <p:nvPr/>
        </p:nvSpPr>
        <p:spPr>
          <a:xfrm>
            <a:off x="914400" y="3343870"/>
            <a:ext cx="7086600" cy="1200329"/>
          </a:xfrm>
          <a:prstGeom prst="rect">
            <a:avLst/>
          </a:prstGeom>
        </p:spPr>
        <p:txBody>
          <a:bodyPr wrap="square">
            <a:spAutoFit/>
          </a:bodyPr>
          <a:lstStyle/>
          <a:p>
            <a:pPr algn="just"/>
            <a:r>
              <a:rPr lang="en-US" sz="2400" dirty="0" smtClean="0"/>
              <a:t>This formula is useful when the value of f(x) is required near the end of the table. h is called the interval of difference and </a:t>
            </a:r>
            <a:r>
              <a:rPr lang="en-US" sz="2400" b="1" dirty="0" smtClean="0"/>
              <a:t>u = ( x – an ) / h</a:t>
            </a:r>
            <a:r>
              <a:rPr lang="en-US" sz="2400" dirty="0" smtClean="0"/>
              <a:t>, Here an is last term.</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410200"/>
          </a:xfrm>
        </p:spPr>
        <p:txBody>
          <a:bodyPr>
            <a:normAutofit fontScale="77500" lnSpcReduction="20000"/>
          </a:bodyPr>
          <a:lstStyle/>
          <a:p>
            <a:pPr>
              <a:buNone/>
            </a:pPr>
            <a:endParaRPr lang="en-US" dirty="0" smtClean="0"/>
          </a:p>
          <a:p>
            <a:pPr marL="0" indent="0">
              <a:buNone/>
            </a:pPr>
            <a:r>
              <a:rPr lang="en-US" dirty="0" smtClean="0"/>
              <a:t>NEWTONBACKWARD()</a:t>
            </a:r>
          </a:p>
          <a:p>
            <a:pPr marL="0" indent="0">
              <a:buNone/>
            </a:pPr>
            <a:r>
              <a:rPr lang="en-US" dirty="0" smtClean="0"/>
              <a:t>{</a:t>
            </a:r>
          </a:p>
          <a:p>
            <a:pPr marL="0" indent="0">
              <a:buNone/>
            </a:pPr>
            <a:r>
              <a:rPr lang="en-US" dirty="0" smtClean="0"/>
              <a:t>	Read  n		   //number of observation</a:t>
            </a:r>
          </a:p>
          <a:p>
            <a:pPr marL="0" indent="0">
              <a:buNone/>
            </a:pPr>
            <a:r>
              <a:rPr lang="en-US" dirty="0" smtClean="0"/>
              <a:t>	For j = 0 to n-1  (step 1)</a:t>
            </a:r>
          </a:p>
          <a:p>
            <a:pPr marL="0" indent="0">
              <a:buNone/>
            </a:pPr>
            <a:r>
              <a:rPr lang="en-US" dirty="0" smtClean="0"/>
              <a:t>     	 For </a:t>
            </a:r>
            <a:r>
              <a:rPr lang="en-US" dirty="0" err="1" smtClean="0"/>
              <a:t>i</a:t>
            </a:r>
            <a:r>
              <a:rPr lang="en-US" dirty="0" smtClean="0"/>
              <a:t> = 0 to 1</a:t>
            </a:r>
          </a:p>
          <a:p>
            <a:pPr marL="0" indent="0">
              <a:buNone/>
            </a:pPr>
            <a:r>
              <a:rPr lang="en-US" dirty="0" smtClean="0"/>
              <a:t>		Read a[j][</a:t>
            </a:r>
            <a:r>
              <a:rPr lang="en-US" dirty="0" err="1" smtClean="0"/>
              <a:t>i</a:t>
            </a:r>
            <a:r>
              <a:rPr lang="en-US" dirty="0" smtClean="0"/>
              <a:t>]  // read the given values say x and y</a:t>
            </a:r>
          </a:p>
          <a:p>
            <a:pPr marL="0" indent="0">
              <a:buNone/>
            </a:pPr>
            <a:r>
              <a:rPr lang="en-US" dirty="0" smtClean="0"/>
              <a:t>    	End For</a:t>
            </a:r>
          </a:p>
          <a:p>
            <a:pPr marL="0" indent="0">
              <a:buNone/>
            </a:pPr>
            <a:r>
              <a:rPr lang="en-US" dirty="0" smtClean="0"/>
              <a:t>	End For</a:t>
            </a:r>
          </a:p>
          <a:p>
            <a:pPr marL="0" indent="0">
              <a:buNone/>
            </a:pPr>
            <a:r>
              <a:rPr lang="en-US" dirty="0" smtClean="0"/>
              <a:t>	 </a:t>
            </a:r>
          </a:p>
          <a:p>
            <a:pPr marL="0" indent="0">
              <a:buNone/>
            </a:pPr>
            <a:r>
              <a:rPr lang="en-US" dirty="0" smtClean="0"/>
              <a:t>                 //Creating backward difference table</a:t>
            </a:r>
          </a:p>
          <a:p>
            <a:pPr marL="0" indent="0">
              <a:buNone/>
            </a:pPr>
            <a:r>
              <a:rPr lang="en-US" dirty="0" smtClean="0"/>
              <a:t>	For j = 2 to n (step 1)</a:t>
            </a:r>
          </a:p>
          <a:p>
            <a:pPr marL="0" indent="0">
              <a:buNone/>
            </a:pPr>
            <a:r>
              <a:rPr lang="en-US" dirty="0" smtClean="0"/>
              <a:t>	For </a:t>
            </a:r>
            <a:r>
              <a:rPr lang="en-US" dirty="0" err="1" smtClean="0"/>
              <a:t>i</a:t>
            </a:r>
            <a:r>
              <a:rPr lang="en-US" dirty="0" smtClean="0"/>
              <a:t> = j-1 to n-1 (step 1)</a:t>
            </a:r>
          </a:p>
          <a:p>
            <a:pPr marL="0" indent="0">
              <a:buNone/>
            </a:pPr>
            <a:r>
              <a:rPr lang="en-US" dirty="0" smtClean="0"/>
              <a:t>	a[</a:t>
            </a:r>
            <a:r>
              <a:rPr lang="en-US" dirty="0" err="1" smtClean="0"/>
              <a:t>i</a:t>
            </a:r>
            <a:r>
              <a:rPr lang="en-US" dirty="0" smtClean="0"/>
              <a:t>][j]=a[</a:t>
            </a:r>
            <a:r>
              <a:rPr lang="en-US" dirty="0" err="1" smtClean="0"/>
              <a:t>i</a:t>
            </a:r>
            <a:r>
              <a:rPr lang="en-US" dirty="0" smtClean="0"/>
              <a:t>][j-1]-a[i-1][j-1]	</a:t>
            </a:r>
          </a:p>
          <a:p>
            <a:pPr marL="0" indent="0">
              <a:buNone/>
            </a:pPr>
            <a:r>
              <a:rPr lang="en-US" dirty="0" smtClean="0"/>
              <a:t>	End For</a:t>
            </a:r>
          </a:p>
          <a:p>
            <a:pPr marL="0" indent="0">
              <a:buNone/>
            </a:pPr>
            <a:r>
              <a:rPr lang="en-US" dirty="0" smtClean="0"/>
              <a:t>	End For	</a:t>
            </a:r>
            <a:endParaRPr lang="en-US" dirty="0"/>
          </a:p>
        </p:txBody>
      </p:sp>
      <p:sp>
        <p:nvSpPr>
          <p:cNvPr id="2" name="Title 1"/>
          <p:cNvSpPr>
            <a:spLocks noGrp="1"/>
          </p:cNvSpPr>
          <p:nvPr>
            <p:ph type="title"/>
          </p:nvPr>
        </p:nvSpPr>
        <p:spPr>
          <a:xfrm>
            <a:off x="457200" y="381000"/>
            <a:ext cx="8229600" cy="1143000"/>
          </a:xfrm>
        </p:spPr>
        <p:txBody>
          <a:bodyPr>
            <a:normAutofit fontScale="90000"/>
          </a:bodyPr>
          <a:lstStyle/>
          <a:p>
            <a:r>
              <a:rPr lang="en-US" dirty="0" smtClean="0"/>
              <a:t>Pseudo code for Newton Backward interpolation Method</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marL="0" indent="0">
              <a:buNone/>
            </a:pPr>
            <a:r>
              <a:rPr lang="en-US" dirty="0" smtClean="0"/>
              <a:t>//Display backward differential table</a:t>
            </a:r>
          </a:p>
          <a:p>
            <a:endParaRPr lang="en-US" dirty="0" smtClean="0"/>
          </a:p>
          <a:p>
            <a:pPr marL="0" indent="0">
              <a:buNone/>
            </a:pPr>
            <a:r>
              <a:rPr lang="en-US" dirty="0" smtClean="0"/>
              <a:t>	For </a:t>
            </a:r>
            <a:r>
              <a:rPr lang="en-US" dirty="0" err="1" smtClean="0"/>
              <a:t>i</a:t>
            </a:r>
            <a:r>
              <a:rPr lang="en-US" dirty="0" smtClean="0"/>
              <a:t> = 0 to n-1 (step 1)</a:t>
            </a:r>
          </a:p>
          <a:p>
            <a:pPr marL="0" indent="0">
              <a:buNone/>
            </a:pPr>
            <a:r>
              <a:rPr lang="en-US" dirty="0" smtClean="0"/>
              <a:t>		</a:t>
            </a:r>
            <a:r>
              <a:rPr lang="en-US" dirty="0" err="1" smtClean="0"/>
              <a:t>goto</a:t>
            </a:r>
            <a:r>
              <a:rPr lang="en-US" dirty="0" smtClean="0"/>
              <a:t> next line</a:t>
            </a:r>
          </a:p>
          <a:p>
            <a:pPr marL="0" indent="0">
              <a:buNone/>
            </a:pPr>
            <a:r>
              <a:rPr lang="en-US" dirty="0" smtClean="0"/>
              <a:t>		For j = 0 to i+1 (step 1)</a:t>
            </a:r>
          </a:p>
          <a:p>
            <a:pPr marL="0" indent="0">
              <a:buNone/>
            </a:pPr>
            <a:r>
              <a:rPr lang="en-US" dirty="0" smtClean="0"/>
              <a:t>			print a[</a:t>
            </a:r>
            <a:r>
              <a:rPr lang="en-US" dirty="0" err="1" smtClean="0"/>
              <a:t>i</a:t>
            </a:r>
            <a:r>
              <a:rPr lang="en-US" dirty="0" smtClean="0"/>
              <a:t>][j]</a:t>
            </a:r>
          </a:p>
          <a:p>
            <a:pPr marL="0" indent="0">
              <a:buNone/>
            </a:pPr>
            <a:r>
              <a:rPr lang="en-US" dirty="0" smtClean="0"/>
              <a:t>		End For</a:t>
            </a:r>
          </a:p>
          <a:p>
            <a:pPr marL="0" indent="0">
              <a:buNone/>
            </a:pPr>
            <a:r>
              <a:rPr lang="en-US" dirty="0" smtClean="0"/>
              <a:t>	End For	</a:t>
            </a:r>
          </a:p>
          <a:p>
            <a:pPr marL="0" indent="0">
              <a:buNone/>
            </a:pPr>
            <a:r>
              <a:rPr lang="en-US" dirty="0" smtClean="0"/>
              <a:t>	Read x		// value for which we want to find the y</a:t>
            </a:r>
          </a:p>
          <a:p>
            <a:endParaRPr lang="en-US" dirty="0" smtClean="0"/>
          </a:p>
          <a:p>
            <a:pPr marL="0" indent="0">
              <a:buNone/>
            </a:pPr>
            <a:r>
              <a:rPr lang="en-US" dirty="0" smtClean="0"/>
              <a:t>	If ((x&lt;x[0]) OR (x&gt;x[n-1]))</a:t>
            </a:r>
          </a:p>
          <a:p>
            <a:pPr marL="0" indent="0">
              <a:buNone/>
            </a:pPr>
            <a:r>
              <a:rPr lang="en-US" dirty="0" smtClean="0"/>
              <a:t>		</a:t>
            </a:r>
          </a:p>
          <a:p>
            <a:pPr marL="0" indent="0">
              <a:buNone/>
            </a:pPr>
            <a:r>
              <a:rPr lang="en-US" dirty="0" smtClean="0"/>
              <a:t>		Print "input value is out of bound"</a:t>
            </a:r>
          </a:p>
          <a:p>
            <a:pPr marL="0" indent="0">
              <a:buNone/>
            </a:pPr>
            <a:r>
              <a:rPr lang="en-US" dirty="0" smtClean="0"/>
              <a:t>		Exit</a:t>
            </a:r>
          </a:p>
          <a:p>
            <a:pPr marL="0" indent="0">
              <a:buNone/>
            </a:pPr>
            <a:r>
              <a:rPr lang="en-US" dirty="0" smtClean="0"/>
              <a:t>	</a:t>
            </a:r>
            <a:r>
              <a:rPr lang="en-US" dirty="0" err="1" smtClean="0"/>
              <a:t>EndIf</a:t>
            </a:r>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dirty="0" smtClean="0"/>
              <a:t>//Evaluating u (or p)</a:t>
            </a:r>
          </a:p>
          <a:p>
            <a:pPr marL="0" indent="0">
              <a:buNone/>
            </a:pPr>
            <a:r>
              <a:rPr lang="en-US" dirty="0" smtClean="0"/>
              <a:t>	u= (x-a[n-1][0])/(a[1][0]-a[0])[0]) </a:t>
            </a:r>
          </a:p>
          <a:p>
            <a:pPr marL="0" indent="0">
              <a:buNone/>
            </a:pPr>
            <a:r>
              <a:rPr lang="en-US" dirty="0" smtClean="0"/>
              <a:t>	u1=u</a:t>
            </a:r>
          </a:p>
          <a:p>
            <a:pPr marL="0" indent="0">
              <a:buNone/>
            </a:pPr>
            <a:r>
              <a:rPr lang="en-US" dirty="0" smtClean="0"/>
              <a:t>	y = a[n-1][1]	</a:t>
            </a:r>
          </a:p>
          <a:p>
            <a:pPr marL="0" indent="0">
              <a:buNone/>
            </a:pPr>
            <a:r>
              <a:rPr lang="en-US" dirty="0" smtClean="0"/>
              <a:t>	k=1</a:t>
            </a:r>
          </a:p>
          <a:p>
            <a:pPr marL="0" indent="0">
              <a:buNone/>
            </a:pPr>
            <a:r>
              <a:rPr lang="en-US" dirty="0" smtClean="0"/>
              <a:t>	For j = 2 to n (step 1)</a:t>
            </a:r>
          </a:p>
          <a:p>
            <a:pPr marL="0" indent="0">
              <a:buNone/>
            </a:pPr>
            <a:r>
              <a:rPr lang="en-US" dirty="0" smtClean="0"/>
              <a:t>		y = y + (u1*(a[n-1][j]/k))</a:t>
            </a:r>
          </a:p>
          <a:p>
            <a:pPr marL="0" indent="0">
              <a:buNone/>
            </a:pPr>
            <a:r>
              <a:rPr lang="en-US" dirty="0" smtClean="0"/>
              <a:t>	u1= u1*(u + (j - 1))</a:t>
            </a:r>
          </a:p>
          <a:p>
            <a:pPr marL="0" indent="0">
              <a:buNone/>
            </a:pPr>
            <a:r>
              <a:rPr lang="en-US" dirty="0" smtClean="0"/>
              <a:t>			k = k * j</a:t>
            </a:r>
          </a:p>
          <a:p>
            <a:pPr marL="0" indent="0">
              <a:buNone/>
            </a:pPr>
            <a:r>
              <a:rPr lang="en-US" dirty="0" smtClean="0"/>
              <a:t>	End For</a:t>
            </a:r>
          </a:p>
          <a:p>
            <a:pPr marL="0" indent="0">
              <a:buNone/>
            </a:pPr>
            <a:r>
              <a:rPr lang="en-US" dirty="0" smtClean="0"/>
              <a:t>	Print "Result is : " y</a:t>
            </a:r>
          </a:p>
          <a:p>
            <a:pPr marL="0" indent="0">
              <a:buNone/>
            </a:pPr>
            <a:r>
              <a:rPr lang="en-US" dirty="0" smtClean="0"/>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TotalTime>
  <Words>92</Words>
  <Application>Microsoft Office PowerPoint</Application>
  <PresentationFormat>On-screen Show (4:3)</PresentationFormat>
  <Paragraphs>68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Slide 1</vt:lpstr>
      <vt:lpstr>Slide 2</vt:lpstr>
      <vt:lpstr>Newton Backward Interpolation</vt:lpstr>
      <vt:lpstr>Backward Differences</vt:lpstr>
      <vt:lpstr>Backward Difference Table</vt:lpstr>
      <vt:lpstr>Newton Backward Interpolation Formula</vt:lpstr>
      <vt:lpstr>Pseudo code for Newton Backward interpolation Method </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SCE</dc:creator>
  <cp:lastModifiedBy>SCE</cp:lastModifiedBy>
  <cp:revision>8</cp:revision>
  <dcterms:created xsi:type="dcterms:W3CDTF">2006-08-16T00:00:00Z</dcterms:created>
  <dcterms:modified xsi:type="dcterms:W3CDTF">2021-04-17T05:25:36Z</dcterms:modified>
</cp:coreProperties>
</file>