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265" r:id="rId2"/>
    <p:sldId id="266" r:id="rId3"/>
    <p:sldId id="257" r:id="rId4"/>
    <p:sldId id="260" r:id="rId5"/>
    <p:sldId id="261" r:id="rId6"/>
    <p:sldId id="262" r:id="rId7"/>
    <p:sldId id="263" r:id="rId8"/>
    <p:sldId id="267" r:id="rId9"/>
    <p:sldId id="264" r:id="rId10"/>
    <p:sldId id="268" r:id="rId11"/>
    <p:sldId id="270" r:id="rId12"/>
    <p:sldId id="269"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10"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46105A0-41C2-4E92-82A1-806FB13C2D91}" type="datetimeFigureOut">
              <a:rPr lang="en-US" smtClean="0"/>
              <a:pPr/>
              <a:t>2/21/2021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33E7CD3-3252-4E2E-BFD7-4DC955758973}"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Slide Image Placeholder 1"/>
          <p:cNvSpPr>
            <a:spLocks noGrp="1" noRot="1" noChangeAspect="1" noTextEdit="1"/>
          </p:cNvSpPr>
          <p:nvPr>
            <p:ph type="sldImg"/>
          </p:nvPr>
        </p:nvSpPr>
        <p:spPr>
          <a:xfrm>
            <a:off x="-14227175" y="-11796713"/>
            <a:ext cx="16652875" cy="12490451"/>
          </a:xfrm>
          <a:ln/>
        </p:spPr>
      </p:sp>
      <p:sp>
        <p:nvSpPr>
          <p:cNvPr id="105475" name="Notes Placeholder 2"/>
          <p:cNvSpPr>
            <a:spLocks noGrp="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1D8BD707-D9CF-40AE-B4C6-C98DA3205C09}" type="datetimeFigureOut">
              <a:rPr lang="en-US" smtClean="0"/>
              <a:pPr/>
              <a:t>2/21/2021</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2/21/2021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2/21/2021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2/21/2021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2/21/2021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2/21/2021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2/21/2021</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1D8BD707-D9CF-40AE-B4C6-C98DA3205C09}" type="datetimeFigureOut">
              <a:rPr lang="en-US" smtClean="0"/>
              <a:pPr/>
              <a:t>2/21/2021</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1D8BD707-D9CF-40AE-B4C6-C98DA3205C09}" type="datetimeFigureOut">
              <a:rPr lang="en-US" smtClean="0"/>
              <a:pPr/>
              <a:t>2/21/2021</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1D8BD707-D9CF-40AE-B4C6-C98DA3205C09}" type="datetimeFigureOut">
              <a:rPr lang="en-US" smtClean="0"/>
              <a:pPr/>
              <a:t>2/21/2021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1D8BD707-D9CF-40AE-B4C6-C98DA3205C09}" type="datetimeFigureOut">
              <a:rPr lang="en-US" smtClean="0"/>
              <a:pPr/>
              <a:t>2/21/2021</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B6F15528-21DE-4FAA-801E-634DDDAF4B2B}"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1D8BD707-D9CF-40AE-B4C6-C98DA3205C09}" type="datetimeFigureOut">
              <a:rPr lang="en-US" smtClean="0"/>
              <a:pPr/>
              <a:t>2/21/2021</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Content Placeholder 2"/>
          <p:cNvSpPr>
            <a:spLocks noGrp="1"/>
          </p:cNvSpPr>
          <p:nvPr>
            <p:ph idx="1"/>
          </p:nvPr>
        </p:nvSpPr>
        <p:spPr>
          <a:xfrm>
            <a:off x="152400" y="76200"/>
            <a:ext cx="8839200" cy="6324600"/>
          </a:xfrm>
        </p:spPr>
        <p:txBody>
          <a:bodyPr/>
          <a:lstStyle/>
          <a:p>
            <a:pPr algn="ctr" eaLnBrk="1" hangingPunct="1">
              <a:buFont typeface="Wingdings 2" pitchFamily="18" charset="2"/>
              <a:buNone/>
            </a:pPr>
            <a:endParaRPr lang="en-US" sz="1600" b="1" dirty="0" smtClean="0">
              <a:cs typeface="Arial" charset="0"/>
            </a:endParaRPr>
          </a:p>
          <a:p>
            <a:pPr algn="ctr" eaLnBrk="1" hangingPunct="1">
              <a:buFont typeface="Wingdings 2" pitchFamily="18" charset="2"/>
              <a:buNone/>
            </a:pPr>
            <a:r>
              <a:rPr lang="en-US" sz="2800" b="1" dirty="0" smtClean="0">
                <a:latin typeface="Calibri" pitchFamily="34" charset="0"/>
                <a:cs typeface="Arial" charset="0"/>
              </a:rPr>
              <a:t>Lecture</a:t>
            </a:r>
          </a:p>
          <a:p>
            <a:pPr algn="ctr" eaLnBrk="1" hangingPunct="1">
              <a:buFont typeface="Wingdings 2" pitchFamily="18" charset="2"/>
              <a:buNone/>
            </a:pPr>
            <a:r>
              <a:rPr lang="en-US" sz="2800" b="1" dirty="0" smtClean="0">
                <a:latin typeface="Calibri" pitchFamily="34" charset="0"/>
                <a:cs typeface="Arial" charset="0"/>
              </a:rPr>
              <a:t>on</a:t>
            </a:r>
            <a:r>
              <a:rPr lang="en-US" sz="2000" dirty="0" smtClean="0">
                <a:latin typeface="Calibri" pitchFamily="34" charset="0"/>
                <a:cs typeface="Arial" charset="0"/>
              </a:rPr>
              <a:t> </a:t>
            </a:r>
          </a:p>
          <a:p>
            <a:pPr algn="ctr" eaLnBrk="1" hangingPunct="1">
              <a:buFont typeface="Wingdings 2" pitchFamily="18" charset="2"/>
              <a:buNone/>
            </a:pPr>
            <a:r>
              <a:rPr lang="en-US" dirty="0" smtClean="0">
                <a:latin typeface="Calibri" pitchFamily="34" charset="0"/>
                <a:cs typeface="Arial" charset="0"/>
              </a:rPr>
              <a:t>“</a:t>
            </a:r>
            <a:r>
              <a:rPr lang="en-US" b="1" dirty="0" smtClean="0">
                <a:latin typeface="Calibri" pitchFamily="34" charset="0"/>
                <a:cs typeface="Arial" charset="0"/>
              </a:rPr>
              <a:t>CBNST LAB –PMA-402</a:t>
            </a:r>
            <a:r>
              <a:rPr lang="en-US" dirty="0" smtClean="0">
                <a:latin typeface="Calibri" pitchFamily="34" charset="0"/>
                <a:cs typeface="Arial" charset="0"/>
              </a:rPr>
              <a:t>”</a:t>
            </a:r>
          </a:p>
          <a:p>
            <a:pPr algn="ctr" eaLnBrk="1" hangingPunct="1">
              <a:buFont typeface="Wingdings 2" pitchFamily="18" charset="2"/>
              <a:buNone/>
            </a:pPr>
            <a:r>
              <a:rPr lang="en-US" sz="2000" dirty="0" smtClean="0">
                <a:latin typeface="Calibri" pitchFamily="34" charset="0"/>
                <a:cs typeface="Arial" charset="0"/>
              </a:rPr>
              <a:t>by</a:t>
            </a:r>
          </a:p>
          <a:p>
            <a:pPr algn="ctr" eaLnBrk="1" hangingPunct="1">
              <a:buFont typeface="Wingdings 2" pitchFamily="18" charset="2"/>
              <a:buNone/>
            </a:pPr>
            <a:r>
              <a:rPr lang="en-US" sz="2000" b="1" i="1" dirty="0" err="1" smtClean="0">
                <a:latin typeface="Calibri" pitchFamily="34" charset="0"/>
                <a:cs typeface="Arial" charset="0"/>
              </a:rPr>
              <a:t>A</a:t>
            </a:r>
            <a:r>
              <a:rPr lang="en-US" sz="2000" b="1" dirty="0" err="1" smtClean="0">
                <a:latin typeface="Calibri" pitchFamily="34" charset="0"/>
                <a:cs typeface="Arial" charset="0"/>
              </a:rPr>
              <a:t>kansha</a:t>
            </a:r>
            <a:r>
              <a:rPr lang="en-US" sz="2000" b="1" dirty="0" smtClean="0">
                <a:latin typeface="Calibri" pitchFamily="34" charset="0"/>
                <a:cs typeface="Arial" charset="0"/>
              </a:rPr>
              <a:t> Gupta</a:t>
            </a:r>
            <a:endParaRPr lang="en-US" sz="2000" dirty="0" smtClean="0">
              <a:latin typeface="Calibri" pitchFamily="34" charset="0"/>
              <a:cs typeface="Arial" charset="0"/>
            </a:endParaRPr>
          </a:p>
          <a:p>
            <a:pPr algn="ctr" eaLnBrk="1" hangingPunct="1">
              <a:buFont typeface="Wingdings 2" pitchFamily="18" charset="2"/>
              <a:buNone/>
            </a:pPr>
            <a:r>
              <a:rPr lang="en-US" sz="2000" b="1" dirty="0" smtClean="0">
                <a:latin typeface="Calibri" pitchFamily="34" charset="0"/>
                <a:cs typeface="Arial" charset="0"/>
              </a:rPr>
              <a:t> </a:t>
            </a:r>
          </a:p>
          <a:p>
            <a:pPr algn="ctr" eaLnBrk="1" hangingPunct="1">
              <a:buFont typeface="Wingdings 2" pitchFamily="18" charset="2"/>
              <a:buNone/>
            </a:pPr>
            <a:endParaRPr lang="en-US" sz="2000" b="1" dirty="0" smtClean="0">
              <a:latin typeface="Calibri" pitchFamily="34" charset="0"/>
              <a:cs typeface="Arial" charset="0"/>
            </a:endParaRPr>
          </a:p>
          <a:p>
            <a:pPr algn="ctr" eaLnBrk="1" hangingPunct="1">
              <a:buFont typeface="Wingdings 2" pitchFamily="18" charset="2"/>
              <a:buNone/>
            </a:pPr>
            <a:endParaRPr lang="en-US" sz="2000" b="1" dirty="0" smtClean="0">
              <a:latin typeface="Calibri" pitchFamily="34" charset="0"/>
              <a:cs typeface="Arial" charset="0"/>
            </a:endParaRPr>
          </a:p>
          <a:p>
            <a:pPr algn="ctr" eaLnBrk="1" hangingPunct="1">
              <a:buFont typeface="Wingdings 2" pitchFamily="18" charset="2"/>
              <a:buNone/>
            </a:pPr>
            <a:endParaRPr lang="en-US" sz="2000" b="1" dirty="0" smtClean="0">
              <a:latin typeface="Calibri" pitchFamily="34" charset="0"/>
              <a:cs typeface="Arial" charset="0"/>
            </a:endParaRPr>
          </a:p>
          <a:p>
            <a:pPr algn="ctr" eaLnBrk="1" hangingPunct="1">
              <a:buFont typeface="Wingdings 2" pitchFamily="18" charset="2"/>
              <a:buNone/>
            </a:pPr>
            <a:endParaRPr lang="en-US" sz="2000" b="1" dirty="0" smtClean="0">
              <a:latin typeface="Calibri" pitchFamily="34" charset="0"/>
              <a:cs typeface="Arial" charset="0"/>
            </a:endParaRPr>
          </a:p>
          <a:p>
            <a:pPr algn="ctr" eaLnBrk="1" hangingPunct="1">
              <a:buFont typeface="Wingdings 2" pitchFamily="18" charset="2"/>
              <a:buNone/>
            </a:pPr>
            <a:endParaRPr lang="en-US" sz="2000" b="1" dirty="0" smtClean="0">
              <a:latin typeface="Calibri" pitchFamily="34" charset="0"/>
              <a:cs typeface="Arial" charset="0"/>
            </a:endParaRPr>
          </a:p>
          <a:p>
            <a:pPr algn="ctr" eaLnBrk="1" hangingPunct="1">
              <a:buFont typeface="Wingdings 2" pitchFamily="18" charset="2"/>
              <a:buNone/>
            </a:pPr>
            <a:r>
              <a:rPr lang="en-US" sz="2800" b="1" dirty="0" smtClean="0">
                <a:latin typeface="Calibri" pitchFamily="34" charset="0"/>
                <a:cs typeface="Arial" charset="0"/>
              </a:rPr>
              <a:t>DEPARTMENT OF COMPUTER SCIENCE AND ENGINEERING</a:t>
            </a:r>
            <a:endParaRPr lang="en-US" sz="2800" dirty="0" smtClean="0">
              <a:latin typeface="Calibri" pitchFamily="34" charset="0"/>
              <a:cs typeface="Arial" charset="0"/>
            </a:endParaRPr>
          </a:p>
          <a:p>
            <a:pPr algn="ctr" eaLnBrk="1" hangingPunct="1">
              <a:buFont typeface="Wingdings 2" pitchFamily="18" charset="2"/>
              <a:buNone/>
            </a:pPr>
            <a:r>
              <a:rPr lang="en-US" sz="2000" dirty="0" smtClean="0">
                <a:latin typeface="Calibri" pitchFamily="34" charset="0"/>
                <a:cs typeface="Arial" charset="0"/>
              </a:rPr>
              <a:t>GRAPHIC ERA DEEMED TO BE UNIVERSITY</a:t>
            </a:r>
          </a:p>
          <a:p>
            <a:pPr algn="ctr" eaLnBrk="1" hangingPunct="1">
              <a:buFont typeface="Wingdings 2" pitchFamily="18" charset="2"/>
              <a:buNone/>
            </a:pPr>
            <a:endParaRPr lang="en-US" sz="1600" dirty="0" smtClean="0"/>
          </a:p>
        </p:txBody>
      </p:sp>
      <p:pic>
        <p:nvPicPr>
          <p:cNvPr id="6147" name="Picture 3" descr="ahmed-logo1"/>
          <p:cNvPicPr>
            <a:picLocks noChangeAspect="1" noChangeArrowheads="1"/>
          </p:cNvPicPr>
          <p:nvPr/>
        </p:nvPicPr>
        <p:blipFill>
          <a:blip r:embed="rId3"/>
          <a:srcRect/>
          <a:stretch>
            <a:fillRect/>
          </a:stretch>
        </p:blipFill>
        <p:spPr bwMode="auto">
          <a:xfrm>
            <a:off x="3886200" y="2667000"/>
            <a:ext cx="1209675" cy="11334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7500" lnSpcReduction="20000"/>
          </a:bodyPr>
          <a:lstStyle/>
          <a:p>
            <a:pPr>
              <a:buNone/>
            </a:pPr>
            <a:r>
              <a:rPr lang="en-US" b="1" dirty="0" smtClean="0"/>
              <a:t>4. Obtaining Solution by Back Substitution: </a:t>
            </a:r>
          </a:p>
          <a:p>
            <a:pPr>
              <a:buNone/>
            </a:pPr>
            <a:r>
              <a:rPr lang="en-US" b="1" dirty="0" smtClean="0"/>
              <a:t>	</a:t>
            </a:r>
            <a:r>
              <a:rPr lang="en-US" b="1" dirty="0" err="1" smtClean="0"/>
              <a:t>X</a:t>
            </a:r>
            <a:r>
              <a:rPr lang="en-US" b="1" baseline="-25000" dirty="0" err="1" smtClean="0"/>
              <a:t>n</a:t>
            </a:r>
            <a:r>
              <a:rPr lang="en-US" b="1" dirty="0" smtClean="0"/>
              <a:t> = A</a:t>
            </a:r>
            <a:r>
              <a:rPr lang="en-US" b="1" baseline="-25000" dirty="0" smtClean="0"/>
              <a:t>n,n+1</a:t>
            </a:r>
            <a:r>
              <a:rPr lang="en-US" b="1" dirty="0" smtClean="0"/>
              <a:t>/</a:t>
            </a:r>
            <a:r>
              <a:rPr lang="en-US" b="1" dirty="0" err="1" smtClean="0"/>
              <a:t>A</a:t>
            </a:r>
            <a:r>
              <a:rPr lang="en-US" b="1" baseline="-25000" dirty="0" err="1" smtClean="0"/>
              <a:t>n,n</a:t>
            </a:r>
            <a:r>
              <a:rPr lang="en-US" b="1" dirty="0" smtClean="0"/>
              <a:t> </a:t>
            </a:r>
          </a:p>
          <a:p>
            <a:pPr>
              <a:buNone/>
            </a:pPr>
            <a:r>
              <a:rPr lang="en-US" b="1" dirty="0" smtClean="0"/>
              <a:t>	For </a:t>
            </a:r>
            <a:r>
              <a:rPr lang="en-US" b="1" dirty="0" err="1" smtClean="0"/>
              <a:t>i</a:t>
            </a:r>
            <a:r>
              <a:rPr lang="en-US" b="1" dirty="0" smtClean="0"/>
              <a:t> = n-1 to 1 (Step: -1) </a:t>
            </a:r>
          </a:p>
          <a:p>
            <a:pPr>
              <a:buNone/>
            </a:pPr>
            <a:r>
              <a:rPr lang="en-US" b="1" dirty="0" smtClean="0"/>
              <a:t>		X</a:t>
            </a:r>
            <a:r>
              <a:rPr lang="en-US" b="1" baseline="-25000" dirty="0" smtClean="0"/>
              <a:t>i</a:t>
            </a:r>
            <a:r>
              <a:rPr lang="en-US" b="1" dirty="0" smtClean="0"/>
              <a:t> = A</a:t>
            </a:r>
            <a:r>
              <a:rPr lang="en-US" b="1" baseline="-25000" dirty="0" smtClean="0"/>
              <a:t>i,n+1</a:t>
            </a:r>
            <a:r>
              <a:rPr lang="en-US" b="1" dirty="0" smtClean="0"/>
              <a:t> </a:t>
            </a:r>
          </a:p>
          <a:p>
            <a:pPr>
              <a:buNone/>
            </a:pPr>
            <a:r>
              <a:rPr lang="en-US" b="1" dirty="0" smtClean="0"/>
              <a:t>		For j = i+1 to n </a:t>
            </a:r>
          </a:p>
          <a:p>
            <a:pPr>
              <a:buNone/>
            </a:pPr>
            <a:r>
              <a:rPr lang="en-US" b="1" dirty="0" smtClean="0"/>
              <a:t>			X</a:t>
            </a:r>
            <a:r>
              <a:rPr lang="en-US" b="1" baseline="-25000" dirty="0" smtClean="0"/>
              <a:t>i</a:t>
            </a:r>
            <a:r>
              <a:rPr lang="en-US" b="1" dirty="0" smtClean="0"/>
              <a:t> = X</a:t>
            </a:r>
            <a:r>
              <a:rPr lang="en-US" b="1" baseline="-25000" dirty="0" smtClean="0"/>
              <a:t>i</a:t>
            </a:r>
            <a:r>
              <a:rPr lang="en-US" b="1" dirty="0" smtClean="0"/>
              <a:t> - </a:t>
            </a:r>
            <a:r>
              <a:rPr lang="en-US" b="1" dirty="0" err="1" smtClean="0"/>
              <a:t>A</a:t>
            </a:r>
            <a:r>
              <a:rPr lang="en-US" b="1" baseline="-25000" dirty="0" err="1" smtClean="0"/>
              <a:t>i,j</a:t>
            </a:r>
            <a:r>
              <a:rPr lang="en-US" b="1" dirty="0" smtClean="0"/>
              <a:t> * </a:t>
            </a:r>
            <a:r>
              <a:rPr lang="en-US" b="1" dirty="0" err="1" smtClean="0"/>
              <a:t>X</a:t>
            </a:r>
            <a:r>
              <a:rPr lang="en-US" b="1" baseline="-25000" dirty="0" err="1" smtClean="0"/>
              <a:t>j</a:t>
            </a:r>
            <a:r>
              <a:rPr lang="en-US" b="1" dirty="0" smtClean="0"/>
              <a:t> </a:t>
            </a:r>
          </a:p>
          <a:p>
            <a:pPr>
              <a:buNone/>
            </a:pPr>
            <a:r>
              <a:rPr lang="en-US" b="1" dirty="0" smtClean="0"/>
              <a:t>		Next j </a:t>
            </a:r>
          </a:p>
          <a:p>
            <a:pPr>
              <a:buNone/>
            </a:pPr>
            <a:r>
              <a:rPr lang="en-US" b="1" dirty="0" smtClean="0"/>
              <a:t>		X</a:t>
            </a:r>
            <a:r>
              <a:rPr lang="en-US" b="1" baseline="-25000" dirty="0" smtClean="0"/>
              <a:t>i</a:t>
            </a:r>
            <a:r>
              <a:rPr lang="en-US" b="1" dirty="0" smtClean="0"/>
              <a:t> = X</a:t>
            </a:r>
            <a:r>
              <a:rPr lang="en-US" b="1" baseline="-25000" dirty="0" smtClean="0"/>
              <a:t>i</a:t>
            </a:r>
            <a:r>
              <a:rPr lang="en-US" b="1" dirty="0" smtClean="0"/>
              <a:t>/</a:t>
            </a:r>
            <a:r>
              <a:rPr lang="en-US" b="1" dirty="0" err="1" smtClean="0"/>
              <a:t>A</a:t>
            </a:r>
            <a:r>
              <a:rPr lang="en-US" b="1" baseline="-25000" dirty="0" err="1" smtClean="0"/>
              <a:t>i,i</a:t>
            </a:r>
            <a:r>
              <a:rPr lang="en-US" b="1" dirty="0" smtClean="0"/>
              <a:t> </a:t>
            </a:r>
          </a:p>
          <a:p>
            <a:pPr>
              <a:buNone/>
            </a:pPr>
            <a:r>
              <a:rPr lang="en-US" b="1" dirty="0" smtClean="0"/>
              <a:t>	Next </a:t>
            </a:r>
            <a:r>
              <a:rPr lang="en-US" b="1" dirty="0" err="1" smtClean="0"/>
              <a:t>i</a:t>
            </a:r>
            <a:r>
              <a:rPr lang="en-US" b="1" dirty="0" smtClean="0"/>
              <a:t> </a:t>
            </a:r>
          </a:p>
          <a:p>
            <a:pPr>
              <a:buNone/>
            </a:pPr>
            <a:r>
              <a:rPr lang="en-US" b="1" dirty="0" smtClean="0"/>
              <a:t>5. Display Solution:</a:t>
            </a:r>
          </a:p>
          <a:p>
            <a:pPr>
              <a:buNone/>
            </a:pPr>
            <a:r>
              <a:rPr lang="en-US" b="1" dirty="0" smtClean="0"/>
              <a:t>	 For </a:t>
            </a:r>
            <a:r>
              <a:rPr lang="en-US" b="1" dirty="0" err="1" smtClean="0"/>
              <a:t>i</a:t>
            </a:r>
            <a:r>
              <a:rPr lang="en-US" b="1" dirty="0" smtClean="0"/>
              <a:t> = 1 to n </a:t>
            </a:r>
          </a:p>
          <a:p>
            <a:pPr>
              <a:buNone/>
            </a:pPr>
            <a:r>
              <a:rPr lang="en-US" b="1" dirty="0" smtClean="0"/>
              <a:t>		Print X</a:t>
            </a:r>
            <a:r>
              <a:rPr lang="en-US" b="1" baseline="-25000" dirty="0" smtClean="0"/>
              <a:t>i</a:t>
            </a:r>
            <a:r>
              <a:rPr lang="en-US" b="1" dirty="0" smtClean="0"/>
              <a:t> </a:t>
            </a:r>
          </a:p>
          <a:p>
            <a:pPr>
              <a:buNone/>
            </a:pPr>
            <a:r>
              <a:rPr lang="en-US" b="1" dirty="0" smtClean="0"/>
              <a:t>	Next </a:t>
            </a:r>
            <a:r>
              <a:rPr lang="en-US" b="1" dirty="0" err="1" smtClean="0"/>
              <a:t>i</a:t>
            </a:r>
            <a:r>
              <a:rPr lang="en-US" b="1" dirty="0" smtClean="0"/>
              <a:t> </a:t>
            </a:r>
          </a:p>
          <a:p>
            <a:pPr>
              <a:buNone/>
            </a:pPr>
            <a:r>
              <a:rPr lang="en-US" b="1" dirty="0" smtClean="0"/>
              <a:t>6. Stop</a:t>
            </a:r>
          </a:p>
          <a:p>
            <a:endParaRPr lang="en-US" dirty="0"/>
          </a:p>
        </p:txBody>
      </p:sp>
      <p:sp>
        <p:nvSpPr>
          <p:cNvPr id="2" name="Title 1"/>
          <p:cNvSpPr>
            <a:spLocks noGrp="1"/>
          </p:cNvSpPr>
          <p:nvPr>
            <p:ph type="title"/>
          </p:nvPr>
        </p:nvSpPr>
        <p:spPr/>
        <p:txBody>
          <a:bodyPr/>
          <a:lstStyle/>
          <a:p>
            <a:r>
              <a:rPr lang="en-US" dirty="0" err="1" smtClean="0"/>
              <a:t>Contd</a:t>
            </a:r>
            <a:r>
              <a:rPr lang="en-US" dirty="0" smtClean="0"/>
              <a:t>….</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2800" dirty="0" smtClean="0"/>
              <a:t>Solve the following system using Gaussian elimination:</a:t>
            </a:r>
            <a:endParaRPr lang="en-US" sz="2800" dirty="0"/>
          </a:p>
        </p:txBody>
      </p:sp>
      <p:pic>
        <p:nvPicPr>
          <p:cNvPr id="1026" name="Picture 2"/>
          <p:cNvPicPr>
            <a:picLocks noChangeAspect="1" noChangeArrowheads="1"/>
          </p:cNvPicPr>
          <p:nvPr/>
        </p:nvPicPr>
        <p:blipFill>
          <a:blip r:embed="rId2"/>
          <a:srcRect/>
          <a:stretch>
            <a:fillRect/>
          </a:stretch>
        </p:blipFill>
        <p:spPr bwMode="auto">
          <a:xfrm>
            <a:off x="612913" y="1219200"/>
            <a:ext cx="3273287" cy="144780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685800" y="2362201"/>
            <a:ext cx="8229600" cy="2171126"/>
          </a:xfrm>
          <a:prstGeom prst="rect">
            <a:avLst/>
          </a:prstGeom>
          <a:noFill/>
          <a:ln w="9525">
            <a:noFill/>
            <a:miter lim="800000"/>
            <a:headEnd/>
            <a:tailEnd/>
          </a:ln>
          <a:effectLst/>
        </p:spPr>
      </p:pic>
      <p:pic>
        <p:nvPicPr>
          <p:cNvPr id="1028" name="Picture 4"/>
          <p:cNvPicPr>
            <a:picLocks noChangeAspect="1" noChangeArrowheads="1"/>
          </p:cNvPicPr>
          <p:nvPr/>
        </p:nvPicPr>
        <p:blipFill>
          <a:blip r:embed="rId4"/>
          <a:srcRect/>
          <a:stretch>
            <a:fillRect/>
          </a:stretch>
        </p:blipFill>
        <p:spPr bwMode="auto">
          <a:xfrm>
            <a:off x="786062" y="4686299"/>
            <a:ext cx="2261938" cy="179070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639173" y="2209800"/>
            <a:ext cx="2542427" cy="923330"/>
          </a:xfrm>
          <a:prstGeom prst="rect">
            <a:avLst/>
          </a:prstGeom>
          <a:noFill/>
        </p:spPr>
        <p:txBody>
          <a:bodyPr wrap="none" lIns="91440" tIns="45720" rIns="91440" bIns="45720">
            <a:spAutoFit/>
          </a:bodyPr>
          <a:lstStyle/>
          <a:p>
            <a:pPr algn="ctr"/>
            <a:r>
              <a:rPr lang="en-US" sz="54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latin typeface="Calibri" pitchFamily="34" charset="0"/>
              </a:rPr>
              <a:t>THANKS</a:t>
            </a:r>
            <a:endParaRPr lang="en-US" sz="5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latin typeface="Calibri" pitchFamily="34" charset="0"/>
            </a:endParaRPr>
          </a:p>
        </p:txBody>
      </p:sp>
      <p:sp>
        <p:nvSpPr>
          <p:cNvPr id="3" name="Rectangle 2"/>
          <p:cNvSpPr/>
          <p:nvPr/>
        </p:nvSpPr>
        <p:spPr>
          <a:xfrm>
            <a:off x="1600200" y="1078468"/>
            <a:ext cx="3546164" cy="369332"/>
          </a:xfrm>
          <a:prstGeom prst="rect">
            <a:avLst/>
          </a:prstGeom>
        </p:spPr>
        <p:txBody>
          <a:bodyPr wrap="none">
            <a:spAutoFit/>
          </a:bodyPr>
          <a:lstStyle/>
          <a:p>
            <a:r>
              <a:rPr lang="en-US" dirty="0" smtClean="0"/>
              <a:t>https://youtu.be/byl61J82_-E</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57200" y="2049959"/>
            <a:ext cx="7772400" cy="769441"/>
          </a:xfrm>
          <a:prstGeom prst="rect">
            <a:avLst/>
          </a:prstGeom>
        </p:spPr>
        <p:txBody>
          <a:bodyPr wrap="square">
            <a:spAutoFit/>
          </a:bodyPr>
          <a:lstStyle/>
          <a:p>
            <a:pPr algn="ctr"/>
            <a:r>
              <a:rPr lang="en-US" sz="44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Calibri" pitchFamily="34" charset="0"/>
              </a:rPr>
              <a:t>GAUSS ELIMINATION</a:t>
            </a:r>
            <a:r>
              <a:rPr lang="en-US" sz="44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 METHOD</a:t>
            </a:r>
            <a:endParaRPr lang="en-US" sz="44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20000"/>
          </a:bodyPr>
          <a:lstStyle/>
          <a:p>
            <a:pPr algn="just"/>
            <a:r>
              <a:rPr lang="en-US" dirty="0" smtClean="0"/>
              <a:t>Gauss Elimination method can be adopted to find the solution of linear simultaneous equations arising in engineering problems. In the method, equations are solved by elimination procedure of the unknowns successively.</a:t>
            </a:r>
          </a:p>
          <a:p>
            <a:pPr algn="just"/>
            <a:r>
              <a:rPr lang="en-US" dirty="0" smtClean="0"/>
              <a:t>In linear algebra, </a:t>
            </a:r>
            <a:r>
              <a:rPr lang="en-US" b="1" dirty="0" smtClean="0"/>
              <a:t>Gauss Elimination Method</a:t>
            </a:r>
            <a:r>
              <a:rPr lang="en-US" dirty="0" smtClean="0"/>
              <a:t> is a procedure for solving systems of linear equation. It is also known as </a:t>
            </a:r>
            <a:r>
              <a:rPr lang="en-US" b="1" dirty="0" smtClean="0"/>
              <a:t>Row Reduction Technique</a:t>
            </a:r>
            <a:r>
              <a:rPr lang="en-US" dirty="0" smtClean="0"/>
              <a:t>. In this method, the problem of systems of linear equation having n unknown variables, matrix having rows n and columns n+1 is formed. This matrix is also known as </a:t>
            </a:r>
            <a:r>
              <a:rPr lang="en-US" b="1" dirty="0" smtClean="0"/>
              <a:t>Augmented Matrix</a:t>
            </a:r>
            <a:r>
              <a:rPr lang="en-US" dirty="0" smtClean="0"/>
              <a:t>. After forming </a:t>
            </a:r>
            <a:r>
              <a:rPr lang="en-US" b="1" dirty="0" smtClean="0"/>
              <a:t>n x n+1</a:t>
            </a:r>
            <a:r>
              <a:rPr lang="en-US" dirty="0" smtClean="0"/>
              <a:t> matrix, matrix is transformed to </a:t>
            </a:r>
            <a:r>
              <a:rPr lang="en-US" b="1" dirty="0" smtClean="0"/>
              <a:t>upper </a:t>
            </a:r>
            <a:r>
              <a:rPr lang="en-US" b="1" dirty="0" err="1" smtClean="0"/>
              <a:t>trainagular</a:t>
            </a:r>
            <a:r>
              <a:rPr lang="en-US" b="1" dirty="0" smtClean="0"/>
              <a:t> matrix by row operations</a:t>
            </a:r>
            <a:r>
              <a:rPr lang="en-US" dirty="0" smtClean="0"/>
              <a:t>. Finally result is obtained by </a:t>
            </a:r>
            <a:r>
              <a:rPr lang="en-US" b="1" dirty="0" smtClean="0"/>
              <a:t>Back Substitution</a:t>
            </a:r>
            <a:r>
              <a:rPr lang="en-US" dirty="0" smtClean="0"/>
              <a:t>.</a:t>
            </a:r>
            <a:endParaRPr lang="en-US" dirty="0"/>
          </a:p>
        </p:txBody>
      </p:sp>
      <p:sp>
        <p:nvSpPr>
          <p:cNvPr id="2" name="Title 1"/>
          <p:cNvSpPr>
            <a:spLocks noGrp="1"/>
          </p:cNvSpPr>
          <p:nvPr>
            <p:ph type="title"/>
          </p:nvPr>
        </p:nvSpPr>
        <p:spPr/>
        <p:txBody>
          <a:bodyPr>
            <a:normAutofit fontScale="90000"/>
          </a:bodyPr>
          <a:lstStyle/>
          <a:p>
            <a:r>
              <a:rPr lang="en-US" b="1" dirty="0" smtClean="0"/>
              <a:t>Gauss Elimination Method</a:t>
            </a:r>
            <a:r>
              <a:rPr lang="en-US" dirty="0" smtClean="0"/>
              <a:t/>
            </a:r>
            <a:br>
              <a:rPr lang="en-US" dirty="0" smtClean="0"/>
            </a:b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1"/>
            <a:ext cx="8229600" cy="2209800"/>
          </a:xfrm>
        </p:spPr>
        <p:txBody>
          <a:bodyPr>
            <a:normAutofit fontScale="92500" lnSpcReduction="10000"/>
          </a:bodyPr>
          <a:lstStyle/>
          <a:p>
            <a:pPr>
              <a:buNone/>
            </a:pPr>
            <a:r>
              <a:rPr lang="en-US" dirty="0" smtClean="0"/>
              <a:t>Gaussian elimination is a method for solving mathematical liner equations written in matrix form.</a:t>
            </a:r>
          </a:p>
          <a:p>
            <a:pPr>
              <a:buNone/>
            </a:pPr>
            <a:r>
              <a:rPr lang="en-US" dirty="0" smtClean="0"/>
              <a:t>(1) To perform Gaussian elimination starting with the system of equations</a:t>
            </a:r>
            <a:br>
              <a:rPr lang="en-US" dirty="0" smtClean="0"/>
            </a:br>
            <a:endParaRPr lang="en-US" dirty="0"/>
          </a:p>
        </p:txBody>
      </p:sp>
      <p:sp>
        <p:nvSpPr>
          <p:cNvPr id="2" name="Title 1"/>
          <p:cNvSpPr>
            <a:spLocks noGrp="1"/>
          </p:cNvSpPr>
          <p:nvPr>
            <p:ph type="title"/>
          </p:nvPr>
        </p:nvSpPr>
        <p:spPr/>
        <p:txBody>
          <a:bodyPr>
            <a:noAutofit/>
          </a:bodyPr>
          <a:lstStyle/>
          <a:p>
            <a:r>
              <a:rPr lang="en-US" sz="3600" b="1" dirty="0" smtClean="0"/>
              <a:t>STEPS FOR APPLYING GAUSS ELIMINATION METHOD</a:t>
            </a:r>
            <a:endParaRPr lang="en-US" sz="3600" b="1" dirty="0"/>
          </a:p>
        </p:txBody>
      </p:sp>
      <p:pic>
        <p:nvPicPr>
          <p:cNvPr id="1027" name="Picture 3"/>
          <p:cNvPicPr>
            <a:picLocks noChangeAspect="1" noChangeArrowheads="1"/>
          </p:cNvPicPr>
          <p:nvPr/>
        </p:nvPicPr>
        <p:blipFill>
          <a:blip r:embed="rId2"/>
          <a:srcRect/>
          <a:stretch>
            <a:fillRect/>
          </a:stretch>
        </p:blipFill>
        <p:spPr bwMode="auto">
          <a:xfrm>
            <a:off x="2099100" y="3543072"/>
            <a:ext cx="4758900" cy="186712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1"/>
            <a:ext cx="8229600" cy="1371600"/>
          </a:xfrm>
        </p:spPr>
        <p:txBody>
          <a:bodyPr/>
          <a:lstStyle/>
          <a:p>
            <a:pPr>
              <a:buNone/>
            </a:pPr>
            <a:r>
              <a:rPr lang="en-US" dirty="0" smtClean="0"/>
              <a:t>(2) Compose the "augmented matrix equation"</a:t>
            </a:r>
            <a:endParaRPr lang="en-US" dirty="0"/>
          </a:p>
        </p:txBody>
      </p:sp>
      <p:sp>
        <p:nvSpPr>
          <p:cNvPr id="2" name="Title 1"/>
          <p:cNvSpPr>
            <a:spLocks noGrp="1"/>
          </p:cNvSpPr>
          <p:nvPr>
            <p:ph type="title"/>
          </p:nvPr>
        </p:nvSpPr>
        <p:spPr/>
        <p:txBody>
          <a:bodyPr/>
          <a:lstStyle/>
          <a:p>
            <a:r>
              <a:rPr lang="en-US" dirty="0" err="1" smtClean="0"/>
              <a:t>Contd</a:t>
            </a:r>
            <a:r>
              <a:rPr lang="en-US" dirty="0" smtClean="0"/>
              <a:t>….</a:t>
            </a:r>
            <a:endParaRPr lang="en-US" dirty="0"/>
          </a:p>
        </p:txBody>
      </p:sp>
      <p:pic>
        <p:nvPicPr>
          <p:cNvPr id="2050" name="Picture 2"/>
          <p:cNvPicPr>
            <a:picLocks noChangeAspect="1" noChangeArrowheads="1"/>
          </p:cNvPicPr>
          <p:nvPr/>
        </p:nvPicPr>
        <p:blipFill>
          <a:blip r:embed="rId2"/>
          <a:srcRect/>
          <a:stretch>
            <a:fillRect/>
          </a:stretch>
        </p:blipFill>
        <p:spPr bwMode="auto">
          <a:xfrm>
            <a:off x="2362200" y="2819400"/>
            <a:ext cx="4811486" cy="1981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95400"/>
            <a:ext cx="8229600" cy="2667000"/>
          </a:xfrm>
        </p:spPr>
        <p:txBody>
          <a:bodyPr/>
          <a:lstStyle/>
          <a:p>
            <a:pPr algn="just">
              <a:buNone/>
            </a:pPr>
            <a:r>
              <a:rPr lang="en-US" dirty="0" smtClean="0"/>
              <a:t>(3) Here, the column vector in the variables X is carried along for labeling the matrix rows.</a:t>
            </a:r>
            <a:br>
              <a:rPr lang="en-US" dirty="0" smtClean="0"/>
            </a:br>
            <a:r>
              <a:rPr lang="en-US" dirty="0" smtClean="0"/>
              <a:t>Now, perform elementary row operations to put the augmented matrix into the upper triangular form</a:t>
            </a:r>
            <a:endParaRPr lang="en-US" dirty="0"/>
          </a:p>
        </p:txBody>
      </p:sp>
      <p:sp>
        <p:nvSpPr>
          <p:cNvPr id="2" name="Title 1"/>
          <p:cNvSpPr>
            <a:spLocks noGrp="1"/>
          </p:cNvSpPr>
          <p:nvPr>
            <p:ph type="title"/>
          </p:nvPr>
        </p:nvSpPr>
        <p:spPr/>
        <p:txBody>
          <a:bodyPr/>
          <a:lstStyle/>
          <a:p>
            <a:r>
              <a:rPr lang="en-US" dirty="0" err="1" smtClean="0"/>
              <a:t>Contd</a:t>
            </a:r>
            <a:r>
              <a:rPr lang="en-US" dirty="0" smtClean="0"/>
              <a:t>….</a:t>
            </a:r>
            <a:endParaRPr lang="en-US" dirty="0"/>
          </a:p>
        </p:txBody>
      </p:sp>
      <p:pic>
        <p:nvPicPr>
          <p:cNvPr id="3074" name="Picture 2"/>
          <p:cNvPicPr>
            <a:picLocks noChangeAspect="1" noChangeArrowheads="1"/>
          </p:cNvPicPr>
          <p:nvPr/>
        </p:nvPicPr>
        <p:blipFill>
          <a:blip r:embed="rId2"/>
          <a:srcRect/>
          <a:stretch>
            <a:fillRect/>
          </a:stretch>
        </p:blipFill>
        <p:spPr bwMode="auto">
          <a:xfrm>
            <a:off x="2514600" y="3962400"/>
            <a:ext cx="3733800" cy="216801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1"/>
            <a:ext cx="8229600" cy="2667000"/>
          </a:xfrm>
        </p:spPr>
        <p:txBody>
          <a:bodyPr/>
          <a:lstStyle/>
          <a:p>
            <a:pPr algn="just">
              <a:buNone/>
            </a:pPr>
            <a:r>
              <a:rPr lang="en-US" dirty="0" smtClean="0"/>
              <a:t>(4) Solve the equation of the last row , then substitute back into the equation of the (k-1)</a:t>
            </a:r>
            <a:r>
              <a:rPr lang="en-US" dirty="0" err="1" smtClean="0"/>
              <a:t>st</a:t>
            </a:r>
            <a:r>
              <a:rPr lang="en-US" dirty="0" smtClean="0"/>
              <a:t> row to obtain a solution for Xk-1, etc., according to the formula</a:t>
            </a:r>
            <a:endParaRPr lang="en-US" dirty="0"/>
          </a:p>
        </p:txBody>
      </p:sp>
      <p:sp>
        <p:nvSpPr>
          <p:cNvPr id="2" name="Title 1"/>
          <p:cNvSpPr>
            <a:spLocks noGrp="1"/>
          </p:cNvSpPr>
          <p:nvPr>
            <p:ph type="title"/>
          </p:nvPr>
        </p:nvSpPr>
        <p:spPr/>
        <p:txBody>
          <a:bodyPr/>
          <a:lstStyle/>
          <a:p>
            <a:r>
              <a:rPr lang="en-US" dirty="0" err="1" smtClean="0"/>
              <a:t>Contd</a:t>
            </a:r>
            <a:r>
              <a:rPr lang="en-US" dirty="0" smtClean="0"/>
              <a:t>….</a:t>
            </a:r>
            <a:endParaRPr lang="en-US" dirty="0"/>
          </a:p>
        </p:txBody>
      </p:sp>
      <p:pic>
        <p:nvPicPr>
          <p:cNvPr id="4098" name="Picture 2"/>
          <p:cNvPicPr>
            <a:picLocks noChangeAspect="1" noChangeArrowheads="1"/>
          </p:cNvPicPr>
          <p:nvPr/>
        </p:nvPicPr>
        <p:blipFill>
          <a:blip r:embed="rId2"/>
          <a:srcRect/>
          <a:stretch>
            <a:fillRect/>
          </a:stretch>
        </p:blipFill>
        <p:spPr bwMode="auto">
          <a:xfrm>
            <a:off x="2162175" y="4495800"/>
            <a:ext cx="4010025" cy="140958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305800" cy="5791200"/>
          </a:xfrm>
        </p:spPr>
        <p:txBody>
          <a:bodyPr>
            <a:normAutofit fontScale="47500" lnSpcReduction="20000"/>
          </a:bodyPr>
          <a:lstStyle/>
          <a:p>
            <a:pPr fontAlgn="base"/>
            <a:r>
              <a:rPr lang="en-US" sz="3400" b="1" dirty="0" smtClean="0"/>
              <a:t>Start</a:t>
            </a:r>
          </a:p>
          <a:p>
            <a:pPr fontAlgn="base"/>
            <a:r>
              <a:rPr lang="en-US" sz="3400" b="1" dirty="0" smtClean="0"/>
              <a:t>Declare the variables and read the order of the matrix n.</a:t>
            </a:r>
          </a:p>
          <a:p>
            <a:pPr fontAlgn="base"/>
            <a:r>
              <a:rPr lang="en-US" sz="3400" b="1" dirty="0" smtClean="0"/>
              <a:t>Take the coefficients of the linear equations as:</a:t>
            </a:r>
            <a:br>
              <a:rPr lang="en-US" sz="3400" b="1" dirty="0" smtClean="0"/>
            </a:br>
            <a:r>
              <a:rPr lang="en-US" sz="3400" b="1" dirty="0" smtClean="0"/>
              <a:t>Do for k=1 to n</a:t>
            </a:r>
            <a:br>
              <a:rPr lang="en-US" sz="3400" b="1" dirty="0" smtClean="0"/>
            </a:br>
            <a:r>
              <a:rPr lang="en-US" sz="3400" b="1" dirty="0" smtClean="0"/>
              <a:t>Do for j=1 to n+1</a:t>
            </a:r>
            <a:br>
              <a:rPr lang="en-US" sz="3400" b="1" dirty="0" smtClean="0"/>
            </a:br>
            <a:r>
              <a:rPr lang="en-US" sz="3400" b="1" dirty="0" smtClean="0"/>
              <a:t>Read a[k][j]</a:t>
            </a:r>
            <a:br>
              <a:rPr lang="en-US" sz="3400" b="1" dirty="0" smtClean="0"/>
            </a:br>
            <a:r>
              <a:rPr lang="en-US" sz="3400" b="1" dirty="0" smtClean="0"/>
              <a:t>End for j</a:t>
            </a:r>
            <a:br>
              <a:rPr lang="en-US" sz="3400" b="1" dirty="0" smtClean="0"/>
            </a:br>
            <a:r>
              <a:rPr lang="en-US" sz="3400" b="1" dirty="0" smtClean="0"/>
              <a:t>End for k</a:t>
            </a:r>
          </a:p>
          <a:p>
            <a:pPr fontAlgn="base"/>
            <a:r>
              <a:rPr lang="en-US" sz="3400" b="1" dirty="0" smtClean="0"/>
              <a:t>Do for k=1 to n-1</a:t>
            </a:r>
            <a:br>
              <a:rPr lang="en-US" sz="3400" b="1" dirty="0" smtClean="0"/>
            </a:br>
            <a:r>
              <a:rPr lang="en-US" sz="3400" b="1" dirty="0" smtClean="0"/>
              <a:t>Do for </a:t>
            </a:r>
            <a:r>
              <a:rPr lang="en-US" sz="3400" b="1" dirty="0" err="1" smtClean="0"/>
              <a:t>i</a:t>
            </a:r>
            <a:r>
              <a:rPr lang="en-US" sz="3400" b="1" dirty="0" smtClean="0"/>
              <a:t>=k+1 to n</a:t>
            </a:r>
          </a:p>
          <a:p>
            <a:pPr fontAlgn="base"/>
            <a:r>
              <a:rPr lang="en-US" sz="3400" b="1" dirty="0" smtClean="0"/>
              <a:t>Do for j=k+1 to n+1</a:t>
            </a:r>
            <a:br>
              <a:rPr lang="en-US" sz="3400" b="1" dirty="0" smtClean="0"/>
            </a:br>
            <a:r>
              <a:rPr lang="en-US" sz="3400" b="1" dirty="0" smtClean="0"/>
              <a:t>a[</a:t>
            </a:r>
            <a:r>
              <a:rPr lang="en-US" sz="3400" b="1" dirty="0" err="1" smtClean="0"/>
              <a:t>i</a:t>
            </a:r>
            <a:r>
              <a:rPr lang="en-US" sz="3400" b="1" dirty="0" smtClean="0"/>
              <a:t>][j]=a[</a:t>
            </a:r>
            <a:r>
              <a:rPr lang="en-US" sz="3400" b="1" dirty="0" err="1" smtClean="0"/>
              <a:t>i</a:t>
            </a:r>
            <a:r>
              <a:rPr lang="en-US" sz="3400" b="1" dirty="0" smtClean="0"/>
              <a:t>][j]-a[</a:t>
            </a:r>
            <a:r>
              <a:rPr lang="en-US" sz="3400" b="1" dirty="0" err="1" smtClean="0"/>
              <a:t>i</a:t>
            </a:r>
            <a:r>
              <a:rPr lang="en-US" sz="3400" b="1" dirty="0" smtClean="0"/>
              <a:t>][k]/a[k][k]*a[k][j]</a:t>
            </a:r>
            <a:br>
              <a:rPr lang="en-US" sz="3400" b="1" dirty="0" smtClean="0"/>
            </a:br>
            <a:r>
              <a:rPr lang="en-US" sz="3400" b="1" dirty="0" smtClean="0"/>
              <a:t>End for j</a:t>
            </a:r>
            <a:br>
              <a:rPr lang="en-US" sz="3400" b="1" dirty="0" smtClean="0"/>
            </a:br>
            <a:r>
              <a:rPr lang="en-US" sz="3400" b="1" dirty="0" smtClean="0"/>
              <a:t>End for </a:t>
            </a:r>
            <a:r>
              <a:rPr lang="en-US" sz="3400" b="1" dirty="0" err="1" smtClean="0"/>
              <a:t>i</a:t>
            </a:r>
            <a:r>
              <a:rPr lang="en-US" sz="3400" b="1" dirty="0" smtClean="0"/>
              <a:t/>
            </a:r>
            <a:br>
              <a:rPr lang="en-US" sz="3400" b="1" dirty="0" smtClean="0"/>
            </a:br>
            <a:r>
              <a:rPr lang="en-US" sz="3400" b="1" dirty="0" smtClean="0"/>
              <a:t>End for k</a:t>
            </a:r>
          </a:p>
          <a:p>
            <a:pPr fontAlgn="base"/>
            <a:r>
              <a:rPr lang="en-US" sz="3400" b="1" dirty="0" smtClean="0"/>
              <a:t>Compute x[n]=a[n][n+1]/a[n][n]</a:t>
            </a:r>
          </a:p>
          <a:p>
            <a:pPr fontAlgn="base"/>
            <a:r>
              <a:rPr lang="en-US" sz="3400" b="1" dirty="0" smtClean="0"/>
              <a:t>Do for k=n-1 to 1</a:t>
            </a:r>
            <a:br>
              <a:rPr lang="en-US" sz="3400" b="1" dirty="0" smtClean="0"/>
            </a:br>
            <a:r>
              <a:rPr lang="en-US" sz="3400" b="1" dirty="0" smtClean="0"/>
              <a:t>sum=0</a:t>
            </a:r>
            <a:br>
              <a:rPr lang="en-US" sz="3400" b="1" dirty="0" smtClean="0"/>
            </a:br>
            <a:r>
              <a:rPr lang="en-US" sz="3400" b="1" dirty="0" smtClean="0"/>
              <a:t>Do for j=k+1 to n</a:t>
            </a:r>
          </a:p>
          <a:p>
            <a:pPr fontAlgn="base"/>
            <a:r>
              <a:rPr lang="en-US" sz="3400" b="1" dirty="0" smtClean="0"/>
              <a:t>sum=</a:t>
            </a:r>
            <a:r>
              <a:rPr lang="en-US" sz="3400" b="1" dirty="0" err="1" smtClean="0"/>
              <a:t>sum+a</a:t>
            </a:r>
            <a:r>
              <a:rPr lang="en-US" sz="3400" b="1" dirty="0" smtClean="0"/>
              <a:t>[k][j]*x[j]</a:t>
            </a:r>
            <a:br>
              <a:rPr lang="en-US" sz="3400" b="1" dirty="0" smtClean="0"/>
            </a:br>
            <a:r>
              <a:rPr lang="en-US" sz="3400" b="1" dirty="0" smtClean="0"/>
              <a:t>End for j</a:t>
            </a:r>
            <a:br>
              <a:rPr lang="en-US" sz="3400" b="1" dirty="0" smtClean="0"/>
            </a:br>
            <a:r>
              <a:rPr lang="en-US" sz="3400" b="1" dirty="0" smtClean="0"/>
              <a:t>x[k]=1/a[k][k]*(a[k][n+1]-sum)</a:t>
            </a:r>
            <a:br>
              <a:rPr lang="en-US" sz="3400" b="1" dirty="0" smtClean="0"/>
            </a:br>
            <a:r>
              <a:rPr lang="en-US" sz="3400" b="1" dirty="0" smtClean="0"/>
              <a:t>End for k</a:t>
            </a:r>
          </a:p>
          <a:p>
            <a:pPr fontAlgn="base"/>
            <a:r>
              <a:rPr lang="en-US" sz="3400" b="1" dirty="0" smtClean="0"/>
              <a:t>Display the result x[k]</a:t>
            </a:r>
          </a:p>
          <a:p>
            <a:pPr fontAlgn="base"/>
            <a:r>
              <a:rPr lang="en-US" sz="3400" b="1" dirty="0" smtClean="0"/>
              <a:t>Stop</a:t>
            </a:r>
          </a:p>
          <a:p>
            <a:pPr>
              <a:buNone/>
            </a:pPr>
            <a:endParaRPr lang="en-US" dirty="0"/>
          </a:p>
        </p:txBody>
      </p:sp>
      <p:sp>
        <p:nvSpPr>
          <p:cNvPr id="2" name="Title 1"/>
          <p:cNvSpPr>
            <a:spLocks noGrp="1"/>
          </p:cNvSpPr>
          <p:nvPr>
            <p:ph type="title"/>
          </p:nvPr>
        </p:nvSpPr>
        <p:spPr>
          <a:xfrm>
            <a:off x="152400" y="274638"/>
            <a:ext cx="8534400" cy="1143000"/>
          </a:xfrm>
        </p:spPr>
        <p:txBody>
          <a:bodyPr>
            <a:normAutofit fontScale="90000"/>
          </a:bodyPr>
          <a:lstStyle/>
          <a:p>
            <a:r>
              <a:rPr lang="en-US" sz="3600" b="1" dirty="0" smtClean="0"/>
              <a:t>Algorithm for Gauss Elimination Method</a:t>
            </a:r>
            <a:r>
              <a:rPr lang="en-US" b="1" dirty="0" smtClean="0"/>
              <a:t/>
            </a:r>
            <a:br>
              <a:rPr lang="en-US" b="1" dirty="0" smtClean="0"/>
            </a:b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685800"/>
            <a:ext cx="8534400" cy="6172200"/>
          </a:xfrm>
        </p:spPr>
        <p:txBody>
          <a:bodyPr>
            <a:normAutofit/>
          </a:bodyPr>
          <a:lstStyle/>
          <a:p>
            <a:pPr>
              <a:buNone/>
            </a:pPr>
            <a:r>
              <a:rPr lang="en-US" sz="1600" b="1" dirty="0" smtClean="0"/>
              <a:t>1.Start </a:t>
            </a:r>
          </a:p>
          <a:p>
            <a:pPr>
              <a:buNone/>
            </a:pPr>
            <a:r>
              <a:rPr lang="en-US" sz="1600" b="1" dirty="0" smtClean="0"/>
              <a:t>2. Input the Augmented Coefficients Matrix (A):</a:t>
            </a:r>
          </a:p>
          <a:p>
            <a:pPr>
              <a:buNone/>
            </a:pPr>
            <a:r>
              <a:rPr lang="en-US" sz="1600" b="1" dirty="0" smtClean="0"/>
              <a:t>		 For </a:t>
            </a:r>
            <a:r>
              <a:rPr lang="en-US" sz="1600" b="1" dirty="0" err="1" smtClean="0"/>
              <a:t>i</a:t>
            </a:r>
            <a:r>
              <a:rPr lang="en-US" sz="1600" b="1" dirty="0" smtClean="0"/>
              <a:t> = 1 to n </a:t>
            </a:r>
          </a:p>
          <a:p>
            <a:pPr>
              <a:buNone/>
            </a:pPr>
            <a:r>
              <a:rPr lang="en-US" sz="1600" b="1" dirty="0" smtClean="0"/>
              <a:t>			For j = 1 to n+1 </a:t>
            </a:r>
          </a:p>
          <a:p>
            <a:pPr>
              <a:buNone/>
            </a:pPr>
            <a:r>
              <a:rPr lang="en-US" sz="1600" b="1" dirty="0" smtClean="0"/>
              <a:t>				Read </a:t>
            </a:r>
            <a:r>
              <a:rPr lang="en-US" sz="1600" b="1" dirty="0" err="1" smtClean="0"/>
              <a:t>A</a:t>
            </a:r>
            <a:r>
              <a:rPr lang="en-US" sz="1600" b="1" baseline="-25000" dirty="0" err="1" smtClean="0"/>
              <a:t>i,j</a:t>
            </a:r>
            <a:r>
              <a:rPr lang="en-US" sz="1600" b="1" dirty="0" smtClean="0"/>
              <a:t> </a:t>
            </a:r>
          </a:p>
          <a:p>
            <a:pPr>
              <a:buNone/>
            </a:pPr>
            <a:r>
              <a:rPr lang="en-US" sz="1600" b="1" dirty="0" smtClean="0"/>
              <a:t>			Next j </a:t>
            </a:r>
          </a:p>
          <a:p>
            <a:pPr>
              <a:buNone/>
            </a:pPr>
            <a:r>
              <a:rPr lang="en-US" sz="1600" b="1" dirty="0" smtClean="0"/>
              <a:t>		Next </a:t>
            </a:r>
            <a:r>
              <a:rPr lang="en-US" sz="1600" b="1" dirty="0" err="1" smtClean="0"/>
              <a:t>i</a:t>
            </a:r>
            <a:r>
              <a:rPr lang="en-US" sz="1600" b="1" dirty="0" smtClean="0"/>
              <a:t> </a:t>
            </a:r>
          </a:p>
          <a:p>
            <a:pPr>
              <a:buNone/>
            </a:pPr>
            <a:r>
              <a:rPr lang="en-US" sz="1600" b="1" dirty="0" smtClean="0"/>
              <a:t>3. Apply Gauss Elimination on Matrix A: </a:t>
            </a:r>
          </a:p>
          <a:p>
            <a:pPr>
              <a:buNone/>
            </a:pPr>
            <a:r>
              <a:rPr lang="en-US" sz="1600" b="1" dirty="0" smtClean="0"/>
              <a:t>		For </a:t>
            </a:r>
            <a:r>
              <a:rPr lang="en-US" sz="1600" b="1" dirty="0" err="1" smtClean="0"/>
              <a:t>i</a:t>
            </a:r>
            <a:r>
              <a:rPr lang="en-US" sz="1600" b="1" dirty="0" smtClean="0"/>
              <a:t> = 1 to n-1 </a:t>
            </a:r>
          </a:p>
          <a:p>
            <a:pPr>
              <a:buNone/>
            </a:pPr>
            <a:r>
              <a:rPr lang="en-US" sz="1600" b="1" dirty="0" smtClean="0"/>
              <a:t>			If </a:t>
            </a:r>
            <a:r>
              <a:rPr lang="en-US" sz="1600" b="1" dirty="0" err="1" smtClean="0"/>
              <a:t>A</a:t>
            </a:r>
            <a:r>
              <a:rPr lang="en-US" sz="1600" b="1" baseline="-25000" dirty="0" err="1" smtClean="0"/>
              <a:t>i,i</a:t>
            </a:r>
            <a:r>
              <a:rPr lang="en-US" sz="1600" b="1" dirty="0" smtClean="0"/>
              <a:t> = 0 </a:t>
            </a:r>
          </a:p>
          <a:p>
            <a:pPr>
              <a:buNone/>
            </a:pPr>
            <a:r>
              <a:rPr lang="en-US" sz="1600" b="1" dirty="0" smtClean="0"/>
              <a:t>				Print "Mathematical Error!" </a:t>
            </a:r>
          </a:p>
          <a:p>
            <a:pPr>
              <a:buNone/>
            </a:pPr>
            <a:r>
              <a:rPr lang="en-US" sz="1600" b="1" dirty="0" smtClean="0"/>
              <a:t>				Stop </a:t>
            </a:r>
          </a:p>
          <a:p>
            <a:pPr>
              <a:buNone/>
            </a:pPr>
            <a:r>
              <a:rPr lang="en-US" sz="1600" b="1" dirty="0" smtClean="0"/>
              <a:t>			End If </a:t>
            </a:r>
          </a:p>
          <a:p>
            <a:pPr>
              <a:buNone/>
            </a:pPr>
            <a:r>
              <a:rPr lang="en-US" sz="1600" b="1" dirty="0" smtClean="0"/>
              <a:t>			For j = i+1 to n </a:t>
            </a:r>
          </a:p>
          <a:p>
            <a:pPr>
              <a:buNone/>
            </a:pPr>
            <a:r>
              <a:rPr lang="en-US" sz="1600" b="1" dirty="0" smtClean="0"/>
              <a:t>				Ratio = </a:t>
            </a:r>
            <a:r>
              <a:rPr lang="en-US" sz="1600" b="1" dirty="0" err="1" smtClean="0"/>
              <a:t>A</a:t>
            </a:r>
            <a:r>
              <a:rPr lang="en-US" sz="1600" b="1" baseline="-25000" dirty="0" err="1" smtClean="0"/>
              <a:t>j,i</a:t>
            </a:r>
            <a:r>
              <a:rPr lang="en-US" sz="1600" b="1" dirty="0" smtClean="0"/>
              <a:t>/</a:t>
            </a:r>
            <a:r>
              <a:rPr lang="en-US" sz="1600" b="1" dirty="0" err="1" smtClean="0"/>
              <a:t>A</a:t>
            </a:r>
            <a:r>
              <a:rPr lang="en-US" sz="1600" b="1" baseline="-25000" dirty="0" err="1" smtClean="0"/>
              <a:t>i,i</a:t>
            </a:r>
            <a:r>
              <a:rPr lang="en-US" sz="1600" b="1" dirty="0" smtClean="0"/>
              <a:t> </a:t>
            </a:r>
          </a:p>
          <a:p>
            <a:pPr>
              <a:buNone/>
            </a:pPr>
            <a:r>
              <a:rPr lang="en-US" sz="1600" b="1" dirty="0" smtClean="0"/>
              <a:t>				For k = 1 to n+1 </a:t>
            </a:r>
          </a:p>
          <a:p>
            <a:pPr>
              <a:buNone/>
            </a:pPr>
            <a:r>
              <a:rPr lang="en-US" sz="1600" b="1" dirty="0" smtClean="0"/>
              <a:t>					</a:t>
            </a:r>
            <a:r>
              <a:rPr lang="en-US" sz="1600" b="1" dirty="0" err="1" smtClean="0"/>
              <a:t>A</a:t>
            </a:r>
            <a:r>
              <a:rPr lang="en-US" sz="1600" b="1" baseline="-25000" dirty="0" err="1" smtClean="0"/>
              <a:t>j,k</a:t>
            </a:r>
            <a:r>
              <a:rPr lang="en-US" sz="1600" b="1" dirty="0" smtClean="0"/>
              <a:t> = </a:t>
            </a:r>
            <a:r>
              <a:rPr lang="en-US" sz="1600" b="1" dirty="0" err="1" smtClean="0"/>
              <a:t>A</a:t>
            </a:r>
            <a:r>
              <a:rPr lang="en-US" sz="1600" b="1" baseline="-25000" dirty="0" err="1" smtClean="0"/>
              <a:t>j,k</a:t>
            </a:r>
            <a:r>
              <a:rPr lang="en-US" sz="1600" b="1" dirty="0" smtClean="0"/>
              <a:t> - Ratio * </a:t>
            </a:r>
            <a:r>
              <a:rPr lang="en-US" sz="1600" b="1" dirty="0" err="1" smtClean="0"/>
              <a:t>A</a:t>
            </a:r>
            <a:r>
              <a:rPr lang="en-US" sz="1600" b="1" baseline="-25000" dirty="0" err="1" smtClean="0"/>
              <a:t>i,k</a:t>
            </a:r>
            <a:endParaRPr lang="en-US" sz="1600" b="1" baseline="-25000" dirty="0" smtClean="0"/>
          </a:p>
          <a:p>
            <a:pPr>
              <a:buNone/>
            </a:pPr>
            <a:r>
              <a:rPr lang="en-US" sz="1600" b="1" baseline="-25000" dirty="0" smtClean="0"/>
              <a:t>				</a:t>
            </a:r>
            <a:r>
              <a:rPr lang="en-US" sz="1600" b="1" dirty="0" smtClean="0"/>
              <a:t> Next k </a:t>
            </a:r>
          </a:p>
          <a:p>
            <a:pPr>
              <a:buNone/>
            </a:pPr>
            <a:r>
              <a:rPr lang="en-US" sz="1600" b="1" dirty="0" smtClean="0"/>
              <a:t>			Next j </a:t>
            </a:r>
          </a:p>
          <a:p>
            <a:pPr>
              <a:buNone/>
            </a:pPr>
            <a:r>
              <a:rPr lang="en-US" sz="1600" b="1" dirty="0" smtClean="0"/>
              <a:t>		Next </a:t>
            </a:r>
            <a:r>
              <a:rPr lang="en-US" sz="1600" b="1" dirty="0" err="1" smtClean="0"/>
              <a:t>i</a:t>
            </a:r>
            <a:r>
              <a:rPr lang="en-US" sz="1600" b="1" dirty="0" smtClean="0"/>
              <a:t> </a:t>
            </a:r>
          </a:p>
        </p:txBody>
      </p:sp>
      <p:sp>
        <p:nvSpPr>
          <p:cNvPr id="2" name="Title 1"/>
          <p:cNvSpPr>
            <a:spLocks noGrp="1"/>
          </p:cNvSpPr>
          <p:nvPr>
            <p:ph type="title"/>
          </p:nvPr>
        </p:nvSpPr>
        <p:spPr>
          <a:xfrm>
            <a:off x="457200" y="152400"/>
            <a:ext cx="8229600" cy="1143000"/>
          </a:xfrm>
        </p:spPr>
        <p:txBody>
          <a:bodyPr>
            <a:normAutofit fontScale="90000"/>
          </a:bodyPr>
          <a:lstStyle/>
          <a:p>
            <a:r>
              <a:rPr lang="en-US" sz="3100" b="1" dirty="0" err="1" smtClean="0"/>
              <a:t>Pseudocode</a:t>
            </a:r>
            <a:r>
              <a:rPr lang="en-US" sz="3100" b="1" dirty="0" smtClean="0"/>
              <a:t> for Gauss Elimination Method</a:t>
            </a:r>
            <a:r>
              <a:rPr lang="en-US" b="1" dirty="0" smtClean="0"/>
              <a:t/>
            </a:r>
            <a:br>
              <a:rPr lang="en-US" b="1" dirty="0" smtClean="0"/>
            </a:br>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170</TotalTime>
  <Words>219</Words>
  <Application>Microsoft Office PowerPoint</Application>
  <PresentationFormat>On-screen Show (4:3)</PresentationFormat>
  <Paragraphs>77</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Concourse</vt:lpstr>
      <vt:lpstr>Slide 1</vt:lpstr>
      <vt:lpstr>Slide 2</vt:lpstr>
      <vt:lpstr>Gauss Elimination Method </vt:lpstr>
      <vt:lpstr>STEPS FOR APPLYING GAUSS ELIMINATION METHOD</vt:lpstr>
      <vt:lpstr>Contd….</vt:lpstr>
      <vt:lpstr>Contd….</vt:lpstr>
      <vt:lpstr>Contd….</vt:lpstr>
      <vt:lpstr>Algorithm for Gauss Elimination Method </vt:lpstr>
      <vt:lpstr>Pseudocode for Gauss Elimination Method </vt:lpstr>
      <vt:lpstr>Contd….</vt:lpstr>
      <vt:lpstr>Solve the following system using Gaussian elimination:</vt:lpstr>
      <vt:lpstr>Slide 12</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SCE</dc:creator>
  <cp:lastModifiedBy>SCE</cp:lastModifiedBy>
  <cp:revision>27</cp:revision>
  <dcterms:created xsi:type="dcterms:W3CDTF">2006-08-16T00:00:00Z</dcterms:created>
  <dcterms:modified xsi:type="dcterms:W3CDTF">2021-02-22T07:27:04Z</dcterms:modified>
</cp:coreProperties>
</file>