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56" r:id="rId3"/>
    <p:sldId id="257" r:id="rId4"/>
    <p:sldId id="260" r:id="rId5"/>
    <p:sldId id="261" r:id="rId6"/>
    <p:sldId id="262" r:id="rId7"/>
    <p:sldId id="258" r:id="rId8"/>
    <p:sldId id="259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8B998-D697-419E-9880-A0025DB7CEE8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1399F-8339-4950-8A4A-F54A719D7F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839200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on</a:t>
            </a:r>
            <a:r>
              <a:rPr lang="en-US" sz="2000" dirty="0" smtClean="0">
                <a:latin typeface="Calibri" pitchFamily="34" charset="0"/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“</a:t>
            </a:r>
            <a:r>
              <a:rPr lang="en-US" b="1" dirty="0" smtClean="0">
                <a:latin typeface="Calibri" pitchFamily="34" charset="0"/>
                <a:cs typeface="Arial" charset="0"/>
              </a:rPr>
              <a:t>CBNST LAB –PMA-402</a:t>
            </a:r>
            <a:r>
              <a:rPr lang="en-US" dirty="0" smtClean="0">
                <a:latin typeface="Calibri" pitchFamily="34" charset="0"/>
                <a:cs typeface="Arial" charset="0"/>
              </a:rPr>
              <a:t>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latin typeface="Calibri" pitchFamily="34" charset="0"/>
                <a:cs typeface="Arial" charset="0"/>
              </a:rPr>
              <a:t>A</a:t>
            </a:r>
            <a:r>
              <a:rPr lang="en-US" sz="2000" b="1" dirty="0" err="1" smtClean="0">
                <a:latin typeface="Calibri" pitchFamily="34" charset="0"/>
                <a:cs typeface="Arial" charset="0"/>
              </a:rPr>
              <a:t>kansha</a:t>
            </a:r>
            <a:r>
              <a:rPr lang="en-US" sz="2000" b="1" dirty="0" smtClean="0">
                <a:latin typeface="Calibri" pitchFamily="34" charset="0"/>
                <a:cs typeface="Arial" charset="0"/>
              </a:rPr>
              <a:t> Gupta</a:t>
            </a:r>
            <a:endParaRPr lang="en-US" sz="2000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latin typeface="Calibri" pitchFamily="34" charset="0"/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DEPARTMENT OF COMPUTER SCIENCE AND ENGINEERING</a:t>
            </a:r>
            <a:endParaRPr lang="en-US" sz="2800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GRAPHIC ERA DEEMED TO BE UNIVERSITY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9812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990600"/>
            <a:ext cx="357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https://youtu.be/AI3Pfy8A4HI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991612"/>
            <a:ext cx="52687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NEWTON FORWARD INTERPOLATION METHOD</a:t>
            </a:r>
            <a:endParaRPr lang="en-US" sz="4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Interpolation</a:t>
            </a:r>
            <a:r>
              <a:rPr lang="en-US" dirty="0" smtClean="0"/>
              <a:t> is the technique of estimating the value of a function for any intermediate value of the independent variable, while the process of computing the value of the function outside the given range is called </a:t>
            </a:r>
            <a:r>
              <a:rPr lang="en-US" b="1" dirty="0" smtClean="0"/>
              <a:t>extrapolation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Interpolation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The differences y1 – y0, y2 – y1, y3 – y2, ……, </a:t>
            </a:r>
            <a:r>
              <a:rPr lang="en-US" dirty="0" err="1" smtClean="0"/>
              <a:t>yn</a:t>
            </a:r>
            <a:r>
              <a:rPr lang="en-US" dirty="0" smtClean="0"/>
              <a:t> – yn–1 when denoted by dy0, dy1, dy2, ……, dyn–1 are respectively, called the first forward differences. Thus the first forward differences are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Forward Differences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799" y="3886200"/>
            <a:ext cx="205740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5488" y="1905000"/>
            <a:ext cx="6413203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Difference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821276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Newton Forward Interpolation Formula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85800"/>
            <a:ext cx="68580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NEWTONFORWARD()</a:t>
            </a:r>
          </a:p>
          <a:p>
            <a:pPr marL="0" indent="0">
              <a:buNone/>
            </a:pP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	Read  n		      // number of observation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</a:p>
          <a:p>
            <a:pPr marL="0" indent="0">
              <a:buNone/>
            </a:pPr>
            <a:r>
              <a:rPr lang="en-US" sz="1600" dirty="0" smtClean="0"/>
              <a:t>	For j = 0 to n-1  (step 1)    </a:t>
            </a:r>
          </a:p>
          <a:p>
            <a:pPr marL="0" indent="0">
              <a:buNone/>
            </a:pPr>
            <a:r>
              <a:rPr lang="en-US" sz="1600" dirty="0" smtClean="0"/>
              <a:t>                     For </a:t>
            </a:r>
            <a:r>
              <a:rPr lang="en-US" sz="1600" dirty="0" err="1" smtClean="0"/>
              <a:t>i</a:t>
            </a:r>
            <a:r>
              <a:rPr lang="en-US" sz="1600" dirty="0" smtClean="0"/>
              <a:t> = 0 to 1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Read a[j][</a:t>
            </a:r>
            <a:r>
              <a:rPr lang="en-US" sz="1600" dirty="0" err="1" smtClean="0"/>
              <a:t>i</a:t>
            </a:r>
            <a:r>
              <a:rPr lang="en-US" sz="1600" dirty="0" smtClean="0"/>
              <a:t>]                     // read the given values say x and y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End For</a:t>
            </a:r>
          </a:p>
          <a:p>
            <a:pPr marL="0" indent="0">
              <a:buNone/>
            </a:pPr>
            <a:r>
              <a:rPr lang="en-US" sz="1600" dirty="0" smtClean="0"/>
              <a:t>	End For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</a:p>
          <a:p>
            <a:pPr marL="0" indent="0">
              <a:buNone/>
            </a:pPr>
            <a:r>
              <a:rPr lang="en-US" sz="1600" dirty="0" smtClean="0"/>
              <a:t>		//Creating forward difference table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</a:p>
          <a:p>
            <a:pPr marL="0" indent="0">
              <a:buNone/>
            </a:pPr>
            <a:r>
              <a:rPr lang="en-US" sz="1600" dirty="0" smtClean="0"/>
              <a:t>		For j = 2 to n (step 1)</a:t>
            </a:r>
          </a:p>
          <a:p>
            <a:pPr marL="0" indent="0">
              <a:buNone/>
            </a:pPr>
            <a:r>
              <a:rPr lang="en-US" sz="1600" dirty="0" smtClean="0"/>
              <a:t>		For </a:t>
            </a:r>
            <a:r>
              <a:rPr lang="en-US" sz="1600" dirty="0" err="1" smtClean="0"/>
              <a:t>i</a:t>
            </a:r>
            <a:r>
              <a:rPr lang="en-US" sz="1600" dirty="0" smtClean="0"/>
              <a:t> = 0 to n-j (step 1)</a:t>
            </a:r>
          </a:p>
          <a:p>
            <a:pPr marL="0" indent="0">
              <a:buNone/>
            </a:pPr>
            <a:r>
              <a:rPr lang="en-US" sz="1600" dirty="0" smtClean="0"/>
              <a:t>			</a:t>
            </a:r>
          </a:p>
          <a:p>
            <a:pPr marL="0" indent="0">
              <a:buNone/>
            </a:pPr>
            <a:r>
              <a:rPr lang="en-US" sz="1600" dirty="0" smtClean="0"/>
              <a:t>			a[</a:t>
            </a:r>
            <a:r>
              <a:rPr lang="en-US" sz="1600" dirty="0" err="1" smtClean="0"/>
              <a:t>i</a:t>
            </a:r>
            <a:r>
              <a:rPr lang="en-US" sz="1600" dirty="0" smtClean="0"/>
              <a:t>][j]=a[i+1][j-1]-a[</a:t>
            </a:r>
            <a:r>
              <a:rPr lang="en-US" sz="1600" dirty="0" err="1" smtClean="0"/>
              <a:t>i</a:t>
            </a:r>
            <a:r>
              <a:rPr lang="en-US" sz="1600" dirty="0" smtClean="0"/>
              <a:t>][j-1]	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</a:p>
          <a:p>
            <a:pPr marL="0" indent="0">
              <a:buNone/>
            </a:pPr>
            <a:r>
              <a:rPr lang="en-US" sz="1600" dirty="0" smtClean="0"/>
              <a:t>		End For</a:t>
            </a:r>
          </a:p>
          <a:p>
            <a:pPr marL="0" indent="0">
              <a:buNone/>
            </a:pPr>
            <a:r>
              <a:rPr lang="en-US" sz="1600" dirty="0" smtClean="0"/>
              <a:t>		End For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Pseudo code of Newton’s Forward Interpolation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648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//Now display the difference table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For </a:t>
            </a:r>
            <a:r>
              <a:rPr lang="en-US" dirty="0" err="1" smtClean="0"/>
              <a:t>i</a:t>
            </a:r>
            <a:r>
              <a:rPr lang="en-US" dirty="0" smtClean="0"/>
              <a:t> = 0 to n-1 (step 1)</a:t>
            </a:r>
          </a:p>
          <a:p>
            <a:pPr marL="0" indent="0">
              <a:buNone/>
            </a:pPr>
            <a:r>
              <a:rPr lang="en-US" dirty="0" smtClean="0"/>
              <a:t>	print next line</a:t>
            </a:r>
          </a:p>
          <a:p>
            <a:pPr marL="0" indent="0">
              <a:buNone/>
            </a:pPr>
            <a:r>
              <a:rPr lang="en-US" dirty="0" smtClean="0"/>
              <a:t>	For j=0 to n-</a:t>
            </a:r>
            <a:r>
              <a:rPr lang="en-US" dirty="0" err="1" smtClean="0"/>
              <a:t>i</a:t>
            </a:r>
            <a:r>
              <a:rPr lang="en-US" dirty="0" smtClean="0"/>
              <a:t> (step 1)</a:t>
            </a:r>
          </a:p>
          <a:p>
            <a:pPr marL="0" indent="0">
              <a:buNone/>
            </a:pPr>
            <a:r>
              <a:rPr lang="en-US" dirty="0" smtClean="0"/>
              <a:t>	print a[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</a:p>
          <a:p>
            <a:pPr marL="0" indent="0">
              <a:buNone/>
            </a:pPr>
            <a:r>
              <a:rPr lang="en-US" dirty="0" smtClean="0"/>
              <a:t>	End For</a:t>
            </a:r>
          </a:p>
          <a:p>
            <a:pPr marL="0" indent="0">
              <a:buNone/>
            </a:pPr>
            <a:r>
              <a:rPr lang="en-US" dirty="0" smtClean="0"/>
              <a:t>	End For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Read x		// value for which we want to find the 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If ((x&lt;x[0]) OR (x&gt;x[n-1]))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	Print "input value is out of bound"</a:t>
            </a:r>
          </a:p>
          <a:p>
            <a:pPr marL="0" indent="0">
              <a:buNone/>
            </a:pPr>
            <a:r>
              <a:rPr lang="en-US" dirty="0" smtClean="0"/>
              <a:t>		Exit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EndIf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//Evaluating u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u= (x-a[0][0])/(a[1][0]-a[0])[0])   // u or p </a:t>
            </a:r>
          </a:p>
          <a:p>
            <a:pPr marL="0" indent="0">
              <a:buNone/>
            </a:pPr>
            <a:r>
              <a:rPr lang="en-US" dirty="0" smtClean="0"/>
              <a:t>	u1=u      </a:t>
            </a:r>
          </a:p>
          <a:p>
            <a:pPr marL="0" indent="0">
              <a:buNone/>
            </a:pPr>
            <a:r>
              <a:rPr lang="en-US" dirty="0" smtClean="0"/>
              <a:t>            Y = a[0][1]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= 2 to n (step 1)</a:t>
            </a:r>
          </a:p>
          <a:p>
            <a:pPr marL="0" indent="0">
              <a:buNone/>
            </a:pPr>
            <a:r>
              <a:rPr lang="en-US" dirty="0" smtClean="0"/>
              <a:t>            y = y + (u1*(a[0][1]/k))</a:t>
            </a:r>
          </a:p>
          <a:p>
            <a:pPr marL="0" indent="0">
              <a:buNone/>
            </a:pPr>
            <a:r>
              <a:rPr lang="en-US" dirty="0" smtClean="0"/>
              <a:t>            u1= u1 × (u - (</a:t>
            </a:r>
            <a:r>
              <a:rPr lang="en-US" dirty="0" err="1" smtClean="0"/>
              <a:t>i</a:t>
            </a:r>
            <a:r>
              <a:rPr lang="en-US" dirty="0" smtClean="0"/>
              <a:t> - 1))</a:t>
            </a:r>
          </a:p>
          <a:p>
            <a:pPr marL="0" indent="0">
              <a:buNone/>
            </a:pPr>
            <a:r>
              <a:rPr lang="en-US" dirty="0" smtClean="0"/>
              <a:t>	k = k *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End For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Print "Result is : " y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</TotalTime>
  <Words>89</Words>
  <Application>Microsoft Office PowerPoint</Application>
  <PresentationFormat>On-screen Show (4:3)</PresentationFormat>
  <Paragraphs>76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Slide 1</vt:lpstr>
      <vt:lpstr>Slide 2</vt:lpstr>
      <vt:lpstr>Interpolation</vt:lpstr>
      <vt:lpstr>Forward Differences</vt:lpstr>
      <vt:lpstr>Forward Difference Table</vt:lpstr>
      <vt:lpstr>Newton Forward Interpolation Formula</vt:lpstr>
      <vt:lpstr>Pseudo code of Newton’s Forward Interpolation</vt:lpstr>
      <vt:lpstr>Contd….</vt:lpstr>
      <vt:lpstr>Contd….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16</cp:revision>
  <dcterms:created xsi:type="dcterms:W3CDTF">2006-08-16T00:00:00Z</dcterms:created>
  <dcterms:modified xsi:type="dcterms:W3CDTF">2021-04-12T06:07:13Z</dcterms:modified>
</cp:coreProperties>
</file>