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0471DA-7A18-4D54-9B7E-5F53746D4AF3}" type="datetimeFigureOut">
              <a:rPr lang="en-US" smtClean="0"/>
              <a:t>4/20/2021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07FE55-C7DC-4399-9F66-95262BD5C23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4/20/2021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4/20/2021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4/20/2021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4/20/2021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4/20/2021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152400" y="76200"/>
            <a:ext cx="8839200"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800" b="1" dirty="0" smtClean="0">
                <a:latin typeface="Calibri" pitchFamily="34" charset="0"/>
                <a:cs typeface="Arial" charset="0"/>
              </a:rPr>
              <a:t>Lecture</a:t>
            </a:r>
          </a:p>
          <a:p>
            <a:pPr algn="ctr" eaLnBrk="1" hangingPunct="1">
              <a:buFont typeface="Wingdings 2" pitchFamily="18" charset="2"/>
              <a:buNone/>
            </a:pPr>
            <a:r>
              <a:rPr lang="en-US" sz="2800" b="1" dirty="0" smtClean="0">
                <a:latin typeface="Calibri" pitchFamily="34" charset="0"/>
                <a:cs typeface="Arial" charset="0"/>
              </a:rPr>
              <a:t>on</a:t>
            </a:r>
            <a:r>
              <a:rPr lang="en-US" sz="2000" dirty="0" smtClean="0">
                <a:latin typeface="Calibri" pitchFamily="34" charset="0"/>
                <a:cs typeface="Arial" charset="0"/>
              </a:rPr>
              <a:t> </a:t>
            </a:r>
          </a:p>
          <a:p>
            <a:pPr algn="ctr" eaLnBrk="1" hangingPunct="1">
              <a:buFont typeface="Wingdings 2" pitchFamily="18" charset="2"/>
              <a:buNone/>
            </a:pPr>
            <a:r>
              <a:rPr lang="en-US" dirty="0" smtClean="0">
                <a:latin typeface="Calibri" pitchFamily="34" charset="0"/>
                <a:cs typeface="Arial" charset="0"/>
              </a:rPr>
              <a:t>“</a:t>
            </a:r>
            <a:r>
              <a:rPr lang="en-US" b="1" dirty="0" smtClean="0">
                <a:latin typeface="Calibri" pitchFamily="34" charset="0"/>
                <a:cs typeface="Arial" charset="0"/>
              </a:rPr>
              <a:t>CBNST LAB –PMA-402</a:t>
            </a:r>
            <a:r>
              <a:rPr lang="en-US" dirty="0" smtClean="0">
                <a:latin typeface="Calibri" pitchFamily="34" charset="0"/>
                <a:cs typeface="Arial" charset="0"/>
              </a:rPr>
              <a:t>”</a:t>
            </a:r>
          </a:p>
          <a:p>
            <a:pPr algn="ctr" eaLnBrk="1" hangingPunct="1">
              <a:buFont typeface="Wingdings 2" pitchFamily="18" charset="2"/>
              <a:buNone/>
            </a:pPr>
            <a:r>
              <a:rPr lang="en-US" sz="2000" dirty="0" smtClean="0">
                <a:latin typeface="Calibri" pitchFamily="34" charset="0"/>
                <a:cs typeface="Arial" charset="0"/>
              </a:rPr>
              <a:t>by</a:t>
            </a:r>
          </a:p>
          <a:p>
            <a:pPr algn="ctr" eaLnBrk="1" hangingPunct="1">
              <a:buFont typeface="Wingdings 2" pitchFamily="18" charset="2"/>
              <a:buNone/>
            </a:pPr>
            <a:r>
              <a:rPr lang="en-US" sz="2000" b="1" i="1" dirty="0" err="1" smtClean="0">
                <a:latin typeface="Calibri" pitchFamily="34" charset="0"/>
                <a:cs typeface="Arial" charset="0"/>
              </a:rPr>
              <a:t>A</a:t>
            </a:r>
            <a:r>
              <a:rPr lang="en-US" sz="2000" b="1" dirty="0" err="1" smtClean="0">
                <a:latin typeface="Calibri" pitchFamily="34" charset="0"/>
                <a:cs typeface="Arial" charset="0"/>
              </a:rPr>
              <a:t>kansha</a:t>
            </a:r>
            <a:r>
              <a:rPr lang="en-US" sz="2000" b="1" dirty="0" smtClean="0">
                <a:latin typeface="Calibri" pitchFamily="34" charset="0"/>
                <a:cs typeface="Arial" charset="0"/>
              </a:rPr>
              <a:t> Gupta</a:t>
            </a:r>
            <a:endParaRPr lang="en-US" sz="2000" dirty="0" smtClean="0">
              <a:latin typeface="Calibri" pitchFamily="34" charset="0"/>
              <a:cs typeface="Arial" charset="0"/>
            </a:endParaRPr>
          </a:p>
          <a:p>
            <a:pPr algn="ctr" eaLnBrk="1" hangingPunct="1">
              <a:buFont typeface="Wingdings 2" pitchFamily="18" charset="2"/>
              <a:buNone/>
            </a:pPr>
            <a:r>
              <a:rPr lang="en-US" sz="2000" b="1" dirty="0" smtClean="0">
                <a:latin typeface="Calibri" pitchFamily="34" charset="0"/>
                <a:cs typeface="Arial" charset="0"/>
              </a:rPr>
              <a:t> </a:t>
            </a: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r>
              <a:rPr lang="en-US" sz="2800" b="1" dirty="0" smtClean="0">
                <a:latin typeface="Calibri" pitchFamily="34" charset="0"/>
                <a:cs typeface="Arial" charset="0"/>
              </a:rPr>
              <a:t>DEPARTMENT OF COMPUTER SCIENCE AND ENGINEERING</a:t>
            </a:r>
            <a:endParaRPr lang="en-US" sz="2800" dirty="0" smtClean="0">
              <a:latin typeface="Calibri" pitchFamily="34" charset="0"/>
              <a:cs typeface="Arial" charset="0"/>
            </a:endParaRPr>
          </a:p>
          <a:p>
            <a:pPr algn="ctr" eaLnBrk="1" hangingPunct="1">
              <a:buFont typeface="Wingdings 2" pitchFamily="18" charset="2"/>
              <a:buNone/>
            </a:pPr>
            <a:r>
              <a:rPr lang="en-US" sz="2000" dirty="0" smtClean="0">
                <a:latin typeface="Calibri" pitchFamily="34" charset="0"/>
                <a:cs typeface="Arial" charset="0"/>
              </a:rPr>
              <a:t>GRAPHIC ERA DEEMED TO BE UNIVERSITY</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7773" y="1905000"/>
            <a:ext cx="3228227"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2731592" y="3244334"/>
            <a:ext cx="3680816" cy="369332"/>
          </a:xfrm>
          <a:prstGeom prst="rect">
            <a:avLst/>
          </a:prstGeom>
        </p:spPr>
        <p:txBody>
          <a:bodyPr wrap="none">
            <a:spAutoFit/>
          </a:bodyPr>
          <a:lstStyle/>
          <a:p>
            <a:r>
              <a:rPr lang="en-US" dirty="0" smtClean="0"/>
              <a:t>https://youtu.be/AI4ncMYlKXU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515070"/>
            <a:ext cx="762420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LAGRANGE’S METHOD</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For constructing new data points within a range of a discrete set of given data point, the interpolation technique is used. Lagrange interpolation technique is one of them. When the given data points are not evenly distributed, we can use this interpolation method to find the solution.</a:t>
            </a:r>
            <a:endParaRPr lang="en-US" dirty="0"/>
          </a:p>
        </p:txBody>
      </p:sp>
      <p:sp>
        <p:nvSpPr>
          <p:cNvPr id="2" name="Title 1"/>
          <p:cNvSpPr>
            <a:spLocks noGrp="1"/>
          </p:cNvSpPr>
          <p:nvPr>
            <p:ph type="title"/>
          </p:nvPr>
        </p:nvSpPr>
        <p:spPr/>
        <p:txBody>
          <a:bodyPr>
            <a:normAutofit fontScale="90000"/>
          </a:bodyPr>
          <a:lstStyle/>
          <a:p>
            <a:r>
              <a:rPr lang="en-US" b="1" dirty="0" smtClean="0"/>
              <a:t>Introduction to </a:t>
            </a:r>
            <a:r>
              <a:rPr lang="en-US" b="1" dirty="0" smtClean="0"/>
              <a:t>Lagrange’s </a:t>
            </a:r>
            <a:r>
              <a:rPr lang="en-US" b="1" dirty="0" smtClean="0"/>
              <a:t>Method</a:t>
            </a:r>
            <a:br>
              <a:rPr lang="en-US" b="1"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371600"/>
          </a:xfrm>
        </p:spPr>
        <p:txBody>
          <a:bodyPr/>
          <a:lstStyle/>
          <a:p>
            <a:r>
              <a:rPr lang="en-US" dirty="0" smtClean="0"/>
              <a:t>If y = f(x) takes the value of y</a:t>
            </a:r>
            <a:r>
              <a:rPr lang="en-US" baseline="-25000" dirty="0" smtClean="0"/>
              <a:t>0</a:t>
            </a:r>
            <a:r>
              <a:rPr lang="en-US" dirty="0" smtClean="0"/>
              <a:t> , y</a:t>
            </a:r>
            <a:r>
              <a:rPr lang="en-US" baseline="-25000" dirty="0" smtClean="0"/>
              <a:t>1</a:t>
            </a:r>
            <a:r>
              <a:rPr lang="en-US" dirty="0" smtClean="0"/>
              <a:t> , y</a:t>
            </a:r>
            <a:r>
              <a:rPr lang="en-US" baseline="-25000" dirty="0" smtClean="0"/>
              <a:t>2</a:t>
            </a:r>
            <a:r>
              <a:rPr lang="en-US" dirty="0" smtClean="0"/>
              <a:t> , y</a:t>
            </a:r>
            <a:r>
              <a:rPr lang="en-US" baseline="-25000" dirty="0" smtClean="0"/>
              <a:t>3</a:t>
            </a:r>
            <a:r>
              <a:rPr lang="en-US" dirty="0" smtClean="0"/>
              <a:t> , ... , </a:t>
            </a:r>
            <a:r>
              <a:rPr lang="en-US" dirty="0" err="1" smtClean="0"/>
              <a:t>y</a:t>
            </a:r>
            <a:r>
              <a:rPr lang="en-US" baseline="-25000" dirty="0" err="1" smtClean="0"/>
              <a:t>n</a:t>
            </a:r>
            <a:r>
              <a:rPr lang="en-US" dirty="0" smtClean="0"/>
              <a:t> corresponding to x</a:t>
            </a:r>
            <a:r>
              <a:rPr lang="en-US" baseline="-25000" dirty="0" smtClean="0"/>
              <a:t>0</a:t>
            </a:r>
            <a:r>
              <a:rPr lang="en-US" dirty="0" smtClean="0"/>
              <a:t> , x</a:t>
            </a:r>
            <a:r>
              <a:rPr lang="en-US" baseline="-25000" dirty="0" smtClean="0"/>
              <a:t>1</a:t>
            </a:r>
            <a:r>
              <a:rPr lang="en-US" dirty="0" smtClean="0"/>
              <a:t> , x</a:t>
            </a:r>
            <a:r>
              <a:rPr lang="en-US" baseline="-25000" dirty="0" smtClean="0"/>
              <a:t>2</a:t>
            </a:r>
            <a:r>
              <a:rPr lang="en-US" dirty="0" smtClean="0"/>
              <a:t> , x</a:t>
            </a:r>
            <a:r>
              <a:rPr lang="en-US" baseline="-25000" dirty="0" smtClean="0"/>
              <a:t>3</a:t>
            </a:r>
            <a:r>
              <a:rPr lang="en-US" dirty="0" smtClean="0"/>
              <a:t> , ... , </a:t>
            </a:r>
            <a:r>
              <a:rPr lang="en-US" dirty="0" err="1" smtClean="0"/>
              <a:t>x</a:t>
            </a:r>
            <a:r>
              <a:rPr lang="en-US" baseline="-25000" dirty="0" err="1" smtClean="0"/>
              <a:t>n</a:t>
            </a:r>
            <a:r>
              <a:rPr lang="en-US" dirty="0" smtClean="0"/>
              <a:t> then</a:t>
            </a:r>
            <a:endParaRPr lang="en-US" dirty="0"/>
          </a:p>
        </p:txBody>
      </p:sp>
      <p:sp>
        <p:nvSpPr>
          <p:cNvPr id="2" name="Title 1"/>
          <p:cNvSpPr>
            <a:spLocks noGrp="1"/>
          </p:cNvSpPr>
          <p:nvPr>
            <p:ph type="title"/>
          </p:nvPr>
        </p:nvSpPr>
        <p:spPr>
          <a:xfrm>
            <a:off x="457200" y="457200"/>
            <a:ext cx="8229600" cy="1143000"/>
          </a:xfrm>
        </p:spPr>
        <p:txBody>
          <a:bodyPr>
            <a:normAutofit fontScale="90000"/>
          </a:bodyPr>
          <a:lstStyle/>
          <a:p>
            <a:r>
              <a:rPr lang="en-US" b="1" dirty="0" smtClean="0"/>
              <a:t>Formula: Lagrange Interpolation Method</a:t>
            </a:r>
            <a:br>
              <a:rPr lang="en-US" b="1"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872025" y="2971800"/>
            <a:ext cx="7662375"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525963"/>
          </a:xfrm>
        </p:spPr>
        <p:txBody>
          <a:bodyPr>
            <a:noAutofit/>
          </a:bodyPr>
          <a:lstStyle/>
          <a:p>
            <a:pPr>
              <a:buNone/>
            </a:pPr>
            <a:r>
              <a:rPr lang="en-US" sz="2800" dirty="0" smtClean="0"/>
              <a:t>1.Start</a:t>
            </a:r>
          </a:p>
          <a:p>
            <a:pPr>
              <a:buNone/>
            </a:pPr>
            <a:endParaRPr lang="en-US" sz="2800" dirty="0" smtClean="0"/>
          </a:p>
          <a:p>
            <a:pPr>
              <a:buNone/>
            </a:pPr>
            <a:r>
              <a:rPr lang="en-US" sz="2800" dirty="0" smtClean="0"/>
              <a:t>2</a:t>
            </a:r>
            <a:r>
              <a:rPr lang="en-US" sz="2800" dirty="0" smtClean="0"/>
              <a:t>. Read number of data (n</a:t>
            </a:r>
            <a:r>
              <a:rPr lang="en-US" sz="2800" dirty="0" smtClean="0"/>
              <a:t>)</a:t>
            </a:r>
          </a:p>
          <a:p>
            <a:pPr>
              <a:buNone/>
            </a:pPr>
            <a:endParaRPr lang="en-US" sz="2800" dirty="0" smtClean="0"/>
          </a:p>
          <a:p>
            <a:pPr>
              <a:buNone/>
            </a:pPr>
            <a:r>
              <a:rPr lang="en-US" sz="2800" dirty="0" smtClean="0"/>
              <a:t>3</a:t>
            </a:r>
            <a:r>
              <a:rPr lang="en-US" sz="2800" dirty="0" smtClean="0"/>
              <a:t>. Read data X</a:t>
            </a:r>
            <a:r>
              <a:rPr lang="en-US" sz="2800" baseline="-25000" dirty="0" smtClean="0"/>
              <a:t>i</a:t>
            </a:r>
            <a:r>
              <a:rPr lang="en-US" sz="2800" dirty="0" smtClean="0"/>
              <a:t> and Y</a:t>
            </a:r>
            <a:r>
              <a:rPr lang="en-US" sz="2800" baseline="-25000" dirty="0" smtClean="0"/>
              <a:t>i</a:t>
            </a:r>
            <a:r>
              <a:rPr lang="en-US" sz="2800" dirty="0" smtClean="0"/>
              <a:t> for </a:t>
            </a:r>
            <a:r>
              <a:rPr lang="en-US" sz="2800" dirty="0" err="1" smtClean="0"/>
              <a:t>i</a:t>
            </a:r>
            <a:r>
              <a:rPr lang="en-US" sz="2800" dirty="0" smtClean="0"/>
              <a:t>=1 ton n </a:t>
            </a:r>
            <a:endParaRPr lang="en-US" sz="2800" dirty="0" smtClean="0"/>
          </a:p>
          <a:p>
            <a:pPr>
              <a:buNone/>
            </a:pPr>
            <a:endParaRPr lang="en-US" sz="2800" dirty="0" smtClean="0"/>
          </a:p>
          <a:p>
            <a:pPr>
              <a:buNone/>
            </a:pPr>
            <a:r>
              <a:rPr lang="en-US" sz="2800" dirty="0" smtClean="0"/>
              <a:t>4</a:t>
            </a:r>
            <a:r>
              <a:rPr lang="en-US" sz="2800" dirty="0" smtClean="0"/>
              <a:t>. Read value of independent variables say </a:t>
            </a:r>
            <a:r>
              <a:rPr lang="en-US" sz="2800" dirty="0" err="1" smtClean="0"/>
              <a:t>xp</a:t>
            </a:r>
            <a:r>
              <a:rPr lang="en-US" sz="2800" dirty="0" smtClean="0"/>
              <a:t> </a:t>
            </a:r>
            <a:endParaRPr lang="en-US" sz="2800" dirty="0" smtClean="0"/>
          </a:p>
          <a:p>
            <a:pPr>
              <a:buNone/>
            </a:pPr>
            <a:r>
              <a:rPr lang="en-US" sz="2800" dirty="0" smtClean="0"/>
              <a:t>	</a:t>
            </a:r>
            <a:r>
              <a:rPr lang="en-US" sz="2800" dirty="0" smtClean="0"/>
              <a:t>whose </a:t>
            </a:r>
            <a:r>
              <a:rPr lang="en-US" sz="2800" dirty="0" smtClean="0"/>
              <a:t>corresponding value of dependent say </a:t>
            </a:r>
            <a:r>
              <a:rPr lang="en-US" sz="2800" dirty="0" err="1" smtClean="0"/>
              <a:t>yp</a:t>
            </a:r>
            <a:r>
              <a:rPr lang="en-US" sz="2800" dirty="0" smtClean="0"/>
              <a:t> is to be determined. </a:t>
            </a:r>
            <a:endParaRPr lang="en-US" sz="2800" dirty="0" smtClean="0"/>
          </a:p>
        </p:txBody>
      </p:sp>
      <p:sp>
        <p:nvSpPr>
          <p:cNvPr id="2" name="Title 1"/>
          <p:cNvSpPr>
            <a:spLocks noGrp="1"/>
          </p:cNvSpPr>
          <p:nvPr>
            <p:ph type="title"/>
          </p:nvPr>
        </p:nvSpPr>
        <p:spPr>
          <a:xfrm>
            <a:off x="457200" y="457200"/>
            <a:ext cx="8229600" cy="1143000"/>
          </a:xfrm>
        </p:spPr>
        <p:txBody>
          <a:bodyPr>
            <a:normAutofit fontScale="90000"/>
          </a:bodyPr>
          <a:lstStyle/>
          <a:p>
            <a:r>
              <a:rPr lang="en-US" b="1" dirty="0" smtClean="0"/>
              <a:t>Algorithm: Lagrange Interpolation Method</a:t>
            </a:r>
            <a:br>
              <a:rPr lang="en-US" b="1"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00600"/>
          </a:xfrm>
        </p:spPr>
        <p:txBody>
          <a:bodyPr>
            <a:normAutofit fontScale="77500" lnSpcReduction="20000"/>
          </a:bodyPr>
          <a:lstStyle/>
          <a:p>
            <a:pPr>
              <a:buNone/>
            </a:pPr>
            <a:r>
              <a:rPr lang="en-US" dirty="0" smtClean="0"/>
              <a:t>5. Initialize: </a:t>
            </a:r>
            <a:r>
              <a:rPr lang="en-US" dirty="0" err="1" smtClean="0"/>
              <a:t>yp</a:t>
            </a:r>
            <a:r>
              <a:rPr lang="en-US" dirty="0" smtClean="0"/>
              <a:t> = 0 </a:t>
            </a:r>
            <a:endParaRPr lang="en-US" dirty="0" smtClean="0"/>
          </a:p>
          <a:p>
            <a:pPr>
              <a:buNone/>
            </a:pPr>
            <a:endParaRPr lang="en-US" dirty="0" smtClean="0"/>
          </a:p>
          <a:p>
            <a:pPr>
              <a:buNone/>
            </a:pPr>
            <a:r>
              <a:rPr lang="en-US" dirty="0" smtClean="0"/>
              <a:t>6. For </a:t>
            </a:r>
            <a:r>
              <a:rPr lang="en-US" dirty="0" err="1" smtClean="0"/>
              <a:t>i</a:t>
            </a:r>
            <a:r>
              <a:rPr lang="en-US" dirty="0" smtClean="0"/>
              <a:t> = 1 to n </a:t>
            </a:r>
          </a:p>
          <a:p>
            <a:pPr>
              <a:buNone/>
            </a:pPr>
            <a:r>
              <a:rPr lang="en-US" dirty="0" smtClean="0"/>
              <a:t>		Set p = 1 </a:t>
            </a:r>
          </a:p>
          <a:p>
            <a:pPr>
              <a:buNone/>
            </a:pPr>
            <a:r>
              <a:rPr lang="en-US" dirty="0" smtClean="0"/>
              <a:t>		For j =1 to n </a:t>
            </a:r>
          </a:p>
          <a:p>
            <a:pPr>
              <a:buNone/>
            </a:pPr>
            <a:r>
              <a:rPr lang="en-US" dirty="0" smtClean="0"/>
              <a:t>			If </a:t>
            </a:r>
            <a:r>
              <a:rPr lang="en-US" dirty="0" err="1" smtClean="0"/>
              <a:t>i</a:t>
            </a:r>
            <a:r>
              <a:rPr lang="en-US" dirty="0" smtClean="0"/>
              <a:t> ≠ j then </a:t>
            </a:r>
          </a:p>
          <a:p>
            <a:pPr>
              <a:buNone/>
            </a:pPr>
            <a:r>
              <a:rPr lang="en-US" dirty="0" smtClean="0"/>
              <a:t>				Calculate p = p * (</a:t>
            </a:r>
            <a:r>
              <a:rPr lang="en-US" dirty="0" err="1" smtClean="0"/>
              <a:t>xp</a:t>
            </a:r>
            <a:r>
              <a:rPr lang="en-US" dirty="0" smtClean="0"/>
              <a:t> - </a:t>
            </a:r>
            <a:r>
              <a:rPr lang="en-US" dirty="0" err="1" smtClean="0"/>
              <a:t>X</a:t>
            </a:r>
            <a:r>
              <a:rPr lang="en-US" baseline="-25000" dirty="0" err="1" smtClean="0"/>
              <a:t>j</a:t>
            </a:r>
            <a:r>
              <a:rPr lang="en-US" dirty="0" smtClean="0"/>
              <a:t>)/(X</a:t>
            </a:r>
            <a:r>
              <a:rPr lang="en-US" baseline="-25000" dirty="0" smtClean="0"/>
              <a:t>i</a:t>
            </a:r>
            <a:r>
              <a:rPr lang="en-US" dirty="0" smtClean="0"/>
              <a:t> - </a:t>
            </a:r>
            <a:r>
              <a:rPr lang="en-US" dirty="0" err="1" smtClean="0"/>
              <a:t>X</a:t>
            </a:r>
            <a:r>
              <a:rPr lang="en-US" baseline="-25000" dirty="0" err="1" smtClean="0"/>
              <a:t>j</a:t>
            </a:r>
            <a:r>
              <a:rPr lang="en-US" dirty="0" smtClean="0"/>
              <a:t>) </a:t>
            </a:r>
          </a:p>
          <a:p>
            <a:pPr>
              <a:buNone/>
            </a:pPr>
            <a:r>
              <a:rPr lang="en-US" dirty="0" smtClean="0"/>
              <a:t>			End If </a:t>
            </a:r>
          </a:p>
          <a:p>
            <a:pPr>
              <a:buNone/>
            </a:pPr>
            <a:r>
              <a:rPr lang="en-US" dirty="0" smtClean="0"/>
              <a:t>		Next j </a:t>
            </a:r>
          </a:p>
          <a:p>
            <a:pPr>
              <a:buNone/>
            </a:pPr>
            <a:r>
              <a:rPr lang="en-US" dirty="0" smtClean="0"/>
              <a:t>		Calculate </a:t>
            </a:r>
            <a:r>
              <a:rPr lang="en-US" dirty="0" err="1" smtClean="0"/>
              <a:t>yp</a:t>
            </a:r>
            <a:r>
              <a:rPr lang="en-US" dirty="0" smtClean="0"/>
              <a:t> = </a:t>
            </a:r>
            <a:r>
              <a:rPr lang="en-US" dirty="0" err="1" smtClean="0"/>
              <a:t>yp</a:t>
            </a:r>
            <a:r>
              <a:rPr lang="en-US" dirty="0" smtClean="0"/>
              <a:t> + p * Y</a:t>
            </a:r>
            <a:r>
              <a:rPr lang="en-US" baseline="-25000" dirty="0" smtClean="0"/>
              <a:t>i</a:t>
            </a:r>
            <a:r>
              <a:rPr lang="en-US" dirty="0" smtClean="0"/>
              <a:t> </a:t>
            </a:r>
          </a:p>
          <a:p>
            <a:pPr>
              <a:buNone/>
            </a:pPr>
            <a:r>
              <a:rPr lang="en-US" dirty="0" smtClean="0"/>
              <a:t>	Next </a:t>
            </a:r>
            <a:r>
              <a:rPr lang="en-US" dirty="0" err="1" smtClean="0"/>
              <a:t>i</a:t>
            </a:r>
            <a:r>
              <a:rPr lang="en-US" dirty="0" smtClean="0"/>
              <a:t> </a:t>
            </a:r>
            <a:endParaRPr lang="en-US" dirty="0" smtClean="0"/>
          </a:p>
          <a:p>
            <a:pPr>
              <a:buNone/>
            </a:pPr>
            <a:endParaRPr lang="en-US" dirty="0" smtClean="0"/>
          </a:p>
          <a:p>
            <a:pPr>
              <a:buNone/>
            </a:pPr>
            <a:r>
              <a:rPr lang="en-US" dirty="0" smtClean="0"/>
              <a:t>7. Display value of </a:t>
            </a:r>
            <a:r>
              <a:rPr lang="en-US" dirty="0" err="1" smtClean="0"/>
              <a:t>yp</a:t>
            </a:r>
            <a:r>
              <a:rPr lang="en-US" dirty="0" smtClean="0"/>
              <a:t> as interpolated value. </a:t>
            </a:r>
            <a:endParaRPr lang="en-US" dirty="0" smtClean="0"/>
          </a:p>
          <a:p>
            <a:pPr>
              <a:buNone/>
            </a:pPr>
            <a:endParaRPr lang="en-US" dirty="0" smtClean="0"/>
          </a:p>
          <a:p>
            <a:pPr>
              <a:buNone/>
            </a:pPr>
            <a:r>
              <a:rPr lang="en-US" dirty="0" smtClean="0"/>
              <a:t>8. Stop</a:t>
            </a:r>
          </a:p>
          <a:p>
            <a:endParaRPr lang="en-US" dirty="0"/>
          </a:p>
        </p:txBody>
      </p:sp>
      <p:sp>
        <p:nvSpPr>
          <p:cNvPr id="2" name="Title 1"/>
          <p:cNvSpPr>
            <a:spLocks noGrp="1"/>
          </p:cNvSpPr>
          <p:nvPr>
            <p:ph type="title"/>
          </p:nvPr>
        </p:nvSpPr>
        <p:spPr>
          <a:xfrm>
            <a:off x="457200" y="76200"/>
            <a:ext cx="8229600" cy="1143000"/>
          </a:xfrm>
        </p:spPr>
        <p:txBody>
          <a:bodyPr/>
          <a:lstStyle/>
          <a:p>
            <a:r>
              <a:rPr lang="en-US" dirty="0" err="1" smtClean="0"/>
              <a:t>Contd</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time complexity of the above solution is O(n</a:t>
            </a:r>
            <a:r>
              <a:rPr lang="en-US" baseline="30000" dirty="0" smtClean="0"/>
              <a:t>2</a:t>
            </a:r>
            <a:r>
              <a:rPr lang="en-US" dirty="0" smtClean="0"/>
              <a:t>) and auxiliary space is O(1).</a:t>
            </a:r>
            <a:endParaRPr lang="en-US" dirty="0"/>
          </a:p>
        </p:txBody>
      </p:sp>
      <p:sp>
        <p:nvSpPr>
          <p:cNvPr id="2" name="Title 1"/>
          <p:cNvSpPr>
            <a:spLocks noGrp="1"/>
          </p:cNvSpPr>
          <p:nvPr>
            <p:ph type="title"/>
          </p:nvPr>
        </p:nvSpPr>
        <p:spPr/>
        <p:txBody>
          <a:bodyPr/>
          <a:lstStyle/>
          <a:p>
            <a:r>
              <a:rPr lang="en-US" b="1" dirty="0" smtClean="0"/>
              <a:t>Complexity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47725" y="371475"/>
            <a:ext cx="6315075" cy="10001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09600" y="1524000"/>
            <a:ext cx="8029642"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52475" y="447675"/>
            <a:ext cx="5038725" cy="10763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04800" y="1828800"/>
            <a:ext cx="8487561"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TotalTime>
  <Words>148</Words>
  <Application>Microsoft Office PowerPoint</Application>
  <PresentationFormat>On-screen Show (4:3)</PresentationFormat>
  <Paragraphs>48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Slide 1</vt:lpstr>
      <vt:lpstr>Slide 2</vt:lpstr>
      <vt:lpstr>Introduction to Lagrange’s Method </vt:lpstr>
      <vt:lpstr>Formula: Lagrange Interpolation Method </vt:lpstr>
      <vt:lpstr>Algorithm: Lagrange Interpolation Method </vt:lpstr>
      <vt:lpstr>Contd….</vt:lpstr>
      <vt:lpstr>Complexity</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SCE</dc:creator>
  <cp:lastModifiedBy>SCE</cp:lastModifiedBy>
  <cp:revision>15</cp:revision>
  <dcterms:created xsi:type="dcterms:W3CDTF">2006-08-16T00:00:00Z</dcterms:created>
  <dcterms:modified xsi:type="dcterms:W3CDTF">2021-04-20T15:57:48Z</dcterms:modified>
</cp:coreProperties>
</file>