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69" r:id="rId3"/>
    <p:sldId id="270" r:id="rId4"/>
    <p:sldId id="271" r:id="rId5"/>
    <p:sldId id="272" r:id="rId6"/>
    <p:sldId id="260" r:id="rId7"/>
    <p:sldId id="278" r:id="rId8"/>
    <p:sldId id="261" r:id="rId9"/>
    <p:sldId id="262" r:id="rId10"/>
    <p:sldId id="276" r:id="rId11"/>
    <p:sldId id="274" r:id="rId12"/>
    <p:sldId id="275" r:id="rId13"/>
    <p:sldId id="263" r:id="rId14"/>
    <p:sldId id="268" r:id="rId15"/>
    <p:sldId id="266" r:id="rId16"/>
    <p:sldId id="285" r:id="rId17"/>
    <p:sldId id="267" r:id="rId18"/>
    <p:sldId id="273" r:id="rId19"/>
    <p:sldId id="264" r:id="rId20"/>
    <p:sldId id="279" r:id="rId21"/>
    <p:sldId id="277" r:id="rId22"/>
    <p:sldId id="280" r:id="rId23"/>
    <p:sldId id="281" r:id="rId24"/>
    <p:sldId id="282" r:id="rId25"/>
    <p:sldId id="283" r:id="rId26"/>
    <p:sldId id="284" r:id="rId27"/>
    <p:sldId id="265" r:id="rId28"/>
    <p:sldId id="25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579698BD-D232-4926-8D7B-29A69B90858B}" type="pres">
      <dgm:prSet presAssocID="{8AA20905-3954-474B-A606-562BCA026DC1}" presName="Name0" presStyleCnt="0">
        <dgm:presLayoutVars>
          <dgm:animLvl val="lvl"/>
          <dgm:resizeHandles val="exact"/>
        </dgm:presLayoutVars>
      </dgm:prSet>
      <dgm:spPr/>
    </dgm:pt>
  </dgm:ptLst>
  <dgm:cxnLst>
    <dgm:cxn modelId="{0439566F-A180-439C-8FAE-14E400EF2DCF}" type="presOf" srcId="{8AA20905-3954-474B-A606-562BCA026DC1}" destId="{579698BD-D232-4926-8D7B-29A69B90858B}" srcOrd="0"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10/25/2022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10/25/2022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10/25/2022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10/25/2022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developer.mozilla.org/en-US/docs/Learn/HTML/Introduction_to_HTML/The_head_metadata_in_HTML#adding_custom_icons_to_your_site"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developer.mozilla.org/en-US/docs/Learn/HTML/Introduction_to_HTML/Getting_started#block_versus_inline_elements"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developer.mozilla.org/en-US/docs/Learn/HTML/Introduction_to_HTML/Advanced_text_formatting#marking_up_times_and_dates" TargetMode="External"/><Relationship Id="rId2" Type="http://schemas.openxmlformats.org/officeDocument/2006/relationships/hyperlink" Target="https://developer.mozilla.org/en-US/docs/Learn/HTML/Introduction_to_HTML/Advanced_text_formatting#superscript_and_subscript"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developer.mozilla.org/en-US/docs/Glossary/SEO"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HTML</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a:bodyPr>
          <a:lstStyle/>
          <a:p>
            <a:r>
              <a:rPr lang="en-US" sz="2800" dirty="0"/>
              <a:t>Let’s Understand HTML</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4F0734-A943-6C33-D07B-BAB24BA8715D}"/>
              </a:ext>
            </a:extLst>
          </p:cNvPr>
          <p:cNvSpPr txBox="1"/>
          <p:nvPr/>
        </p:nvSpPr>
        <p:spPr>
          <a:xfrm>
            <a:off x="259976" y="671463"/>
            <a:ext cx="10712824" cy="5262979"/>
          </a:xfrm>
          <a:prstGeom prst="rect">
            <a:avLst/>
          </a:prstGeom>
          <a:noFill/>
        </p:spPr>
        <p:txBody>
          <a:bodyPr wrap="square">
            <a:spAutoFit/>
          </a:bodyPr>
          <a:lstStyle/>
          <a:p>
            <a:r>
              <a:rPr lang="en-US" sz="1400" dirty="0">
                <a:solidFill>
                  <a:srgbClr val="D4D4D4"/>
                </a:solidFill>
                <a:latin typeface="Consolas" panose="020B0609020204030204" pitchFamily="49" charset="0"/>
              </a:rPr>
              <a:t>17. &lt;dl&gt; </a:t>
            </a:r>
          </a:p>
          <a:p>
            <a:r>
              <a:rPr lang="en-US" sz="1400" dirty="0">
                <a:solidFill>
                  <a:srgbClr val="D4D4D4"/>
                </a:solidFill>
                <a:latin typeface="Consolas" panose="020B0609020204030204" pitchFamily="49" charset="0"/>
              </a:rPr>
              <a:t>Description lists use a different wrapper than the other list types — &lt;dl&gt;; in addition each term is wrapped in a &lt;dt&gt; (description term) element, and each description is wrapped in a &lt;dd&gt; (description definition) element.</a:t>
            </a:r>
          </a:p>
          <a:p>
            <a:endParaRPr lang="en-US" sz="1400" dirty="0">
              <a:solidFill>
                <a:srgbClr val="D4D4D4"/>
              </a:solidFill>
              <a:latin typeface="Consolas" panose="020B0609020204030204" pitchFamily="49" charset="0"/>
            </a:endParaRPr>
          </a:p>
          <a:p>
            <a:r>
              <a:rPr lang="en-US" sz="1400" dirty="0">
                <a:solidFill>
                  <a:srgbClr val="CE9178"/>
                </a:solidFill>
                <a:latin typeface="Consolas" panose="020B0609020204030204" pitchFamily="49" charset="0"/>
              </a:rPr>
              <a:t>&lt;dl&gt;</a:t>
            </a:r>
          </a:p>
          <a:p>
            <a:r>
              <a:rPr lang="en-US" sz="1400" dirty="0">
                <a:solidFill>
                  <a:srgbClr val="CE9178"/>
                </a:solidFill>
                <a:latin typeface="Consolas" panose="020B0609020204030204" pitchFamily="49" charset="0"/>
              </a:rPr>
              <a:t>  &lt;dt&gt;soliloquy&lt;/dt&gt;</a:t>
            </a:r>
          </a:p>
          <a:p>
            <a:r>
              <a:rPr lang="en-US" sz="1400" dirty="0">
                <a:solidFill>
                  <a:srgbClr val="CE9178"/>
                </a:solidFill>
                <a:latin typeface="Consolas" panose="020B0609020204030204" pitchFamily="49" charset="0"/>
              </a:rPr>
              <a:t>  &lt;dd&gt;</a:t>
            </a:r>
          </a:p>
          <a:p>
            <a:r>
              <a:rPr lang="en-US" sz="1400" dirty="0">
                <a:solidFill>
                  <a:srgbClr val="CE9178"/>
                </a:solidFill>
                <a:latin typeface="Consolas" panose="020B0609020204030204" pitchFamily="49" charset="0"/>
              </a:rPr>
              <a:t>    In drama, where a character speaks to themselves, representing their inner</a:t>
            </a:r>
          </a:p>
          <a:p>
            <a:r>
              <a:rPr lang="en-US" sz="1400" dirty="0">
                <a:solidFill>
                  <a:srgbClr val="CE9178"/>
                </a:solidFill>
                <a:latin typeface="Consolas" panose="020B0609020204030204" pitchFamily="49" charset="0"/>
              </a:rPr>
              <a:t>    thoughts or feelings and in the process relaying them to the audience (but</a:t>
            </a:r>
          </a:p>
          <a:p>
            <a:r>
              <a:rPr lang="en-US" sz="1400" dirty="0">
                <a:solidFill>
                  <a:srgbClr val="CE9178"/>
                </a:solidFill>
                <a:latin typeface="Consolas" panose="020B0609020204030204" pitchFamily="49" charset="0"/>
              </a:rPr>
              <a:t>    not to other characters.)</a:t>
            </a:r>
          </a:p>
          <a:p>
            <a:r>
              <a:rPr lang="en-US" sz="1400" dirty="0">
                <a:solidFill>
                  <a:srgbClr val="CE9178"/>
                </a:solidFill>
                <a:latin typeface="Consolas" panose="020B0609020204030204" pitchFamily="49" charset="0"/>
              </a:rPr>
              <a:t>  &lt;/dd&gt;</a:t>
            </a:r>
          </a:p>
          <a:p>
            <a:r>
              <a:rPr lang="en-US" sz="1400" dirty="0">
                <a:solidFill>
                  <a:srgbClr val="CE9178"/>
                </a:solidFill>
                <a:latin typeface="Consolas" panose="020B0609020204030204" pitchFamily="49" charset="0"/>
              </a:rPr>
              <a:t>  &lt;dt&gt;monologue&lt;/dt&gt;</a:t>
            </a:r>
          </a:p>
          <a:p>
            <a:r>
              <a:rPr lang="en-US" sz="1400" dirty="0">
                <a:solidFill>
                  <a:srgbClr val="CE9178"/>
                </a:solidFill>
                <a:latin typeface="Consolas" panose="020B0609020204030204" pitchFamily="49" charset="0"/>
              </a:rPr>
              <a:t>  &lt;dd&gt;</a:t>
            </a:r>
          </a:p>
          <a:p>
            <a:r>
              <a:rPr lang="en-US" sz="1400" dirty="0">
                <a:solidFill>
                  <a:srgbClr val="CE9178"/>
                </a:solidFill>
                <a:latin typeface="Consolas" panose="020B0609020204030204" pitchFamily="49" charset="0"/>
              </a:rPr>
              <a:t>    In drama, where a character speaks their thoughts out loud to share them</a:t>
            </a:r>
          </a:p>
          <a:p>
            <a:r>
              <a:rPr lang="en-US" sz="1400" dirty="0">
                <a:solidFill>
                  <a:srgbClr val="CE9178"/>
                </a:solidFill>
                <a:latin typeface="Consolas" panose="020B0609020204030204" pitchFamily="49" charset="0"/>
              </a:rPr>
              <a:t>    with the audience and any other characters present.</a:t>
            </a:r>
          </a:p>
          <a:p>
            <a:r>
              <a:rPr lang="en-US" sz="1400" dirty="0">
                <a:solidFill>
                  <a:srgbClr val="CE9178"/>
                </a:solidFill>
                <a:latin typeface="Consolas" panose="020B0609020204030204" pitchFamily="49" charset="0"/>
              </a:rPr>
              <a:t>  &lt;/dd&gt;</a:t>
            </a:r>
          </a:p>
          <a:p>
            <a:r>
              <a:rPr lang="en-US" sz="1400" dirty="0">
                <a:solidFill>
                  <a:srgbClr val="CE9178"/>
                </a:solidFill>
                <a:latin typeface="Consolas" panose="020B0609020204030204" pitchFamily="49" charset="0"/>
              </a:rPr>
              <a:t>  &lt;dt&gt;aside&lt;/dt&gt;</a:t>
            </a:r>
          </a:p>
          <a:p>
            <a:r>
              <a:rPr lang="en-US" sz="1400" dirty="0">
                <a:solidFill>
                  <a:srgbClr val="CE9178"/>
                </a:solidFill>
                <a:latin typeface="Consolas" panose="020B0609020204030204" pitchFamily="49" charset="0"/>
              </a:rPr>
              <a:t>  &lt;dd&gt;</a:t>
            </a:r>
          </a:p>
          <a:p>
            <a:r>
              <a:rPr lang="en-US" sz="1400" dirty="0">
                <a:solidFill>
                  <a:srgbClr val="CE9178"/>
                </a:solidFill>
                <a:latin typeface="Consolas" panose="020B0609020204030204" pitchFamily="49" charset="0"/>
              </a:rPr>
              <a:t>    In drama, where a character shares a comment only with the audience for</a:t>
            </a:r>
          </a:p>
          <a:p>
            <a:r>
              <a:rPr lang="en-US" sz="1400" dirty="0">
                <a:solidFill>
                  <a:srgbClr val="CE9178"/>
                </a:solidFill>
                <a:latin typeface="Consolas" panose="020B0609020204030204" pitchFamily="49" charset="0"/>
              </a:rPr>
              <a:t>    humorous or dramatic effect. This is usually a feeling, thought, or piece of</a:t>
            </a:r>
          </a:p>
          <a:p>
            <a:r>
              <a:rPr lang="en-US" sz="1400" dirty="0">
                <a:solidFill>
                  <a:srgbClr val="CE9178"/>
                </a:solidFill>
                <a:latin typeface="Consolas" panose="020B0609020204030204" pitchFamily="49" charset="0"/>
              </a:rPr>
              <a:t>    additional background information.</a:t>
            </a:r>
          </a:p>
          <a:p>
            <a:r>
              <a:rPr lang="en-US" sz="1400" dirty="0">
                <a:solidFill>
                  <a:srgbClr val="CE9178"/>
                </a:solidFill>
                <a:latin typeface="Consolas" panose="020B0609020204030204" pitchFamily="49" charset="0"/>
              </a:rPr>
              <a:t>  &lt;/dd&gt;</a:t>
            </a:r>
          </a:p>
          <a:p>
            <a:r>
              <a:rPr lang="en-US" sz="1400" dirty="0">
                <a:solidFill>
                  <a:srgbClr val="CE9178"/>
                </a:solidFill>
                <a:latin typeface="Consolas" panose="020B0609020204030204" pitchFamily="49" charset="0"/>
              </a:rPr>
              <a:t>&lt;/dl&gt;</a:t>
            </a:r>
            <a:endParaRPr lang="en-IN" sz="1400" dirty="0">
              <a:solidFill>
                <a:srgbClr val="CE9178"/>
              </a:solidFill>
              <a:latin typeface="Consolas" panose="020B0609020204030204" pitchFamily="49" charset="0"/>
            </a:endParaRPr>
          </a:p>
        </p:txBody>
      </p:sp>
    </p:spTree>
    <p:extLst>
      <p:ext uri="{BB962C8B-B14F-4D97-AF65-F5344CB8AC3E}">
        <p14:creationId xmlns:p14="http://schemas.microsoft.com/office/powerpoint/2010/main" val="3267495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200AD9-F29C-29E4-B3BB-BB20864461A9}"/>
              </a:ext>
            </a:extLst>
          </p:cNvPr>
          <p:cNvSpPr txBox="1"/>
          <p:nvPr/>
        </p:nvSpPr>
        <p:spPr>
          <a:xfrm>
            <a:off x="322729" y="120402"/>
            <a:ext cx="11214847" cy="6771084"/>
          </a:xfrm>
          <a:prstGeom prst="rect">
            <a:avLst/>
          </a:prstGeom>
          <a:noFill/>
        </p:spPr>
        <p:txBody>
          <a:bodyPr wrap="square">
            <a:spAutoFit/>
          </a:bodyPr>
          <a:lstStyle/>
          <a:p>
            <a:r>
              <a:rPr lang="en-US" sz="1400" dirty="0">
                <a:solidFill>
                  <a:srgbClr val="D4D4D4"/>
                </a:solidFill>
                <a:latin typeface="Consolas" panose="020B0609020204030204" pitchFamily="49" charset="0"/>
              </a:rPr>
              <a:t>Head element in detail:</a:t>
            </a:r>
          </a:p>
          <a:p>
            <a:r>
              <a:rPr lang="en-US" sz="1400" dirty="0">
                <a:solidFill>
                  <a:srgbClr val="D4D4D4"/>
                </a:solidFill>
                <a:latin typeface="Consolas" panose="020B0609020204030204" pitchFamily="49" charset="0"/>
              </a:rPr>
              <a:t>The head of an HTML document is the part that is not displayed in the web browser when the page is loaded. It contains information such as the page &lt;title&gt;, links to CSS, Links to custom favicons, and other metadata </a:t>
            </a:r>
          </a:p>
          <a:p>
            <a:r>
              <a:rPr lang="en-US" sz="1400" dirty="0">
                <a:solidFill>
                  <a:srgbClr val="D4D4D4"/>
                </a:solidFill>
                <a:latin typeface="Consolas" panose="020B0609020204030204" pitchFamily="49" charset="0"/>
              </a:rPr>
              <a:t>Web browsers use information contained in the head to render the HTML document correctly</a:t>
            </a:r>
          </a:p>
          <a:p>
            <a:endParaRPr lang="en-US" sz="1400" dirty="0">
              <a:solidFill>
                <a:srgbClr val="D4D4D4"/>
              </a:solidFill>
              <a:latin typeface="Consolas" panose="020B0609020204030204" pitchFamily="49" charset="0"/>
            </a:endParaRPr>
          </a:p>
          <a:p>
            <a:r>
              <a:rPr lang="en-US" sz="1400" dirty="0">
                <a:solidFill>
                  <a:srgbClr val="CE9178"/>
                </a:solidFill>
                <a:latin typeface="Consolas" panose="020B0609020204030204" pitchFamily="49" charset="0"/>
              </a:rPr>
              <a:t>&lt;!DOCTYPE html&gt;</a:t>
            </a:r>
          </a:p>
          <a:p>
            <a:r>
              <a:rPr lang="en-US" sz="1400" dirty="0">
                <a:solidFill>
                  <a:srgbClr val="CE9178"/>
                </a:solidFill>
                <a:latin typeface="Consolas" panose="020B0609020204030204" pitchFamily="49" charset="0"/>
              </a:rPr>
              <a:t>&lt;html lang="</a:t>
            </a:r>
            <a:r>
              <a:rPr lang="en-US" sz="1400" dirty="0" err="1">
                <a:solidFill>
                  <a:srgbClr val="CE9178"/>
                </a:solidFill>
                <a:latin typeface="Consolas" panose="020B0609020204030204" pitchFamily="49" charset="0"/>
              </a:rPr>
              <a:t>en</a:t>
            </a:r>
            <a:r>
              <a:rPr lang="en-US" sz="1400" dirty="0">
                <a:solidFill>
                  <a:srgbClr val="CE9178"/>
                </a:solidFill>
                <a:latin typeface="Consolas" panose="020B0609020204030204" pitchFamily="49" charset="0"/>
              </a:rPr>
              <a:t>-US"&gt;</a:t>
            </a:r>
          </a:p>
          <a:p>
            <a:r>
              <a:rPr lang="en-US" sz="1400" dirty="0">
                <a:solidFill>
                  <a:srgbClr val="CE9178"/>
                </a:solidFill>
                <a:latin typeface="Consolas" panose="020B0609020204030204" pitchFamily="49" charset="0"/>
              </a:rPr>
              <a:t>  &lt;head&gt;</a:t>
            </a:r>
          </a:p>
          <a:p>
            <a:r>
              <a:rPr lang="en-US" sz="1400" dirty="0">
                <a:solidFill>
                  <a:srgbClr val="CE9178"/>
                </a:solidFill>
                <a:latin typeface="Consolas" panose="020B0609020204030204" pitchFamily="49" charset="0"/>
              </a:rPr>
              <a:t>    &lt;meta charset="utf-8" /&gt;</a:t>
            </a:r>
          </a:p>
          <a:p>
            <a:r>
              <a:rPr lang="en-US" sz="1400" dirty="0">
                <a:solidFill>
                  <a:srgbClr val="CE9178"/>
                </a:solidFill>
                <a:latin typeface="Consolas" panose="020B0609020204030204" pitchFamily="49" charset="0"/>
              </a:rPr>
              <a:t>    &lt;title&gt;My test page&lt;/title&gt;</a:t>
            </a:r>
          </a:p>
          <a:p>
            <a:r>
              <a:rPr lang="en-US" sz="1400" dirty="0">
                <a:solidFill>
                  <a:srgbClr val="CE9178"/>
                </a:solidFill>
                <a:latin typeface="Consolas" panose="020B0609020204030204" pitchFamily="49" charset="0"/>
              </a:rPr>
              <a:t>  &lt;/head&gt;</a:t>
            </a:r>
          </a:p>
          <a:p>
            <a:r>
              <a:rPr lang="en-US" sz="1400" dirty="0">
                <a:solidFill>
                  <a:srgbClr val="CE9178"/>
                </a:solidFill>
                <a:latin typeface="Consolas" panose="020B0609020204030204" pitchFamily="49" charset="0"/>
              </a:rPr>
              <a:t>  &lt;body&gt;</a:t>
            </a:r>
          </a:p>
          <a:p>
            <a:r>
              <a:rPr lang="en-US" sz="1400" dirty="0">
                <a:solidFill>
                  <a:srgbClr val="CE9178"/>
                </a:solidFill>
                <a:latin typeface="Consolas" panose="020B0609020204030204" pitchFamily="49" charset="0"/>
              </a:rPr>
              <a:t>    &lt;p&gt;This is my page&lt;/p&gt;</a:t>
            </a:r>
          </a:p>
          <a:p>
            <a:r>
              <a:rPr lang="en-US" sz="1400" dirty="0">
                <a:solidFill>
                  <a:srgbClr val="CE9178"/>
                </a:solidFill>
                <a:latin typeface="Consolas" panose="020B0609020204030204" pitchFamily="49" charset="0"/>
              </a:rPr>
              <a:t>  &lt;/body&gt;</a:t>
            </a:r>
          </a:p>
          <a:p>
            <a:r>
              <a:rPr lang="en-US" sz="1400" dirty="0">
                <a:solidFill>
                  <a:srgbClr val="CE9178"/>
                </a:solidFill>
                <a:latin typeface="Consolas" panose="020B0609020204030204" pitchFamily="49" charset="0"/>
              </a:rPr>
              <a:t>&lt;/html&gt;</a:t>
            </a:r>
          </a:p>
          <a:p>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Metadata: the &lt;meta&gt; element</a:t>
            </a:r>
          </a:p>
          <a:p>
            <a:r>
              <a:rPr lang="en-US" sz="1400" dirty="0">
                <a:solidFill>
                  <a:srgbClr val="CE9178"/>
                </a:solidFill>
                <a:latin typeface="Consolas" panose="020B0609020204030204" pitchFamily="49" charset="0"/>
              </a:rPr>
              <a:t>&lt;meta charset="utf-8" /&gt;</a:t>
            </a:r>
          </a:p>
          <a:p>
            <a:r>
              <a:rPr lang="en-US" sz="1400" dirty="0">
                <a:solidFill>
                  <a:srgbClr val="D4D4D4"/>
                </a:solidFill>
                <a:latin typeface="Consolas" panose="020B0609020204030204" pitchFamily="49" charset="0"/>
              </a:rPr>
              <a:t>This charset element specifies the document's character encoding</a:t>
            </a:r>
          </a:p>
          <a:p>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Many &lt;meta&gt; elements include </a:t>
            </a:r>
            <a:r>
              <a:rPr lang="en-US" sz="1400" b="1" dirty="0">
                <a:solidFill>
                  <a:srgbClr val="D4D4D4"/>
                </a:solidFill>
                <a:highlight>
                  <a:srgbClr val="000080"/>
                </a:highlight>
                <a:latin typeface="Consolas" panose="020B0609020204030204" pitchFamily="49" charset="0"/>
              </a:rPr>
              <a:t>name</a:t>
            </a:r>
            <a:r>
              <a:rPr lang="en-US" sz="1400" dirty="0">
                <a:solidFill>
                  <a:srgbClr val="D4D4D4"/>
                </a:solidFill>
                <a:latin typeface="Consolas" panose="020B0609020204030204" pitchFamily="49" charset="0"/>
              </a:rPr>
              <a:t> and </a:t>
            </a:r>
            <a:r>
              <a:rPr lang="en-US" sz="1400" b="1" dirty="0">
                <a:solidFill>
                  <a:srgbClr val="D4D4D4"/>
                </a:solidFill>
                <a:highlight>
                  <a:srgbClr val="000080"/>
                </a:highlight>
                <a:latin typeface="Consolas" panose="020B0609020204030204" pitchFamily="49" charset="0"/>
              </a:rPr>
              <a:t>content</a:t>
            </a:r>
            <a:r>
              <a:rPr lang="en-US" sz="1400" dirty="0">
                <a:solidFill>
                  <a:srgbClr val="D4D4D4"/>
                </a:solidFill>
                <a:latin typeface="Consolas" panose="020B0609020204030204" pitchFamily="49" charset="0"/>
              </a:rPr>
              <a:t> attributes:</a:t>
            </a:r>
          </a:p>
          <a:p>
            <a:r>
              <a:rPr lang="en-US" sz="1400" dirty="0">
                <a:solidFill>
                  <a:srgbClr val="D4D4D4"/>
                </a:solidFill>
                <a:latin typeface="Consolas" panose="020B0609020204030204" pitchFamily="49" charset="0"/>
              </a:rPr>
              <a:t>name specifies the type of meta element it is; what type of information it contains.</a:t>
            </a:r>
          </a:p>
          <a:p>
            <a:r>
              <a:rPr lang="en-US" sz="1400" dirty="0">
                <a:solidFill>
                  <a:srgbClr val="D4D4D4"/>
                </a:solidFill>
                <a:latin typeface="Consolas" panose="020B0609020204030204" pitchFamily="49" charset="0"/>
              </a:rPr>
              <a:t>content specifies the actual meta content.</a:t>
            </a:r>
          </a:p>
          <a:p>
            <a:endParaRPr lang="en-US" sz="1400" dirty="0">
              <a:solidFill>
                <a:srgbClr val="D4D4D4"/>
              </a:solidFill>
              <a:latin typeface="Consolas" panose="020B0609020204030204" pitchFamily="49" charset="0"/>
            </a:endParaRPr>
          </a:p>
          <a:p>
            <a:r>
              <a:rPr lang="en-US" sz="1400" dirty="0">
                <a:solidFill>
                  <a:srgbClr val="CE9178"/>
                </a:solidFill>
                <a:latin typeface="Consolas" panose="020B0609020204030204" pitchFamily="49" charset="0"/>
              </a:rPr>
              <a:t>&lt;meta name="author" content="Chris Mills" /&gt;</a:t>
            </a:r>
          </a:p>
          <a:p>
            <a:r>
              <a:rPr lang="en-US" sz="1400" dirty="0">
                <a:solidFill>
                  <a:srgbClr val="CE9178"/>
                </a:solidFill>
                <a:latin typeface="Consolas" panose="020B0609020204030204" pitchFamily="49" charset="0"/>
              </a:rPr>
              <a:t>&lt;meta</a:t>
            </a:r>
          </a:p>
          <a:p>
            <a:r>
              <a:rPr lang="en-US" sz="1400" dirty="0">
                <a:solidFill>
                  <a:srgbClr val="CE9178"/>
                </a:solidFill>
                <a:latin typeface="Consolas" panose="020B0609020204030204" pitchFamily="49" charset="0"/>
              </a:rPr>
              <a:t>  name="description"</a:t>
            </a:r>
          </a:p>
          <a:p>
            <a:r>
              <a:rPr lang="en-US" sz="1400" dirty="0">
                <a:solidFill>
                  <a:srgbClr val="CE9178"/>
                </a:solidFill>
                <a:latin typeface="Consolas" panose="020B0609020204030204" pitchFamily="49" charset="0"/>
              </a:rPr>
              <a:t>  content="The MDN Web Docs Learning Area aims to provide</a:t>
            </a:r>
          </a:p>
          <a:p>
            <a:r>
              <a:rPr lang="en-US" sz="1400" dirty="0">
                <a:solidFill>
                  <a:srgbClr val="CE9178"/>
                </a:solidFill>
                <a:latin typeface="Consolas" panose="020B0609020204030204" pitchFamily="49" charset="0"/>
              </a:rPr>
              <a:t>complete beginners to the Web with all they need to know to get</a:t>
            </a:r>
          </a:p>
          <a:p>
            <a:r>
              <a:rPr lang="en-US" sz="1400" dirty="0">
                <a:solidFill>
                  <a:srgbClr val="CE9178"/>
                </a:solidFill>
                <a:latin typeface="Consolas" panose="020B0609020204030204" pitchFamily="49" charset="0"/>
              </a:rPr>
              <a:t>started with developing web sites and applications." /&gt;</a:t>
            </a:r>
          </a:p>
          <a:p>
            <a:r>
              <a:rPr lang="en-US" sz="1400" dirty="0">
                <a:solidFill>
                  <a:srgbClr val="D4D4D4"/>
                </a:solidFill>
                <a:latin typeface="Consolas" panose="020B0609020204030204" pitchFamily="49" charset="0"/>
              </a:rPr>
              <a:t>Adding an author and description</a:t>
            </a:r>
          </a:p>
        </p:txBody>
      </p:sp>
    </p:spTree>
    <p:extLst>
      <p:ext uri="{BB962C8B-B14F-4D97-AF65-F5344CB8AC3E}">
        <p14:creationId xmlns:p14="http://schemas.microsoft.com/office/powerpoint/2010/main" val="514802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46A5BC-E977-D1AF-F6A7-8114BF0391D7}"/>
              </a:ext>
            </a:extLst>
          </p:cNvPr>
          <p:cNvSpPr txBox="1"/>
          <p:nvPr/>
        </p:nvSpPr>
        <p:spPr>
          <a:xfrm>
            <a:off x="201706" y="214263"/>
            <a:ext cx="11788588" cy="3754874"/>
          </a:xfrm>
          <a:prstGeom prst="rect">
            <a:avLst/>
          </a:prstGeom>
          <a:noFill/>
        </p:spPr>
        <p:txBody>
          <a:bodyPr wrap="square">
            <a:spAutoFit/>
          </a:bodyPr>
          <a:lstStyle/>
          <a:p>
            <a:r>
              <a:rPr lang="en-US" sz="1400" dirty="0">
                <a:solidFill>
                  <a:srgbClr val="D4D4D4"/>
                </a:solidFill>
                <a:latin typeface="Consolas" panose="020B0609020204030204" pitchFamily="49" charset="0"/>
              </a:rPr>
              <a:t>meta content.</a:t>
            </a:r>
          </a:p>
          <a:p>
            <a:r>
              <a:rPr lang="en-US" sz="1400" dirty="0">
                <a:solidFill>
                  <a:srgbClr val="D4D4D4"/>
                </a:solidFill>
                <a:latin typeface="Consolas" panose="020B0609020204030204" pitchFamily="49" charset="0"/>
              </a:rPr>
              <a:t>The description is also used on search engine result pages.</a:t>
            </a:r>
          </a:p>
          <a:p>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hlinkClick r:id="rId2" tooltip="Permalink to Adding custom icons to your site">
                  <a:extLst>
                    <a:ext uri="{A12FA001-AC4F-418D-AE19-62706E023703}">
                      <ahyp:hlinkClr xmlns:ahyp="http://schemas.microsoft.com/office/drawing/2018/hyperlinkcolor" val="tx"/>
                    </a:ext>
                  </a:extLst>
                </a:hlinkClick>
              </a:rPr>
              <a:t>Adding custom icons to your site</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 A favicon can be added to your page by:</a:t>
            </a:r>
          </a:p>
          <a:p>
            <a:r>
              <a:rPr lang="en-US" sz="1400" dirty="0">
                <a:solidFill>
                  <a:srgbClr val="D4D4D4"/>
                </a:solidFill>
                <a:latin typeface="Consolas" panose="020B0609020204030204" pitchFamily="49" charset="0"/>
              </a:rPr>
              <a:t>Saving it in the same directory as the site's index page, saved in .</a:t>
            </a:r>
            <a:r>
              <a:rPr lang="en-US" sz="1400" dirty="0" err="1">
                <a:solidFill>
                  <a:srgbClr val="D4D4D4"/>
                </a:solidFill>
                <a:latin typeface="Consolas" panose="020B0609020204030204" pitchFamily="49" charset="0"/>
              </a:rPr>
              <a:t>ico</a:t>
            </a:r>
            <a:r>
              <a:rPr lang="en-US" sz="1400" dirty="0">
                <a:solidFill>
                  <a:srgbClr val="D4D4D4"/>
                </a:solidFill>
                <a:latin typeface="Consolas" panose="020B0609020204030204" pitchFamily="49" charset="0"/>
              </a:rPr>
              <a:t> format</a:t>
            </a:r>
          </a:p>
          <a:p>
            <a:r>
              <a:rPr lang="en-US" sz="1400" dirty="0">
                <a:solidFill>
                  <a:srgbClr val="CE9178"/>
                </a:solidFill>
                <a:latin typeface="Consolas" panose="020B0609020204030204" pitchFamily="49" charset="0"/>
              </a:rPr>
              <a:t>&lt;link </a:t>
            </a:r>
            <a:r>
              <a:rPr lang="en-US" sz="1400" dirty="0" err="1">
                <a:solidFill>
                  <a:srgbClr val="CE9178"/>
                </a:solidFill>
                <a:latin typeface="Consolas" panose="020B0609020204030204" pitchFamily="49" charset="0"/>
              </a:rPr>
              <a:t>rel</a:t>
            </a:r>
            <a:r>
              <a:rPr lang="en-US" sz="1400" dirty="0">
                <a:solidFill>
                  <a:srgbClr val="CE9178"/>
                </a:solidFill>
                <a:latin typeface="Consolas" panose="020B0609020204030204" pitchFamily="49" charset="0"/>
              </a:rPr>
              <a:t>="icon" </a:t>
            </a:r>
            <a:r>
              <a:rPr lang="en-US" sz="1400" dirty="0" err="1">
                <a:solidFill>
                  <a:srgbClr val="CE9178"/>
                </a:solidFill>
                <a:latin typeface="Consolas" panose="020B0609020204030204" pitchFamily="49" charset="0"/>
              </a:rPr>
              <a:t>href</a:t>
            </a:r>
            <a:r>
              <a:rPr lang="en-US" sz="1400" dirty="0">
                <a:solidFill>
                  <a:srgbClr val="CE9178"/>
                </a:solidFill>
                <a:latin typeface="Consolas" panose="020B0609020204030204" pitchFamily="49" charset="0"/>
              </a:rPr>
              <a:t>="favicon.ico" type="image/x-icon" /&gt;</a:t>
            </a:r>
          </a:p>
          <a:p>
            <a:endParaRPr lang="en-US" sz="1400" dirty="0">
              <a:solidFill>
                <a:srgbClr val="D4D4D4"/>
              </a:solidFill>
              <a:latin typeface="Consolas" panose="020B0609020204030204" pitchFamily="49" charset="0"/>
            </a:endParaRPr>
          </a:p>
          <a:p>
            <a:r>
              <a:rPr lang="en-US" sz="1400" u="sng" dirty="0">
                <a:solidFill>
                  <a:srgbClr val="D4D4D4"/>
                </a:solidFill>
                <a:latin typeface="Consolas" panose="020B0609020204030204" pitchFamily="49" charset="0"/>
              </a:rPr>
              <a:t>Applying CSS and JavaScript to HTML</a:t>
            </a:r>
          </a:p>
          <a:p>
            <a:r>
              <a:rPr lang="en-US" sz="1400" dirty="0">
                <a:solidFill>
                  <a:srgbClr val="D4D4D4"/>
                </a:solidFill>
                <a:latin typeface="Consolas" panose="020B0609020204030204" pitchFamily="49" charset="0"/>
              </a:rPr>
              <a:t>adding styles to the page </a:t>
            </a:r>
          </a:p>
          <a:p>
            <a:r>
              <a:rPr lang="en-US" sz="1400" dirty="0">
                <a:solidFill>
                  <a:srgbClr val="CE9178"/>
                </a:solidFill>
                <a:latin typeface="Consolas" panose="020B0609020204030204" pitchFamily="49" charset="0"/>
              </a:rPr>
              <a:t>&lt;link </a:t>
            </a:r>
            <a:r>
              <a:rPr lang="en-US" sz="1400" dirty="0" err="1">
                <a:solidFill>
                  <a:srgbClr val="CE9178"/>
                </a:solidFill>
                <a:latin typeface="Consolas" panose="020B0609020204030204" pitchFamily="49" charset="0"/>
              </a:rPr>
              <a:t>rel</a:t>
            </a:r>
            <a:r>
              <a:rPr lang="en-US" sz="1400" dirty="0">
                <a:solidFill>
                  <a:srgbClr val="CE9178"/>
                </a:solidFill>
                <a:latin typeface="Consolas" panose="020B0609020204030204" pitchFamily="49" charset="0"/>
              </a:rPr>
              <a:t>="stylesheet" </a:t>
            </a:r>
            <a:r>
              <a:rPr lang="en-US" sz="1400" dirty="0" err="1">
                <a:solidFill>
                  <a:srgbClr val="CE9178"/>
                </a:solidFill>
                <a:latin typeface="Consolas" panose="020B0609020204030204" pitchFamily="49" charset="0"/>
              </a:rPr>
              <a:t>href</a:t>
            </a:r>
            <a:r>
              <a:rPr lang="en-US" sz="1400" dirty="0">
                <a:solidFill>
                  <a:srgbClr val="CE9178"/>
                </a:solidFill>
                <a:latin typeface="Consolas" panose="020B0609020204030204" pitchFamily="49" charset="0"/>
              </a:rPr>
              <a:t>="my-css-file.css" /&gt;</a:t>
            </a:r>
          </a:p>
          <a:p>
            <a:r>
              <a:rPr lang="en-US" sz="1400" dirty="0">
                <a:solidFill>
                  <a:srgbClr val="CE9178"/>
                </a:solidFill>
                <a:latin typeface="Consolas" panose="020B0609020204030204" pitchFamily="49" charset="0"/>
              </a:rPr>
              <a:t>&lt;script </a:t>
            </a:r>
            <a:r>
              <a:rPr lang="en-US" sz="1400" dirty="0" err="1">
                <a:solidFill>
                  <a:srgbClr val="CE9178"/>
                </a:solidFill>
                <a:latin typeface="Consolas" panose="020B0609020204030204" pitchFamily="49" charset="0"/>
              </a:rPr>
              <a:t>src</a:t>
            </a:r>
            <a:r>
              <a:rPr lang="en-US" sz="1400" dirty="0">
                <a:solidFill>
                  <a:srgbClr val="CE9178"/>
                </a:solidFill>
                <a:latin typeface="Consolas" panose="020B0609020204030204" pitchFamily="49" charset="0"/>
              </a:rPr>
              <a:t>="my-js-file.js" defer&gt;&lt;/script&gt;</a:t>
            </a:r>
          </a:p>
          <a:p>
            <a:endParaRPr lang="en-US" sz="1400" dirty="0">
              <a:solidFill>
                <a:srgbClr val="D4D4D4"/>
              </a:solidFill>
              <a:latin typeface="Consolas" panose="020B0609020204030204" pitchFamily="49" charset="0"/>
            </a:endParaRPr>
          </a:p>
          <a:p>
            <a:r>
              <a:rPr lang="en-US" sz="1400" u="sng" dirty="0">
                <a:solidFill>
                  <a:srgbClr val="D4D4D4"/>
                </a:solidFill>
                <a:latin typeface="Consolas" panose="020B0609020204030204" pitchFamily="49" charset="0"/>
              </a:rPr>
              <a:t>Setting the primary language of the document</a:t>
            </a:r>
          </a:p>
          <a:p>
            <a:r>
              <a:rPr lang="en-US" sz="1400" dirty="0">
                <a:solidFill>
                  <a:srgbClr val="CE9178"/>
                </a:solidFill>
                <a:latin typeface="Consolas" panose="020B0609020204030204" pitchFamily="49" charset="0"/>
              </a:rPr>
              <a:t>&lt;html lang="</a:t>
            </a:r>
            <a:r>
              <a:rPr lang="en-US" sz="1400" dirty="0" err="1">
                <a:solidFill>
                  <a:srgbClr val="CE9178"/>
                </a:solidFill>
                <a:latin typeface="Consolas" panose="020B0609020204030204" pitchFamily="49" charset="0"/>
              </a:rPr>
              <a:t>en</a:t>
            </a:r>
            <a:r>
              <a:rPr lang="en-US" sz="1400" dirty="0">
                <a:solidFill>
                  <a:srgbClr val="CE9178"/>
                </a:solidFill>
                <a:latin typeface="Consolas" panose="020B0609020204030204" pitchFamily="49" charset="0"/>
              </a:rPr>
              <a:t>-US"&gt;</a:t>
            </a:r>
          </a:p>
          <a:p>
            <a:r>
              <a:rPr lang="en-US" sz="1400" dirty="0">
                <a:solidFill>
                  <a:srgbClr val="CE9178"/>
                </a:solidFill>
                <a:latin typeface="Consolas" panose="020B0609020204030204" pitchFamily="49" charset="0"/>
              </a:rPr>
              <a:t>  …</a:t>
            </a:r>
          </a:p>
          <a:p>
            <a:r>
              <a:rPr lang="en-US" sz="1400" dirty="0">
                <a:solidFill>
                  <a:srgbClr val="CE9178"/>
                </a:solidFill>
                <a:latin typeface="Consolas" panose="020B0609020204030204" pitchFamily="49" charset="0"/>
              </a:rPr>
              <a:t>&lt;/html&gt;</a:t>
            </a:r>
          </a:p>
        </p:txBody>
      </p:sp>
    </p:spTree>
    <p:extLst>
      <p:ext uri="{BB962C8B-B14F-4D97-AF65-F5344CB8AC3E}">
        <p14:creationId xmlns:p14="http://schemas.microsoft.com/office/powerpoint/2010/main" val="2031236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477193-4110-A4E1-E4CA-23C11F54DA0F}"/>
              </a:ext>
            </a:extLst>
          </p:cNvPr>
          <p:cNvSpPr txBox="1"/>
          <p:nvPr/>
        </p:nvSpPr>
        <p:spPr>
          <a:xfrm>
            <a:off x="170330" y="160143"/>
            <a:ext cx="11232776" cy="6586418"/>
          </a:xfrm>
          <a:prstGeom prst="rect">
            <a:avLst/>
          </a:prstGeom>
          <a:noFill/>
        </p:spPr>
        <p:txBody>
          <a:bodyPr wrap="square">
            <a:spAutoFit/>
          </a:bodyPr>
          <a:lstStyle/>
          <a:p>
            <a:r>
              <a:rPr lang="en-US" sz="1600" b="1" dirty="0">
                <a:solidFill>
                  <a:srgbClr val="D4D4D4"/>
                </a:solidFill>
                <a:effectLst/>
                <a:latin typeface="Consolas" panose="020B0609020204030204" pitchFamily="49" charset="0"/>
              </a:rPr>
              <a:t>3. Attributes                                                                         </a:t>
            </a:r>
            <a:r>
              <a:rPr lang="en-IN" sz="1400" dirty="0">
                <a:solidFill>
                  <a:srgbClr val="D4D4D4"/>
                </a:solidFill>
                <a:latin typeface="Consolas" panose="020B0609020204030204" pitchFamily="49" charset="0"/>
              </a:rPr>
              <a:t>-- (question 3)</a:t>
            </a:r>
            <a:endParaRPr lang="en-US" sz="1400" b="0" dirty="0">
              <a:solidFill>
                <a:srgbClr val="D4D4D4"/>
              </a:solidFill>
              <a:effectLst/>
              <a:latin typeface="Consolas" panose="020B0609020204030204" pitchFamily="49" charset="0"/>
            </a:endParaRPr>
          </a:p>
          <a:p>
            <a:pPr lvl="1"/>
            <a:r>
              <a:rPr lang="en-US" sz="1400" dirty="0">
                <a:solidFill>
                  <a:srgbClr val="D4D4D4"/>
                </a:solidFill>
                <a:latin typeface="Consolas" panose="020B0609020204030204" pitchFamily="49" charset="0"/>
              </a:rPr>
              <a:t>Elements can also have a attributes. Attributes contains extra information about the element, that doesn’t appear in the content.</a:t>
            </a:r>
          </a:p>
          <a:p>
            <a:pPr lvl="1"/>
            <a:endParaRPr lang="en-US" sz="1400" b="0" dirty="0">
              <a:solidFill>
                <a:srgbClr val="D4D4D4"/>
              </a:solidFill>
              <a:effectLst/>
              <a:latin typeface="Consolas" panose="020B0609020204030204" pitchFamily="49" charset="0"/>
            </a:endParaRPr>
          </a:p>
          <a:p>
            <a:pPr marL="800100" lvl="1" indent="-342900">
              <a:buAutoNum type="arabicPeriod"/>
            </a:pPr>
            <a:r>
              <a:rPr lang="en-US" sz="1400" b="0" dirty="0" err="1">
                <a:solidFill>
                  <a:srgbClr val="D4D4D4"/>
                </a:solidFill>
                <a:effectLst/>
                <a:latin typeface="Consolas" panose="020B0609020204030204" pitchFamily="49" charset="0"/>
              </a:rPr>
              <a:t>src</a:t>
            </a:r>
            <a:r>
              <a:rPr lang="en-US" sz="1400" b="0" dirty="0">
                <a:solidFill>
                  <a:srgbClr val="D4D4D4"/>
                </a:solidFill>
                <a:effectLst/>
                <a:latin typeface="Consolas" panose="020B0609020204030204" pitchFamily="49" charset="0"/>
              </a:rPr>
              <a:t>  - used this attribute with </a:t>
            </a:r>
            <a:r>
              <a:rPr lang="en-US" sz="1400" b="0" dirty="0" err="1">
                <a:solidFill>
                  <a:srgbClr val="D4D4D4"/>
                </a:solidFill>
                <a:effectLst/>
                <a:latin typeface="Consolas" panose="020B0609020204030204" pitchFamily="49" charset="0"/>
              </a:rPr>
              <a:t>img</a:t>
            </a:r>
            <a:r>
              <a:rPr lang="en-US" sz="1400" b="0" dirty="0">
                <a:solidFill>
                  <a:srgbClr val="D4D4D4"/>
                </a:solidFill>
                <a:effectLst/>
                <a:latin typeface="Consolas" panose="020B0609020204030204" pitchFamily="49" charset="0"/>
              </a:rPr>
              <a:t> tag</a:t>
            </a:r>
          </a:p>
          <a:p>
            <a:pPr lvl="1"/>
            <a:endParaRPr lang="en-US" sz="1400" b="0" dirty="0">
              <a:solidFill>
                <a:srgbClr val="D4D4D4"/>
              </a:solidFill>
              <a:effectLst/>
              <a:latin typeface="Consolas" panose="020B0609020204030204" pitchFamily="49" charset="0"/>
            </a:endParaRPr>
          </a:p>
          <a:p>
            <a:pPr lvl="1"/>
            <a:r>
              <a:rPr lang="en-US" sz="1400" b="0" dirty="0">
                <a:solidFill>
                  <a:srgbClr val="D4D4D4"/>
                </a:solidFill>
                <a:effectLst/>
                <a:latin typeface="Consolas" panose="020B0609020204030204" pitchFamily="49" charset="0"/>
              </a:rPr>
              <a:t> </a:t>
            </a:r>
            <a:r>
              <a:rPr lang="en-IN" sz="1400" b="0" dirty="0">
                <a:solidFill>
                  <a:srgbClr val="D4D4D4"/>
                </a:solidFill>
                <a:effectLst/>
                <a:latin typeface="Consolas" panose="020B0609020204030204" pitchFamily="49" charset="0"/>
              </a:rPr>
              <a:t>  </a:t>
            </a:r>
            <a:r>
              <a:rPr lang="en-IN" sz="1400" b="0" dirty="0">
                <a:solidFill>
                  <a:srgbClr val="808080"/>
                </a:solidFill>
                <a:effectLst/>
                <a:latin typeface="Consolas" panose="020B0609020204030204" pitchFamily="49" charset="0"/>
              </a:rPr>
              <a:t>&lt;</a:t>
            </a:r>
            <a:r>
              <a:rPr lang="en-IN" sz="1400" b="0" dirty="0" err="1">
                <a:solidFill>
                  <a:srgbClr val="569CD6"/>
                </a:solidFill>
                <a:effectLst/>
                <a:latin typeface="Consolas" panose="020B0609020204030204" pitchFamily="49" charset="0"/>
              </a:rPr>
              <a:t>img</a:t>
            </a:r>
            <a:r>
              <a:rPr lang="en-IN" sz="1400" b="0" dirty="0">
                <a:solidFill>
                  <a:srgbClr val="D4D4D4"/>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src</a:t>
            </a:r>
            <a:r>
              <a:rPr lang="en-IN" sz="1400" b="0" dirty="0">
                <a:solidFill>
                  <a:srgbClr val="D4D4D4"/>
                </a:solidFill>
                <a:effectLst/>
                <a:latin typeface="Consolas" panose="020B0609020204030204" pitchFamily="49" charset="0"/>
              </a:rPr>
              <a:t>=</a:t>
            </a:r>
            <a:r>
              <a:rPr lang="en-IN" sz="1400" b="0" dirty="0">
                <a:solidFill>
                  <a:srgbClr val="CE9178"/>
                </a:solidFill>
                <a:effectLst/>
                <a:latin typeface="Consolas" panose="020B0609020204030204" pitchFamily="49" charset="0"/>
              </a:rPr>
              <a:t>"https://raw.githubusercontent.com/</a:t>
            </a:r>
            <a:r>
              <a:rPr lang="en-IN" sz="1400" b="0" dirty="0" err="1">
                <a:solidFill>
                  <a:srgbClr val="CE9178"/>
                </a:solidFill>
                <a:effectLst/>
                <a:latin typeface="Consolas" panose="020B0609020204030204" pitchFamily="49" charset="0"/>
              </a:rPr>
              <a:t>mdn</a:t>
            </a:r>
            <a:r>
              <a:rPr lang="en-IN" sz="1400" b="0" dirty="0">
                <a:solidFill>
                  <a:srgbClr val="CE9178"/>
                </a:solidFill>
                <a:effectLst/>
                <a:latin typeface="Consolas" panose="020B0609020204030204" pitchFamily="49" charset="0"/>
              </a:rPr>
              <a:t>/beginner-html-site/</a:t>
            </a:r>
            <a:r>
              <a:rPr lang="en-IN" sz="1400" b="0" dirty="0" err="1">
                <a:solidFill>
                  <a:srgbClr val="CE9178"/>
                </a:solidFill>
                <a:effectLst/>
                <a:latin typeface="Consolas" panose="020B0609020204030204" pitchFamily="49" charset="0"/>
              </a:rPr>
              <a:t>gh</a:t>
            </a:r>
            <a:r>
              <a:rPr lang="en-IN" sz="1400" b="0" dirty="0">
                <a:solidFill>
                  <a:srgbClr val="CE9178"/>
                </a:solidFill>
                <a:effectLst/>
                <a:latin typeface="Consolas" panose="020B0609020204030204" pitchFamily="49" charset="0"/>
              </a:rPr>
              <a:t>-pages/images/firefox-icon.png"</a:t>
            </a:r>
            <a:r>
              <a:rPr lang="en-IN" sz="1400" b="0" dirty="0">
                <a:solidFill>
                  <a:srgbClr val="D4D4D4"/>
                </a:solidFill>
                <a:effectLst/>
                <a:latin typeface="Consolas" panose="020B0609020204030204" pitchFamily="49" charset="0"/>
              </a:rPr>
              <a:t> </a:t>
            </a:r>
            <a:r>
              <a:rPr lang="en-IN" sz="1400" b="0" dirty="0">
                <a:solidFill>
                  <a:srgbClr val="808080"/>
                </a:solidFill>
                <a:effectLst/>
                <a:latin typeface="Consolas" panose="020B0609020204030204" pitchFamily="49" charset="0"/>
              </a:rPr>
              <a:t>/&gt;</a:t>
            </a:r>
            <a:endParaRPr lang="en-IN" sz="1400" b="0" dirty="0">
              <a:solidFill>
                <a:srgbClr val="D4D4D4"/>
              </a:solidFill>
              <a:effectLst/>
              <a:latin typeface="Consolas" panose="020B0609020204030204" pitchFamily="49" charset="0"/>
            </a:endParaRPr>
          </a:p>
          <a:p>
            <a:pPr lvl="1"/>
            <a:endParaRPr lang="en-US" sz="1400" b="0" dirty="0">
              <a:solidFill>
                <a:srgbClr val="D4D4D4"/>
              </a:solidFill>
              <a:effectLst/>
              <a:latin typeface="Consolas" panose="020B0609020204030204" pitchFamily="49" charset="0"/>
            </a:endParaRPr>
          </a:p>
          <a:p>
            <a:pPr lvl="1"/>
            <a:r>
              <a:rPr lang="en-US" sz="1400" b="0" dirty="0">
                <a:solidFill>
                  <a:srgbClr val="6796E6"/>
                </a:solidFill>
                <a:effectLst/>
                <a:latin typeface="Consolas" panose="020B0609020204030204" pitchFamily="49" charset="0"/>
              </a:rPr>
              <a:t>2.</a:t>
            </a:r>
            <a:r>
              <a:rPr lang="en-US" sz="1400" b="0" dirty="0">
                <a:solidFill>
                  <a:srgbClr val="D4D4D4"/>
                </a:solidFill>
                <a:effectLst/>
                <a:latin typeface="Consolas" panose="020B0609020204030204" pitchFamily="49" charset="0"/>
              </a:rPr>
              <a:t> alt  - used with </a:t>
            </a:r>
            <a:r>
              <a:rPr lang="en-US" sz="1400" b="0" dirty="0" err="1">
                <a:solidFill>
                  <a:srgbClr val="D4D4D4"/>
                </a:solidFill>
                <a:effectLst/>
                <a:latin typeface="Consolas" panose="020B0609020204030204" pitchFamily="49" charset="0"/>
              </a:rPr>
              <a:t>img</a:t>
            </a:r>
            <a:r>
              <a:rPr lang="en-US" sz="1400" b="0" dirty="0">
                <a:solidFill>
                  <a:srgbClr val="D4D4D4"/>
                </a:solidFill>
                <a:effectLst/>
                <a:latin typeface="Consolas" panose="020B0609020204030204" pitchFamily="49" charset="0"/>
              </a:rPr>
              <a:t> element alternative text and this describe the what image is about(helps in search Engine and another use if image is not loading and browser is not able to find the image )</a:t>
            </a:r>
          </a:p>
          <a:p>
            <a:pPr lvl="1"/>
            <a:endParaRPr lang="en-US" sz="1400" dirty="0">
              <a:solidFill>
                <a:srgbClr val="D4D4D4"/>
              </a:solidFill>
              <a:latin typeface="Consolas" panose="020B0609020204030204" pitchFamily="49" charset="0"/>
            </a:endParaRPr>
          </a:p>
          <a:p>
            <a:pPr lvl="1"/>
            <a:r>
              <a:rPr lang="en-IN" sz="1400" b="0" dirty="0">
                <a:solidFill>
                  <a:srgbClr val="D4D4D4"/>
                </a:solidFill>
                <a:effectLst/>
                <a:latin typeface="Consolas" panose="020B0609020204030204" pitchFamily="49" charset="0"/>
              </a:rPr>
              <a:t>  </a:t>
            </a:r>
            <a:r>
              <a:rPr lang="en-IN" sz="1400" b="0" dirty="0">
                <a:solidFill>
                  <a:srgbClr val="808080"/>
                </a:solidFill>
                <a:effectLst/>
                <a:latin typeface="Consolas" panose="020B0609020204030204" pitchFamily="49" charset="0"/>
              </a:rPr>
              <a:t>&lt;</a:t>
            </a:r>
            <a:r>
              <a:rPr lang="en-IN" sz="1400" b="0" dirty="0" err="1">
                <a:solidFill>
                  <a:srgbClr val="569CD6"/>
                </a:solidFill>
                <a:effectLst/>
                <a:latin typeface="Consolas" panose="020B0609020204030204" pitchFamily="49" charset="0"/>
              </a:rPr>
              <a:t>img</a:t>
            </a:r>
            <a:r>
              <a:rPr lang="en-IN" sz="1400" b="0" dirty="0">
                <a:solidFill>
                  <a:srgbClr val="D4D4D4"/>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src</a:t>
            </a:r>
            <a:r>
              <a:rPr lang="en-IN" sz="1400" b="0" dirty="0">
                <a:solidFill>
                  <a:srgbClr val="D4D4D4"/>
                </a:solidFill>
                <a:effectLst/>
                <a:latin typeface="Consolas" panose="020B0609020204030204" pitchFamily="49" charset="0"/>
              </a:rPr>
              <a:t>=</a:t>
            </a:r>
            <a:r>
              <a:rPr lang="en-IN" sz="1400" b="0" dirty="0">
                <a:solidFill>
                  <a:srgbClr val="CE9178"/>
                </a:solidFill>
                <a:effectLst/>
                <a:latin typeface="Consolas" panose="020B0609020204030204" pitchFamily="49" charset="0"/>
              </a:rPr>
              <a:t>"https://raw.githubusercontent.com/</a:t>
            </a:r>
            <a:r>
              <a:rPr lang="en-IN" sz="1400" b="0" dirty="0" err="1">
                <a:solidFill>
                  <a:srgbClr val="CE9178"/>
                </a:solidFill>
                <a:effectLst/>
                <a:latin typeface="Consolas" panose="020B0609020204030204" pitchFamily="49" charset="0"/>
              </a:rPr>
              <a:t>mdn</a:t>
            </a:r>
            <a:r>
              <a:rPr lang="en-IN" sz="1400" b="0" dirty="0">
                <a:solidFill>
                  <a:srgbClr val="CE9178"/>
                </a:solidFill>
                <a:effectLst/>
                <a:latin typeface="Consolas" panose="020B0609020204030204" pitchFamily="49" charset="0"/>
              </a:rPr>
              <a:t>/beginner-html-site/</a:t>
            </a:r>
            <a:r>
              <a:rPr lang="en-IN" sz="1400" b="0" dirty="0" err="1">
                <a:solidFill>
                  <a:srgbClr val="CE9178"/>
                </a:solidFill>
                <a:effectLst/>
                <a:latin typeface="Consolas" panose="020B0609020204030204" pitchFamily="49" charset="0"/>
              </a:rPr>
              <a:t>gh</a:t>
            </a:r>
            <a:r>
              <a:rPr lang="en-IN" sz="1400" b="0" dirty="0">
                <a:solidFill>
                  <a:srgbClr val="CE9178"/>
                </a:solidFill>
                <a:effectLst/>
                <a:latin typeface="Consolas" panose="020B0609020204030204" pitchFamily="49" charset="0"/>
              </a:rPr>
              <a:t>-pages/images/firefox-icon.png"</a:t>
            </a:r>
            <a:r>
              <a:rPr lang="en-IN" sz="1400" b="0" dirty="0">
                <a:solidFill>
                  <a:srgbClr val="D4D4D4"/>
                </a:solidFill>
                <a:effectLst/>
                <a:latin typeface="Consolas" panose="020B0609020204030204" pitchFamily="49" charset="0"/>
              </a:rPr>
              <a:t> </a:t>
            </a:r>
            <a:r>
              <a:rPr lang="en-IN" sz="1400" b="0" dirty="0">
                <a:solidFill>
                  <a:srgbClr val="9CDCFE"/>
                </a:solidFill>
                <a:effectLst/>
                <a:latin typeface="Consolas" panose="020B0609020204030204" pitchFamily="49" charset="0"/>
              </a:rPr>
              <a:t>alt</a:t>
            </a:r>
            <a:r>
              <a:rPr lang="en-IN" sz="1400" b="0" dirty="0">
                <a:solidFill>
                  <a:srgbClr val="D4D4D4"/>
                </a:solidFill>
                <a:effectLst/>
                <a:latin typeface="Consolas" panose="020B0609020204030204" pitchFamily="49" charset="0"/>
              </a:rPr>
              <a:t>=</a:t>
            </a:r>
            <a:r>
              <a:rPr lang="en-IN" sz="1400" b="0" dirty="0">
                <a:solidFill>
                  <a:srgbClr val="CE9178"/>
                </a:solidFill>
                <a:effectLst/>
                <a:latin typeface="Consolas" panose="020B0609020204030204" pitchFamily="49" charset="0"/>
              </a:rPr>
              <a:t>"Firefox icon"</a:t>
            </a:r>
            <a:r>
              <a:rPr lang="en-IN" sz="1400" b="0" dirty="0">
                <a:solidFill>
                  <a:srgbClr val="D4D4D4"/>
                </a:solidFill>
                <a:effectLst/>
                <a:latin typeface="Consolas" panose="020B0609020204030204" pitchFamily="49" charset="0"/>
              </a:rPr>
              <a:t> </a:t>
            </a:r>
            <a:r>
              <a:rPr lang="en-IN" sz="1400" b="0" dirty="0">
                <a:solidFill>
                  <a:srgbClr val="808080"/>
                </a:solidFill>
                <a:effectLst/>
                <a:latin typeface="Consolas" panose="020B0609020204030204" pitchFamily="49" charset="0"/>
              </a:rPr>
              <a:t>/&gt;</a:t>
            </a:r>
            <a:endParaRPr lang="en-IN" sz="1400" b="0" dirty="0">
              <a:solidFill>
                <a:srgbClr val="D4D4D4"/>
              </a:solidFill>
              <a:effectLst/>
              <a:latin typeface="Consolas" panose="020B0609020204030204" pitchFamily="49" charset="0"/>
            </a:endParaRPr>
          </a:p>
          <a:p>
            <a:endParaRPr lang="en-US" sz="1400" b="0" dirty="0">
              <a:solidFill>
                <a:srgbClr val="D4D4D4"/>
              </a:solidFill>
              <a:effectLst/>
              <a:latin typeface="Consolas" panose="020B0609020204030204" pitchFamily="49" charset="0"/>
            </a:endParaRPr>
          </a:p>
          <a:p>
            <a:pPr lvl="1"/>
            <a:r>
              <a:rPr lang="en-US" sz="1400" b="0" dirty="0">
                <a:solidFill>
                  <a:srgbClr val="6796E6"/>
                </a:solidFill>
                <a:effectLst/>
                <a:latin typeface="Consolas" panose="020B0609020204030204" pitchFamily="49" charset="0"/>
              </a:rPr>
              <a:t>3.</a:t>
            </a:r>
            <a:r>
              <a:rPr lang="en-US" sz="1400" b="0" dirty="0">
                <a:solidFill>
                  <a:srgbClr val="D4D4D4"/>
                </a:solidFill>
                <a:effectLst/>
                <a:latin typeface="Consolas" panose="020B0609020204030204" pitchFamily="49" charset="0"/>
              </a:rPr>
              <a:t> width – used with </a:t>
            </a:r>
            <a:r>
              <a:rPr lang="en-US" sz="1400" b="0" dirty="0" err="1">
                <a:solidFill>
                  <a:srgbClr val="D4D4D4"/>
                </a:solidFill>
                <a:effectLst/>
                <a:latin typeface="Consolas" panose="020B0609020204030204" pitchFamily="49" charset="0"/>
              </a:rPr>
              <a:t>img</a:t>
            </a:r>
            <a:r>
              <a:rPr lang="en-US" sz="1400" b="0" dirty="0">
                <a:solidFill>
                  <a:srgbClr val="D4D4D4"/>
                </a:solidFill>
                <a:effectLst/>
                <a:latin typeface="Consolas" panose="020B0609020204030204" pitchFamily="49" charset="0"/>
              </a:rPr>
              <a:t> tag and assign the width to the image</a:t>
            </a:r>
            <a:endParaRPr lang="en-US" sz="1400" dirty="0">
              <a:solidFill>
                <a:srgbClr val="D4D4D4"/>
              </a:solidFill>
              <a:latin typeface="Consolas" panose="020B0609020204030204" pitchFamily="49" charset="0"/>
            </a:endParaRPr>
          </a:p>
          <a:p>
            <a:pPr lvl="1"/>
            <a:endParaRPr lang="en-US" sz="1400" b="0" dirty="0">
              <a:solidFill>
                <a:srgbClr val="D4D4D4"/>
              </a:solidFill>
              <a:effectLst/>
              <a:latin typeface="Consolas" panose="020B0609020204030204" pitchFamily="49" charset="0"/>
            </a:endParaRPr>
          </a:p>
          <a:p>
            <a:pPr lvl="1"/>
            <a:r>
              <a:rPr lang="en-US" sz="1400" b="0" dirty="0">
                <a:solidFill>
                  <a:srgbClr val="6796E6"/>
                </a:solidFill>
                <a:effectLst/>
                <a:latin typeface="Consolas" panose="020B0609020204030204" pitchFamily="49" charset="0"/>
              </a:rPr>
              <a:t>4.</a:t>
            </a:r>
            <a:r>
              <a:rPr lang="en-US" sz="1400" b="0" dirty="0">
                <a:solidFill>
                  <a:srgbClr val="D4D4D4"/>
                </a:solidFill>
                <a:effectLst/>
                <a:latin typeface="Consolas" panose="020B0609020204030204" pitchFamily="49" charset="0"/>
              </a:rPr>
              <a:t> Height – used with </a:t>
            </a:r>
            <a:r>
              <a:rPr lang="en-US" sz="1400" b="0" dirty="0" err="1">
                <a:solidFill>
                  <a:srgbClr val="D4D4D4"/>
                </a:solidFill>
                <a:effectLst/>
                <a:latin typeface="Consolas" panose="020B0609020204030204" pitchFamily="49" charset="0"/>
              </a:rPr>
              <a:t>img</a:t>
            </a:r>
            <a:r>
              <a:rPr lang="en-US" sz="1400" b="0" dirty="0">
                <a:solidFill>
                  <a:srgbClr val="D4D4D4"/>
                </a:solidFill>
                <a:effectLst/>
                <a:latin typeface="Consolas" panose="020B0609020204030204" pitchFamily="49" charset="0"/>
              </a:rPr>
              <a:t> tag and assign height to the image</a:t>
            </a:r>
          </a:p>
          <a:p>
            <a:pPr lvl="1"/>
            <a:endParaRPr lang="en-US" sz="1400" b="0" dirty="0">
              <a:solidFill>
                <a:srgbClr val="D4D4D4"/>
              </a:solidFill>
              <a:effectLst/>
              <a:latin typeface="Consolas" panose="020B0609020204030204" pitchFamily="49" charset="0"/>
            </a:endParaRPr>
          </a:p>
          <a:p>
            <a:pPr lvl="1"/>
            <a:r>
              <a:rPr lang="en-US" sz="1400" b="0" dirty="0">
                <a:solidFill>
                  <a:srgbClr val="6796E6"/>
                </a:solidFill>
                <a:effectLst/>
                <a:latin typeface="Consolas" panose="020B0609020204030204" pitchFamily="49" charset="0"/>
              </a:rPr>
              <a:t>5.</a:t>
            </a:r>
            <a:r>
              <a:rPr lang="en-US" sz="1400" b="0" dirty="0">
                <a:solidFill>
                  <a:srgbClr val="D4D4D4"/>
                </a:solidFill>
                <a:effectLst/>
                <a:latin typeface="Consolas" panose="020B0609020204030204" pitchFamily="49" charset="0"/>
              </a:rPr>
              <a:t> lang  - language</a:t>
            </a:r>
          </a:p>
          <a:p>
            <a:pPr lvl="1"/>
            <a:endParaRPr lang="en-US" sz="1400" b="0" dirty="0">
              <a:solidFill>
                <a:srgbClr val="D4D4D4"/>
              </a:solidFill>
              <a:effectLst/>
              <a:latin typeface="Consolas" panose="020B0609020204030204" pitchFamily="49" charset="0"/>
            </a:endParaRPr>
          </a:p>
          <a:p>
            <a:pPr lvl="1"/>
            <a:r>
              <a:rPr lang="en-US" sz="1400" b="0" dirty="0">
                <a:solidFill>
                  <a:srgbClr val="6796E6"/>
                </a:solidFill>
                <a:effectLst/>
                <a:latin typeface="Consolas" panose="020B0609020204030204" pitchFamily="49" charset="0"/>
              </a:rPr>
              <a:t>6.</a:t>
            </a:r>
            <a:r>
              <a:rPr lang="en-US" sz="1400" b="0" dirty="0">
                <a:solidFill>
                  <a:srgbClr val="D4D4D4"/>
                </a:solidFill>
                <a:effectLst/>
                <a:latin typeface="Consolas" panose="020B0609020204030204" pitchFamily="49" charset="0"/>
              </a:rPr>
              <a:t> charset - character set</a:t>
            </a:r>
          </a:p>
          <a:p>
            <a:pPr lvl="1"/>
            <a:endParaRPr lang="en-US" sz="1400" b="0" dirty="0">
              <a:solidFill>
                <a:srgbClr val="D4D4D4"/>
              </a:solidFill>
              <a:effectLst/>
              <a:latin typeface="Consolas" panose="020B0609020204030204" pitchFamily="49" charset="0"/>
            </a:endParaRPr>
          </a:p>
          <a:p>
            <a:pPr lvl="1"/>
            <a:r>
              <a:rPr lang="en-US" sz="1400" b="0" dirty="0">
                <a:solidFill>
                  <a:srgbClr val="6796E6"/>
                </a:solidFill>
                <a:effectLst/>
                <a:latin typeface="Consolas" panose="020B0609020204030204" pitchFamily="49" charset="0"/>
              </a:rPr>
              <a:t>7.</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href</a:t>
            </a:r>
            <a:r>
              <a:rPr lang="en-US" sz="1400" b="0" dirty="0">
                <a:solidFill>
                  <a:srgbClr val="D4D4D4"/>
                </a:solidFill>
                <a:effectLst/>
                <a:latin typeface="Consolas" panose="020B0609020204030204" pitchFamily="49" charset="0"/>
              </a:rPr>
              <a:t>="" - give thru link path, linking to mail</a:t>
            </a:r>
          </a:p>
          <a:p>
            <a:pPr lvl="1"/>
            <a:r>
              <a:rPr lang="en-US" sz="1400" b="0" dirty="0">
                <a:solidFill>
                  <a:srgbClr val="D4D4D4"/>
                </a:solidFill>
                <a:effectLst/>
                <a:latin typeface="Consolas" panose="020B0609020204030204" pitchFamily="49" charset="0"/>
              </a:rPr>
              <a:t>&lt;</a:t>
            </a:r>
            <a:r>
              <a:rPr lang="en-US" sz="1400" dirty="0">
                <a:solidFill>
                  <a:srgbClr val="CE9178"/>
                </a:solidFill>
                <a:latin typeface="Consolas" panose="020B0609020204030204" pitchFamily="49" charset="0"/>
              </a:rPr>
              <a:t>a </a:t>
            </a:r>
            <a:r>
              <a:rPr lang="en-US" sz="1400" dirty="0" err="1">
                <a:solidFill>
                  <a:srgbClr val="CE9178"/>
                </a:solidFill>
                <a:latin typeface="Consolas" panose="020B0609020204030204" pitchFamily="49" charset="0"/>
              </a:rPr>
              <a:t>href</a:t>
            </a:r>
            <a:r>
              <a:rPr lang="en-US" sz="1400" dirty="0">
                <a:solidFill>
                  <a:srgbClr val="CE9178"/>
                </a:solidFill>
                <a:latin typeface="Consolas" panose="020B0609020204030204" pitchFamily="49" charset="0"/>
              </a:rPr>
              <a:t>="mailto:nowhere@mozilla.org"&gt;Send email to nowhere&lt;/a&gt;</a:t>
            </a:r>
          </a:p>
          <a:p>
            <a:pPr lvl="1"/>
            <a:endParaRPr lang="en-US" sz="1400" b="0" dirty="0">
              <a:solidFill>
                <a:srgbClr val="D4D4D4"/>
              </a:solidFill>
              <a:effectLst/>
              <a:latin typeface="Consolas" panose="020B0609020204030204" pitchFamily="49" charset="0"/>
            </a:endParaRPr>
          </a:p>
          <a:p>
            <a:pPr lvl="1"/>
            <a:r>
              <a:rPr lang="en-US" sz="1400" b="0" dirty="0">
                <a:solidFill>
                  <a:srgbClr val="6796E6"/>
                </a:solidFill>
                <a:effectLst/>
                <a:latin typeface="Consolas" panose="020B0609020204030204" pitchFamily="49" charset="0"/>
              </a:rPr>
              <a:t>8.</a:t>
            </a:r>
            <a:r>
              <a:rPr lang="en-US" sz="1400" b="0" dirty="0">
                <a:solidFill>
                  <a:srgbClr val="D4D4D4"/>
                </a:solidFill>
                <a:effectLst/>
                <a:latin typeface="Consolas" panose="020B0609020204030204" pitchFamily="49" charset="0"/>
              </a:rPr>
              <a:t> target="_blank"   - open the link in new tab</a:t>
            </a:r>
          </a:p>
          <a:p>
            <a:pPr lvl="1"/>
            <a:endParaRPr lang="en-US" sz="1400" dirty="0">
              <a:solidFill>
                <a:srgbClr val="D4D4D4"/>
              </a:solidFill>
              <a:latin typeface="Consolas" panose="020B0609020204030204" pitchFamily="49" charset="0"/>
            </a:endParaRPr>
          </a:p>
          <a:p>
            <a:pPr lvl="1"/>
            <a:r>
              <a:rPr lang="en-US" sz="1400" b="0" dirty="0">
                <a:solidFill>
                  <a:srgbClr val="D4D4D4"/>
                </a:solidFill>
                <a:effectLst/>
                <a:latin typeface="Consolas" panose="020B0609020204030204" pitchFamily="49" charset="0"/>
              </a:rPr>
              <a:t>9. class  - </a:t>
            </a:r>
            <a:r>
              <a:rPr lang="en-US" sz="1400" dirty="0">
                <a:solidFill>
                  <a:srgbClr val="D4D4D4"/>
                </a:solidFill>
                <a:latin typeface="Consolas" panose="020B0609020204030204" pitchFamily="49" charset="0"/>
              </a:rPr>
              <a:t>The class attribute is used to specify the class name for an HTML element. Multiple elements in HTML can have the same class value. Also, it is mainly used to associate the styles written in the stylesheet with the HTML elements.</a:t>
            </a:r>
          </a:p>
        </p:txBody>
      </p:sp>
    </p:spTree>
    <p:extLst>
      <p:ext uri="{BB962C8B-B14F-4D97-AF65-F5344CB8AC3E}">
        <p14:creationId xmlns:p14="http://schemas.microsoft.com/office/powerpoint/2010/main" val="363000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9FEA72-373A-99D0-87EA-AA77DB10EC6B}"/>
              </a:ext>
            </a:extLst>
          </p:cNvPr>
          <p:cNvSpPr txBox="1"/>
          <p:nvPr/>
        </p:nvSpPr>
        <p:spPr>
          <a:xfrm>
            <a:off x="466164" y="510099"/>
            <a:ext cx="10712823" cy="2893100"/>
          </a:xfrm>
          <a:prstGeom prst="rect">
            <a:avLst/>
          </a:prstGeom>
          <a:noFill/>
        </p:spPr>
        <p:txBody>
          <a:bodyPr wrap="square">
            <a:spAutoFit/>
          </a:bodyPr>
          <a:lstStyle/>
          <a:p>
            <a:pPr lvl="1"/>
            <a:r>
              <a:rPr lang="en-US" sz="1400" dirty="0">
                <a:solidFill>
                  <a:srgbClr val="D4D4D4"/>
                </a:solidFill>
                <a:latin typeface="Consolas" panose="020B0609020204030204" pitchFamily="49" charset="0"/>
              </a:rPr>
              <a:t>10. title  - title attributes specifies the extra information about the link, this appears as a tooltip when cursor </a:t>
            </a:r>
            <a:r>
              <a:rPr lang="en-IN" sz="1400" dirty="0">
                <a:solidFill>
                  <a:srgbClr val="D4D4D4"/>
                </a:solidFill>
                <a:latin typeface="Consolas" panose="020B0609020204030204" pitchFamily="49" charset="0"/>
              </a:rPr>
              <a:t>hovers over the element.</a:t>
            </a:r>
            <a:endParaRPr lang="en-US" sz="1400" dirty="0">
              <a:solidFill>
                <a:srgbClr val="D4D4D4"/>
              </a:solidFill>
              <a:latin typeface="Consolas" panose="020B0609020204030204" pitchFamily="49" charset="0"/>
            </a:endParaRPr>
          </a:p>
          <a:p>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    11. Language</a:t>
            </a:r>
          </a:p>
          <a:p>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    12. id</a:t>
            </a:r>
          </a:p>
          <a:p>
            <a:endParaRPr lang="en-US" sz="1400" dirty="0">
              <a:solidFill>
                <a:srgbClr val="D4D4D4"/>
              </a:solidFill>
              <a:latin typeface="Consolas" panose="020B0609020204030204" pitchFamily="49" charset="0"/>
            </a:endParaRPr>
          </a:p>
          <a:p>
            <a:endParaRPr lang="en-US" sz="1400" dirty="0">
              <a:solidFill>
                <a:srgbClr val="D4D4D4"/>
              </a:solidFill>
              <a:latin typeface="Consolas" panose="020B0609020204030204" pitchFamily="49" charset="0"/>
            </a:endParaRPr>
          </a:p>
          <a:p>
            <a:endParaRPr lang="en-US" sz="1400" dirty="0">
              <a:solidFill>
                <a:srgbClr val="D4D4D4"/>
              </a:solidFill>
              <a:latin typeface="Consolas" panose="020B0609020204030204" pitchFamily="49" charset="0"/>
            </a:endParaRPr>
          </a:p>
          <a:p>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Difference between id and class attributes</a:t>
            </a:r>
          </a:p>
          <a:p>
            <a:r>
              <a:rPr lang="en-US" sz="1400" dirty="0">
                <a:solidFill>
                  <a:srgbClr val="D4D4D4"/>
                </a:solidFill>
                <a:latin typeface="Consolas" panose="020B0609020204030204" pitchFamily="49" charset="0"/>
              </a:rPr>
              <a:t>Multiple elements in HTML can have the same class value, whereas a value of id attribute of one element cannot be associated with another HTML element.</a:t>
            </a:r>
          </a:p>
        </p:txBody>
      </p:sp>
    </p:spTree>
    <p:extLst>
      <p:ext uri="{BB962C8B-B14F-4D97-AF65-F5344CB8AC3E}">
        <p14:creationId xmlns:p14="http://schemas.microsoft.com/office/powerpoint/2010/main" val="2187153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279AD-B962-60E7-35C5-0E785E5BBF7E}"/>
              </a:ext>
            </a:extLst>
          </p:cNvPr>
          <p:cNvSpPr txBox="1"/>
          <p:nvPr/>
        </p:nvSpPr>
        <p:spPr>
          <a:xfrm>
            <a:off x="233082" y="578223"/>
            <a:ext cx="11851341" cy="5693866"/>
          </a:xfrm>
          <a:prstGeom prst="rect">
            <a:avLst/>
          </a:prstGeom>
          <a:noFill/>
        </p:spPr>
        <p:txBody>
          <a:bodyPr wrap="square">
            <a:spAutoFit/>
          </a:bodyPr>
          <a:lstStyle/>
          <a:p>
            <a:r>
              <a:rPr lang="en-IN" sz="1400" dirty="0">
                <a:solidFill>
                  <a:srgbClr val="D4D4D4"/>
                </a:solidFill>
                <a:latin typeface="Consolas" panose="020B0609020204030204" pitchFamily="49" charset="0"/>
                <a:hlinkClick r:id="rId2" tooltip="Permalink to Block versus inline elements">
                  <a:extLst>
                    <a:ext uri="{A12FA001-AC4F-418D-AE19-62706E023703}">
                      <ahyp:hlinkClr xmlns:ahyp="http://schemas.microsoft.com/office/drawing/2018/hyperlinkcolor" val="tx"/>
                    </a:ext>
                  </a:extLst>
                </a:hlinkClick>
              </a:rPr>
              <a:t>4</a:t>
            </a:r>
            <a:r>
              <a:rPr lang="en-IN" sz="1400" b="1" dirty="0">
                <a:solidFill>
                  <a:srgbClr val="D4D4D4"/>
                </a:solidFill>
                <a:latin typeface="Consolas" panose="020B0609020204030204" pitchFamily="49" charset="0"/>
                <a:hlinkClick r:id="rId2" tooltip="Permalink to Block versus inline elements">
                  <a:extLst>
                    <a:ext uri="{A12FA001-AC4F-418D-AE19-62706E023703}">
                      <ahyp:hlinkClr xmlns:ahyp="http://schemas.microsoft.com/office/drawing/2018/hyperlinkcolor" val="tx"/>
                    </a:ext>
                  </a:extLst>
                </a:hlinkClick>
              </a:rPr>
              <a:t>. Are Elements and attributes are same? </a:t>
            </a:r>
            <a:r>
              <a:rPr lang="en-IN" sz="1400" b="1" dirty="0">
                <a:solidFill>
                  <a:srgbClr val="D4D4D4"/>
                </a:solidFill>
                <a:latin typeface="Consolas" panose="020B0609020204030204" pitchFamily="49" charset="0"/>
              </a:rPr>
              <a:t>                                                            </a:t>
            </a:r>
            <a:r>
              <a:rPr lang="en-IN" sz="1400" dirty="0">
                <a:solidFill>
                  <a:srgbClr val="D4D4D4"/>
                </a:solidFill>
                <a:latin typeface="Consolas" panose="020B0609020204030204" pitchFamily="49" charset="0"/>
              </a:rPr>
              <a:t>-- (question 2)</a:t>
            </a:r>
            <a:endParaRPr lang="en-IN" sz="1400" dirty="0">
              <a:solidFill>
                <a:srgbClr val="D4D4D4"/>
              </a:solidFill>
              <a:latin typeface="Consolas" panose="020B0609020204030204" pitchFamily="49" charset="0"/>
              <a:hlinkClick r:id="rId2" tooltip="Permalink to Block versus inline elements">
                <a:extLst>
                  <a:ext uri="{A12FA001-AC4F-418D-AE19-62706E023703}">
                    <ahyp:hlinkClr xmlns:ahyp="http://schemas.microsoft.com/office/drawing/2018/hyperlinkcolor" val="tx"/>
                  </a:ext>
                </a:extLst>
              </a:hlinkClick>
            </a:endParaRPr>
          </a:p>
          <a:p>
            <a:pPr lvl="1"/>
            <a:r>
              <a:rPr lang="en-IN" sz="1400" u="sng" dirty="0">
                <a:solidFill>
                  <a:srgbClr val="D4D4D4"/>
                </a:solidFill>
                <a:latin typeface="Consolas" panose="020B0609020204030204" pitchFamily="49" charset="0"/>
                <a:hlinkClick r:id="rId2" tooltip="Permalink to Block versus inline elements">
                  <a:extLst>
                    <a:ext uri="{A12FA001-AC4F-418D-AE19-62706E023703}">
                      <ahyp:hlinkClr xmlns:ahyp="http://schemas.microsoft.com/office/drawing/2018/hyperlinkcolor" val="tx"/>
                    </a:ext>
                  </a:extLst>
                </a:hlinkClick>
              </a:rPr>
              <a:t>No, elements gives an formatting to text, when attributes tells extra information about the elements</a:t>
            </a:r>
          </a:p>
          <a:p>
            <a:pPr algn="l"/>
            <a:endParaRPr lang="en-IN" sz="1400" dirty="0">
              <a:solidFill>
                <a:srgbClr val="D4D4D4"/>
              </a:solidFill>
              <a:latin typeface="Consolas" panose="020B0609020204030204" pitchFamily="49" charset="0"/>
              <a:hlinkClick r:id="rId2" tooltip="Permalink to Block versus inline elements">
                <a:extLst>
                  <a:ext uri="{A12FA001-AC4F-418D-AE19-62706E023703}">
                    <ahyp:hlinkClr xmlns:ahyp="http://schemas.microsoft.com/office/drawing/2018/hyperlinkcolor" val="tx"/>
                  </a:ext>
                </a:extLst>
              </a:hlinkClick>
            </a:endParaRPr>
          </a:p>
          <a:p>
            <a:pPr algn="l"/>
            <a:r>
              <a:rPr lang="en-IN" sz="1400" b="1" dirty="0">
                <a:solidFill>
                  <a:srgbClr val="D4D4D4"/>
                </a:solidFill>
                <a:latin typeface="Consolas" panose="020B0609020204030204" pitchFamily="49" charset="0"/>
                <a:hlinkClick r:id="rId2" tooltip="Permalink to Block versus inline elements">
                  <a:extLst>
                    <a:ext uri="{A12FA001-AC4F-418D-AE19-62706E023703}">
                      <ahyp:hlinkClr xmlns:ahyp="http://schemas.microsoft.com/office/drawing/2018/hyperlinkcolor" val="tx"/>
                    </a:ext>
                  </a:extLst>
                </a:hlinkClick>
              </a:rPr>
              <a:t>5. Block versus inline elements</a:t>
            </a:r>
            <a:endParaRPr lang="en-IN" sz="1400" b="1" dirty="0">
              <a:solidFill>
                <a:srgbClr val="D4D4D4"/>
              </a:solidFill>
              <a:latin typeface="Consolas" panose="020B0609020204030204" pitchFamily="49" charset="0"/>
            </a:endParaRPr>
          </a:p>
          <a:p>
            <a:pPr algn="l"/>
            <a:endParaRPr lang="en-IN" sz="1400" dirty="0">
              <a:solidFill>
                <a:srgbClr val="D4D4D4"/>
              </a:solidFill>
              <a:latin typeface="Consolas" panose="020B0609020204030204" pitchFamily="49" charset="0"/>
            </a:endParaRPr>
          </a:p>
          <a:p>
            <a:pPr lvl="1"/>
            <a:r>
              <a:rPr lang="en-IN" sz="1400" dirty="0">
                <a:solidFill>
                  <a:srgbClr val="D4D4D4"/>
                </a:solidFill>
                <a:latin typeface="Consolas" panose="020B0609020204030204" pitchFamily="49" charset="0"/>
              </a:rPr>
              <a:t>2 categories of element in HTML</a:t>
            </a:r>
          </a:p>
          <a:p>
            <a:pPr marL="800100" lvl="1" indent="-342900">
              <a:buAutoNum type="arabicPeriod"/>
            </a:pPr>
            <a:r>
              <a:rPr lang="en-IN" sz="1400" dirty="0">
                <a:solidFill>
                  <a:srgbClr val="D4D4D4"/>
                </a:solidFill>
                <a:latin typeface="Consolas" panose="020B0609020204030204" pitchFamily="49" charset="0"/>
              </a:rPr>
              <a:t>Block</a:t>
            </a:r>
          </a:p>
          <a:p>
            <a:pPr marL="800100" lvl="1" indent="-342900">
              <a:buAutoNum type="arabicPeriod"/>
            </a:pPr>
            <a:r>
              <a:rPr lang="en-IN" sz="1400" dirty="0">
                <a:solidFill>
                  <a:srgbClr val="D4D4D4"/>
                </a:solidFill>
                <a:latin typeface="Consolas" panose="020B0609020204030204" pitchFamily="49" charset="0"/>
              </a:rPr>
              <a:t>Inline</a:t>
            </a:r>
          </a:p>
          <a:p>
            <a:pPr lvl="1"/>
            <a:endParaRPr lang="en-IN" sz="1400" dirty="0">
              <a:solidFill>
                <a:srgbClr val="D4D4D4"/>
              </a:solidFill>
              <a:latin typeface="Consolas" panose="020B0609020204030204" pitchFamily="49" charset="0"/>
            </a:endParaRPr>
          </a:p>
          <a:p>
            <a:pPr lvl="1"/>
            <a:r>
              <a:rPr lang="en-IN" sz="1400" dirty="0">
                <a:solidFill>
                  <a:srgbClr val="D4D4D4"/>
                </a:solidFill>
                <a:latin typeface="Consolas" panose="020B0609020204030204" pitchFamily="49" charset="0"/>
              </a:rPr>
              <a:t>Block level element : </a:t>
            </a:r>
          </a:p>
          <a:p>
            <a:pPr lvl="1"/>
            <a:r>
              <a:rPr lang="en-IN" sz="1400" dirty="0">
                <a:solidFill>
                  <a:srgbClr val="D4D4D4"/>
                </a:solidFill>
                <a:latin typeface="Consolas" panose="020B0609020204030204" pitchFamily="49" charset="0"/>
              </a:rPr>
              <a:t>- Forms a visible block on a page. A block level elements appears on a line which contains the content</a:t>
            </a:r>
          </a:p>
          <a:p>
            <a:pPr lvl="1"/>
            <a:r>
              <a:rPr lang="en-IN" sz="1400" dirty="0">
                <a:solidFill>
                  <a:srgbClr val="D4D4D4"/>
                </a:solidFill>
                <a:latin typeface="Consolas" panose="020B0609020204030204" pitchFamily="49" charset="0"/>
              </a:rPr>
              <a:t>- It basically a structured elements on the page.</a:t>
            </a:r>
          </a:p>
          <a:p>
            <a:pPr lvl="1"/>
            <a:r>
              <a:rPr lang="en-IN" sz="1400" dirty="0">
                <a:solidFill>
                  <a:srgbClr val="D4D4D4"/>
                </a:solidFill>
                <a:latin typeface="Consolas" panose="020B0609020204030204" pitchFamily="49" charset="0"/>
              </a:rPr>
              <a:t>- It doesn’t nested inside the inline element it can nested inside another block element </a:t>
            </a:r>
          </a:p>
          <a:p>
            <a:pPr lvl="1"/>
            <a:endParaRPr lang="en-IN" sz="1400" dirty="0">
              <a:solidFill>
                <a:srgbClr val="D4D4D4"/>
              </a:solidFill>
              <a:latin typeface="Consolas" panose="020B0609020204030204" pitchFamily="49" charset="0"/>
            </a:endParaRPr>
          </a:p>
          <a:p>
            <a:pPr lvl="1"/>
            <a:r>
              <a:rPr lang="en-IN" sz="1400" dirty="0">
                <a:solidFill>
                  <a:srgbClr val="D4D4D4"/>
                </a:solidFill>
                <a:latin typeface="Consolas" panose="020B0609020204030204" pitchFamily="49" charset="0"/>
              </a:rPr>
              <a:t>For E.g. block level element represents the heading, paragraphs, lists, navigation menus or footer.</a:t>
            </a:r>
          </a:p>
          <a:p>
            <a:pPr lvl="1"/>
            <a:r>
              <a:rPr lang="en-US" sz="1400" b="0" dirty="0">
                <a:solidFill>
                  <a:srgbClr val="D4D4D4"/>
                </a:solidFill>
                <a:effectLst/>
                <a:latin typeface="Consolas" panose="020B0609020204030204" pitchFamily="49" charset="0"/>
              </a:rPr>
              <a:t>        </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header</a:t>
            </a:r>
            <a:r>
              <a:rPr lang="en-US" sz="1400" b="0" dirty="0">
                <a:solidFill>
                  <a:srgbClr val="808080"/>
                </a:solidFill>
                <a:effectLst/>
                <a:latin typeface="Consolas" panose="020B0609020204030204" pitchFamily="49" charset="0"/>
              </a:rPr>
              <a:t>&gt;</a:t>
            </a:r>
            <a:r>
              <a:rPr lang="en-US" sz="1400" b="0" dirty="0">
                <a:solidFill>
                  <a:srgbClr val="D4D4D4"/>
                </a:solidFill>
                <a:effectLst/>
                <a:latin typeface="Consolas" panose="020B0609020204030204" pitchFamily="49" charset="0"/>
              </a:rPr>
              <a:t>                                </a:t>
            </a:r>
          </a:p>
          <a:p>
            <a:pPr lvl="1"/>
            <a:r>
              <a:rPr lang="en-US" sz="1400" b="0" dirty="0">
                <a:solidFill>
                  <a:srgbClr val="D4D4D4"/>
                </a:solidFill>
                <a:effectLst/>
                <a:latin typeface="Consolas" panose="020B0609020204030204" pitchFamily="49" charset="0"/>
              </a:rPr>
              <a:t>            </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h1</a:t>
            </a:r>
            <a:r>
              <a:rPr lang="en-US" sz="1400" b="0" dirty="0">
                <a:solidFill>
                  <a:srgbClr val="808080"/>
                </a:solidFill>
                <a:effectLst/>
                <a:latin typeface="Consolas" panose="020B0609020204030204" pitchFamily="49" charset="0"/>
              </a:rPr>
              <a:t>&gt;</a:t>
            </a:r>
            <a:r>
              <a:rPr lang="en-US" sz="1400" b="0" dirty="0">
                <a:solidFill>
                  <a:srgbClr val="D4D4D4"/>
                </a:solidFill>
                <a:effectLst/>
                <a:latin typeface="Consolas" panose="020B0609020204030204" pitchFamily="49" charset="0"/>
              </a:rPr>
              <a:t>Hello </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b</a:t>
            </a:r>
            <a:r>
              <a:rPr lang="en-US" sz="1400" b="0" dirty="0">
                <a:solidFill>
                  <a:srgbClr val="808080"/>
                </a:solidFill>
                <a:effectLst/>
                <a:latin typeface="Consolas" panose="020B0609020204030204" pitchFamily="49" charset="0"/>
              </a:rPr>
              <a:t>&gt;</a:t>
            </a:r>
            <a:r>
              <a:rPr lang="en-US" sz="1400" b="0" dirty="0">
                <a:solidFill>
                  <a:srgbClr val="D4D4D4"/>
                </a:solidFill>
                <a:effectLst/>
                <a:latin typeface="Consolas" panose="020B0609020204030204" pitchFamily="49" charset="0"/>
              </a:rPr>
              <a:t>Shubhangi</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b</a:t>
            </a:r>
            <a:r>
              <a:rPr lang="en-US" sz="1400" b="0" dirty="0">
                <a:solidFill>
                  <a:srgbClr val="808080"/>
                </a:solidFill>
                <a:effectLst/>
                <a:latin typeface="Consolas" panose="020B0609020204030204" pitchFamily="49" charset="0"/>
              </a:rPr>
              <a:t>&gt;&lt;/</a:t>
            </a:r>
            <a:r>
              <a:rPr lang="en-US" sz="1400" b="0" dirty="0">
                <a:solidFill>
                  <a:srgbClr val="569CD6"/>
                </a:solidFill>
                <a:effectLst/>
                <a:latin typeface="Consolas" panose="020B0609020204030204" pitchFamily="49" charset="0"/>
              </a:rPr>
              <a:t>h1</a:t>
            </a:r>
            <a:r>
              <a:rPr lang="en-US" sz="1400" b="0" dirty="0">
                <a:solidFill>
                  <a:srgbClr val="808080"/>
                </a:solidFill>
                <a:effectLst/>
                <a:latin typeface="Consolas" panose="020B0609020204030204" pitchFamily="49" charset="0"/>
              </a:rPr>
              <a:t>&gt;</a:t>
            </a:r>
            <a:r>
              <a:rPr lang="en-US" sz="1400" b="0" dirty="0">
                <a:solidFill>
                  <a:srgbClr val="D4D4D4"/>
                </a:solidFill>
                <a:effectLst/>
                <a:latin typeface="Consolas" panose="020B0609020204030204" pitchFamily="49" charset="0"/>
              </a:rPr>
              <a:t>        </a:t>
            </a:r>
          </a:p>
          <a:p>
            <a:pPr lvl="1"/>
            <a:r>
              <a:rPr lang="en-US" sz="1400" b="0" dirty="0">
                <a:solidFill>
                  <a:srgbClr val="D4D4D4"/>
                </a:solidFill>
                <a:effectLst/>
                <a:latin typeface="Consolas" panose="020B0609020204030204" pitchFamily="49" charset="0"/>
              </a:rPr>
              <a:t>        </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header</a:t>
            </a:r>
            <a:r>
              <a:rPr lang="en-US" sz="1400" b="0" dirty="0">
                <a:solidFill>
                  <a:srgbClr val="808080"/>
                </a:solidFill>
                <a:effectLst/>
                <a:latin typeface="Consolas" panose="020B0609020204030204" pitchFamily="49" charset="0"/>
              </a:rPr>
              <a:t>&gt;</a:t>
            </a:r>
            <a:endParaRPr lang="en-US" sz="1400" b="0" dirty="0">
              <a:solidFill>
                <a:srgbClr val="D4D4D4"/>
              </a:solidFill>
              <a:effectLst/>
              <a:latin typeface="Consolas" panose="020B0609020204030204" pitchFamily="49" charset="0"/>
            </a:endParaRPr>
          </a:p>
          <a:p>
            <a:pPr lvl="1"/>
            <a:endParaRPr lang="en-IN" sz="1400" dirty="0">
              <a:solidFill>
                <a:srgbClr val="D4D4D4"/>
              </a:solidFill>
              <a:latin typeface="Consolas" panose="020B0609020204030204" pitchFamily="49" charset="0"/>
            </a:endParaRPr>
          </a:p>
          <a:p>
            <a:pPr lvl="1"/>
            <a:r>
              <a:rPr lang="en-IN" sz="1400" dirty="0">
                <a:solidFill>
                  <a:srgbClr val="D4D4D4"/>
                </a:solidFill>
                <a:latin typeface="Consolas" panose="020B0609020204030204" pitchFamily="49" charset="0"/>
              </a:rPr>
              <a:t>&lt;div&gt;, &lt;p&gt;, &lt;header&gt;, &lt;footer&gt;, &lt;h1&gt;...&lt;h6&gt;, &lt;form&gt;, &lt;table&gt;, &lt;canvas&gt;, &lt;video&gt;, &lt;blockquote&gt;, &lt;pre&gt;, &lt;</a:t>
            </a:r>
            <a:r>
              <a:rPr lang="en-IN" sz="1400" dirty="0" err="1">
                <a:solidFill>
                  <a:srgbClr val="D4D4D4"/>
                </a:solidFill>
                <a:latin typeface="Consolas" panose="020B0609020204030204" pitchFamily="49" charset="0"/>
              </a:rPr>
              <a:t>ul</a:t>
            </a:r>
            <a:r>
              <a:rPr lang="en-IN" sz="1400" dirty="0">
                <a:solidFill>
                  <a:srgbClr val="D4D4D4"/>
                </a:solidFill>
                <a:latin typeface="Consolas" panose="020B0609020204030204" pitchFamily="49" charset="0"/>
              </a:rPr>
              <a:t>&gt;, &lt;</a:t>
            </a:r>
            <a:r>
              <a:rPr lang="en-IN" sz="1400" dirty="0" err="1">
                <a:solidFill>
                  <a:srgbClr val="D4D4D4"/>
                </a:solidFill>
                <a:latin typeface="Consolas" panose="020B0609020204030204" pitchFamily="49" charset="0"/>
              </a:rPr>
              <a:t>ol</a:t>
            </a:r>
            <a:r>
              <a:rPr lang="en-IN" sz="1400" dirty="0">
                <a:solidFill>
                  <a:srgbClr val="D4D4D4"/>
                </a:solidFill>
                <a:latin typeface="Consolas" panose="020B0609020204030204" pitchFamily="49" charset="0"/>
              </a:rPr>
              <a:t>&gt;, &lt;</a:t>
            </a:r>
            <a:r>
              <a:rPr lang="en-IN" sz="1400" dirty="0" err="1">
                <a:solidFill>
                  <a:srgbClr val="D4D4D4"/>
                </a:solidFill>
                <a:latin typeface="Consolas" panose="020B0609020204030204" pitchFamily="49" charset="0"/>
              </a:rPr>
              <a:t>figcaption</a:t>
            </a:r>
            <a:r>
              <a:rPr lang="en-IN" sz="1400" dirty="0">
                <a:solidFill>
                  <a:srgbClr val="D4D4D4"/>
                </a:solidFill>
                <a:latin typeface="Consolas" panose="020B0609020204030204" pitchFamily="49" charset="0"/>
              </a:rPr>
              <a:t>&gt;, &lt;figure&gt;, &lt;hr&gt;, &lt;article&gt;, &lt;section&gt;, etc.</a:t>
            </a:r>
          </a:p>
          <a:p>
            <a:pPr lvl="1"/>
            <a:endParaRPr lang="en-IN" sz="1400" dirty="0">
              <a:solidFill>
                <a:srgbClr val="D4D4D4"/>
              </a:solidFill>
              <a:latin typeface="Consolas" panose="020B0609020204030204" pitchFamily="49" charset="0"/>
            </a:endParaRPr>
          </a:p>
          <a:p>
            <a:pPr lvl="1"/>
            <a:endParaRPr lang="en-US" sz="1400" dirty="0">
              <a:solidFill>
                <a:srgbClr val="D4D4D4"/>
              </a:solidFill>
              <a:latin typeface="Consolas" panose="020B0609020204030204" pitchFamily="49" charset="0"/>
            </a:endParaRPr>
          </a:p>
          <a:p>
            <a:pPr lvl="1"/>
            <a:r>
              <a:rPr lang="en-US" sz="1400" b="0" dirty="0">
                <a:solidFill>
                  <a:srgbClr val="D4D4D4"/>
                </a:solidFill>
                <a:effectLst/>
                <a:latin typeface="Consolas" panose="020B0609020204030204" pitchFamily="49" charset="0"/>
              </a:rPr>
              <a:t>      </a:t>
            </a:r>
            <a:endParaRPr lang="en-IN" sz="1400" dirty="0">
              <a:solidFill>
                <a:srgbClr val="D4D4D4"/>
              </a:solidFill>
              <a:latin typeface="Consolas" panose="020B0609020204030204" pitchFamily="49" charset="0"/>
            </a:endParaRPr>
          </a:p>
          <a:p>
            <a:pPr algn="l"/>
            <a:endParaRPr lang="en-IN" sz="1400" dirty="0">
              <a:solidFill>
                <a:srgbClr val="D4D4D4"/>
              </a:solidFill>
              <a:latin typeface="Consolas" panose="020B0609020204030204" pitchFamily="49" charset="0"/>
            </a:endParaRPr>
          </a:p>
          <a:p>
            <a:pPr algn="l"/>
            <a:endParaRPr lang="en-IN" sz="14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2629011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03944B-8963-79AD-9228-E6FBB7253002}"/>
              </a:ext>
            </a:extLst>
          </p:cNvPr>
          <p:cNvSpPr txBox="1"/>
          <p:nvPr/>
        </p:nvSpPr>
        <p:spPr>
          <a:xfrm>
            <a:off x="161365" y="251029"/>
            <a:ext cx="11600329" cy="2246769"/>
          </a:xfrm>
          <a:prstGeom prst="rect">
            <a:avLst/>
          </a:prstGeom>
          <a:noFill/>
        </p:spPr>
        <p:txBody>
          <a:bodyPr wrap="square">
            <a:spAutoFit/>
          </a:bodyPr>
          <a:lstStyle/>
          <a:p>
            <a:pPr lvl="1"/>
            <a:r>
              <a:rPr lang="en-IN" sz="1400" dirty="0">
                <a:solidFill>
                  <a:srgbClr val="D4D4D4"/>
                </a:solidFill>
                <a:latin typeface="Consolas" panose="020B0609020204030204" pitchFamily="49" charset="0"/>
              </a:rPr>
              <a:t>Inline element : </a:t>
            </a:r>
          </a:p>
          <a:p>
            <a:pPr lvl="1"/>
            <a:r>
              <a:rPr lang="en-IN" sz="1400" dirty="0">
                <a:solidFill>
                  <a:srgbClr val="D4D4D4"/>
                </a:solidFill>
                <a:latin typeface="Consolas" panose="020B0609020204030204" pitchFamily="49" charset="0"/>
              </a:rPr>
              <a:t>- Inline elements are contained within block-level elements.</a:t>
            </a:r>
          </a:p>
          <a:p>
            <a:pPr lvl="1"/>
            <a:r>
              <a:rPr lang="en-IN" sz="1400" dirty="0">
                <a:solidFill>
                  <a:srgbClr val="D4D4D4"/>
                </a:solidFill>
                <a:latin typeface="Consolas" panose="020B0609020204030204" pitchFamily="49" charset="0"/>
              </a:rPr>
              <a:t>- An inline elements will not cause a new line to appear in the document.</a:t>
            </a:r>
          </a:p>
          <a:p>
            <a:pPr marL="742950" lvl="1" indent="-285750">
              <a:buFontTx/>
              <a:buChar char="-"/>
            </a:pPr>
            <a:r>
              <a:rPr lang="en-IN" sz="1400" dirty="0">
                <a:solidFill>
                  <a:srgbClr val="D4D4D4"/>
                </a:solidFill>
                <a:latin typeface="Consolas" panose="020B0609020204030204" pitchFamily="49" charset="0"/>
              </a:rPr>
              <a:t>It is typically used with text. </a:t>
            </a:r>
          </a:p>
          <a:p>
            <a:pPr marL="742950" lvl="1" indent="-285750">
              <a:buFontTx/>
              <a:buChar char="-"/>
            </a:pPr>
            <a:endParaRPr lang="en-IN" sz="1400" dirty="0">
              <a:solidFill>
                <a:srgbClr val="D4D4D4"/>
              </a:solidFill>
              <a:latin typeface="Consolas" panose="020B0609020204030204" pitchFamily="49" charset="0"/>
            </a:endParaRPr>
          </a:p>
          <a:p>
            <a:pPr lvl="1"/>
            <a:r>
              <a:rPr lang="en-IN" sz="1400" dirty="0">
                <a:solidFill>
                  <a:srgbClr val="D4D4D4"/>
                </a:solidFill>
                <a:latin typeface="Consolas" panose="020B0609020204030204" pitchFamily="49" charset="0"/>
              </a:rPr>
              <a:t>For E.g. &lt;a&gt; elements creates a hyperlink and elements such as &lt;</a:t>
            </a:r>
            <a:r>
              <a:rPr lang="en-IN" sz="1400" dirty="0" err="1">
                <a:solidFill>
                  <a:srgbClr val="D4D4D4"/>
                </a:solidFill>
                <a:latin typeface="Consolas" panose="020B0609020204030204" pitchFamily="49" charset="0"/>
              </a:rPr>
              <a:t>em</a:t>
            </a:r>
            <a:r>
              <a:rPr lang="en-IN" sz="1400" dirty="0">
                <a:solidFill>
                  <a:srgbClr val="D4D4D4"/>
                </a:solidFill>
                <a:latin typeface="Consolas" panose="020B0609020204030204" pitchFamily="49" charset="0"/>
              </a:rPr>
              <a:t>&gt; or &lt;strong&gt; creates emphasis</a:t>
            </a:r>
          </a:p>
          <a:p>
            <a:pPr lvl="1"/>
            <a:r>
              <a:rPr lang="en-US" sz="1400" dirty="0">
                <a:solidFill>
                  <a:srgbClr val="D4D4D4"/>
                </a:solidFill>
                <a:latin typeface="Consolas" panose="020B0609020204030204" pitchFamily="49" charset="0"/>
              </a:rPr>
              <a:t>      &lt;h1&gt;Hello &lt;b&gt;Shubhangi&lt;/b&gt;&lt;/h1&gt;  </a:t>
            </a:r>
          </a:p>
          <a:p>
            <a:pPr lvl="1"/>
            <a:endParaRPr lang="en-US" sz="1400" dirty="0">
              <a:solidFill>
                <a:srgbClr val="D4D4D4"/>
              </a:solidFill>
              <a:latin typeface="Consolas" panose="020B0609020204030204" pitchFamily="49" charset="0"/>
            </a:endParaRPr>
          </a:p>
          <a:p>
            <a:r>
              <a:rPr lang="en-IN" sz="1400" dirty="0">
                <a:solidFill>
                  <a:srgbClr val="D4D4D4"/>
                </a:solidFill>
                <a:latin typeface="Consolas" panose="020B0609020204030204" pitchFamily="49" charset="0"/>
              </a:rPr>
              <a:t>&lt;span&gt;, &lt;a&gt;, &lt;strong&gt;, &lt;</a:t>
            </a:r>
            <a:r>
              <a:rPr lang="en-IN" sz="1400" dirty="0" err="1">
                <a:solidFill>
                  <a:srgbClr val="D4D4D4"/>
                </a:solidFill>
                <a:latin typeface="Consolas" panose="020B0609020204030204" pitchFamily="49" charset="0"/>
              </a:rPr>
              <a:t>img</a:t>
            </a:r>
            <a:r>
              <a:rPr lang="en-IN" sz="1400" dirty="0">
                <a:solidFill>
                  <a:srgbClr val="D4D4D4"/>
                </a:solidFill>
                <a:latin typeface="Consolas" panose="020B0609020204030204" pitchFamily="49" charset="0"/>
              </a:rPr>
              <a:t>&gt;, &lt;button&gt;, &lt;</a:t>
            </a:r>
            <a:r>
              <a:rPr lang="en-IN" sz="1400" dirty="0" err="1">
                <a:solidFill>
                  <a:srgbClr val="D4D4D4"/>
                </a:solidFill>
                <a:latin typeface="Consolas" panose="020B0609020204030204" pitchFamily="49" charset="0"/>
              </a:rPr>
              <a:t>em</a:t>
            </a:r>
            <a:r>
              <a:rPr lang="en-IN" sz="1400" dirty="0">
                <a:solidFill>
                  <a:srgbClr val="D4D4D4"/>
                </a:solidFill>
                <a:latin typeface="Consolas" panose="020B0609020204030204" pitchFamily="49" charset="0"/>
              </a:rPr>
              <a:t>&gt;, &lt;select&gt;, &lt;</a:t>
            </a:r>
            <a:r>
              <a:rPr lang="en-IN" sz="1400" dirty="0" err="1">
                <a:solidFill>
                  <a:srgbClr val="D4D4D4"/>
                </a:solidFill>
                <a:latin typeface="Consolas" panose="020B0609020204030204" pitchFamily="49" charset="0"/>
              </a:rPr>
              <a:t>abbr</a:t>
            </a:r>
            <a:r>
              <a:rPr lang="en-IN" sz="1400" dirty="0">
                <a:solidFill>
                  <a:srgbClr val="D4D4D4"/>
                </a:solidFill>
                <a:latin typeface="Consolas" panose="020B0609020204030204" pitchFamily="49" charset="0"/>
              </a:rPr>
              <a:t>&gt;, &lt;label&gt;, &lt;sub&gt;, &lt;cite&gt;, &lt;</a:t>
            </a:r>
            <a:r>
              <a:rPr lang="en-IN" sz="1400" dirty="0" err="1">
                <a:solidFill>
                  <a:srgbClr val="D4D4D4"/>
                </a:solidFill>
                <a:latin typeface="Consolas" panose="020B0609020204030204" pitchFamily="49" charset="0"/>
              </a:rPr>
              <a:t>abbr</a:t>
            </a:r>
            <a:r>
              <a:rPr lang="en-IN" sz="1400" dirty="0">
                <a:solidFill>
                  <a:srgbClr val="D4D4D4"/>
                </a:solidFill>
                <a:latin typeface="Consolas" panose="020B0609020204030204" pitchFamily="49" charset="0"/>
              </a:rPr>
              <a:t>&gt;, &lt;script&gt;, &lt;label&gt;, &lt;</a:t>
            </a:r>
            <a:r>
              <a:rPr lang="en-IN" sz="1400" dirty="0" err="1">
                <a:solidFill>
                  <a:srgbClr val="D4D4D4"/>
                </a:solidFill>
                <a:latin typeface="Consolas" panose="020B0609020204030204" pitchFamily="49" charset="0"/>
              </a:rPr>
              <a:t>i</a:t>
            </a:r>
            <a:r>
              <a:rPr lang="en-IN" sz="1400" dirty="0">
                <a:solidFill>
                  <a:srgbClr val="D4D4D4"/>
                </a:solidFill>
                <a:latin typeface="Consolas" panose="020B0609020204030204" pitchFamily="49" charset="0"/>
              </a:rPr>
              <a:t>&gt;, &lt;input&gt;, &lt;output&gt;, &lt;q&gt;, etc.</a:t>
            </a:r>
          </a:p>
        </p:txBody>
      </p:sp>
    </p:spTree>
    <p:extLst>
      <p:ext uri="{BB962C8B-B14F-4D97-AF65-F5344CB8AC3E}">
        <p14:creationId xmlns:p14="http://schemas.microsoft.com/office/powerpoint/2010/main" val="3903553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CF3492-0302-6E81-66A3-5E44A7F5B18E}"/>
              </a:ext>
            </a:extLst>
          </p:cNvPr>
          <p:cNvSpPr txBox="1"/>
          <p:nvPr/>
        </p:nvSpPr>
        <p:spPr>
          <a:xfrm>
            <a:off x="268941" y="545957"/>
            <a:ext cx="11779624" cy="6986528"/>
          </a:xfrm>
          <a:prstGeom prst="rect">
            <a:avLst/>
          </a:prstGeom>
          <a:noFill/>
        </p:spPr>
        <p:txBody>
          <a:bodyPr wrap="square">
            <a:spAutoFit/>
          </a:bodyPr>
          <a:lstStyle/>
          <a:p>
            <a:r>
              <a:rPr lang="en-IN" sz="1400" b="1" dirty="0">
                <a:solidFill>
                  <a:srgbClr val="D4D4D4"/>
                </a:solidFill>
                <a:latin typeface="Consolas" panose="020B0609020204030204" pitchFamily="49" charset="0"/>
              </a:rPr>
              <a:t>6. Void elements:                                                                                     </a:t>
            </a:r>
            <a:r>
              <a:rPr lang="en-IN" sz="1400" dirty="0">
                <a:solidFill>
                  <a:srgbClr val="D4D4D4"/>
                </a:solidFill>
                <a:latin typeface="Consolas" panose="020B0609020204030204" pitchFamily="49" charset="0"/>
              </a:rPr>
              <a:t>-- (question 4)</a:t>
            </a:r>
          </a:p>
          <a:p>
            <a:pPr lvl="1"/>
            <a:r>
              <a:rPr lang="en-IN" sz="1400" dirty="0">
                <a:solidFill>
                  <a:srgbClr val="D4D4D4"/>
                </a:solidFill>
                <a:latin typeface="Consolas" panose="020B0609020204030204" pitchFamily="49" charset="0"/>
              </a:rPr>
              <a:t>- Not all the elements follow the pattern of an opening tag, content and a closing tag.</a:t>
            </a:r>
          </a:p>
          <a:p>
            <a:pPr marL="742950" lvl="1" indent="-285750">
              <a:buFontTx/>
              <a:buChar char="-"/>
            </a:pPr>
            <a:r>
              <a:rPr lang="en-IN" sz="1400" dirty="0">
                <a:solidFill>
                  <a:srgbClr val="D4D4D4"/>
                </a:solidFill>
                <a:latin typeface="Consolas" panose="020B0609020204030204" pitchFamily="49" charset="0"/>
              </a:rPr>
              <a:t>Some elements consist of single tag, which is typically used to insert something in the document. Such elements are called Void elements.</a:t>
            </a:r>
          </a:p>
          <a:p>
            <a:pPr marL="742950" lvl="1" indent="-285750">
              <a:buFontTx/>
              <a:buChar char="-"/>
            </a:pPr>
            <a:r>
              <a:rPr lang="en-IN" sz="1400" dirty="0">
                <a:solidFill>
                  <a:srgbClr val="D4D4D4"/>
                </a:solidFill>
                <a:latin typeface="Consolas" panose="020B0609020204030204" pitchFamily="49" charset="0"/>
              </a:rPr>
              <a:t>For E.g. &lt;</a:t>
            </a:r>
            <a:r>
              <a:rPr lang="en-IN" sz="1400" dirty="0" err="1">
                <a:solidFill>
                  <a:srgbClr val="D4D4D4"/>
                </a:solidFill>
                <a:latin typeface="Consolas" panose="020B0609020204030204" pitchFamily="49" charset="0"/>
              </a:rPr>
              <a:t>img</a:t>
            </a:r>
            <a:r>
              <a:rPr lang="en-IN" sz="1400" dirty="0">
                <a:solidFill>
                  <a:srgbClr val="D4D4D4"/>
                </a:solidFill>
                <a:latin typeface="Consolas" panose="020B0609020204030204" pitchFamily="49" charset="0"/>
              </a:rPr>
              <a:t>&gt;</a:t>
            </a:r>
          </a:p>
          <a:p>
            <a:pPr marL="742950" lvl="1" indent="-285750">
              <a:buFontTx/>
              <a:buChar char="-"/>
            </a:pPr>
            <a:endParaRPr lang="en-IN" sz="1400" dirty="0">
              <a:solidFill>
                <a:srgbClr val="D4D4D4"/>
              </a:solidFill>
              <a:latin typeface="Consolas" panose="020B0609020204030204" pitchFamily="49" charset="0"/>
            </a:endParaRPr>
          </a:p>
          <a:p>
            <a:pPr lvl="1"/>
            <a:r>
              <a:rPr lang="en-IN" sz="1400" b="0" dirty="0">
                <a:solidFill>
                  <a:srgbClr val="D4D4D4"/>
                </a:solidFill>
                <a:effectLst/>
                <a:latin typeface="Consolas" panose="020B0609020204030204" pitchFamily="49" charset="0"/>
              </a:rPr>
              <a:t>  </a:t>
            </a:r>
            <a:r>
              <a:rPr lang="en-IN" sz="1400" b="0" dirty="0">
                <a:solidFill>
                  <a:srgbClr val="808080"/>
                </a:solidFill>
                <a:effectLst/>
                <a:latin typeface="Consolas" panose="020B0609020204030204" pitchFamily="49" charset="0"/>
              </a:rPr>
              <a:t>&lt;</a:t>
            </a:r>
            <a:r>
              <a:rPr lang="en-IN" sz="1400" b="0" dirty="0" err="1">
                <a:solidFill>
                  <a:srgbClr val="569CD6"/>
                </a:solidFill>
                <a:effectLst/>
                <a:latin typeface="Consolas" panose="020B0609020204030204" pitchFamily="49" charset="0"/>
              </a:rPr>
              <a:t>img</a:t>
            </a:r>
            <a:r>
              <a:rPr lang="en-IN" sz="1400" b="0" dirty="0">
                <a:solidFill>
                  <a:srgbClr val="D4D4D4"/>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src</a:t>
            </a:r>
            <a:r>
              <a:rPr lang="en-IN" sz="1400" b="0" dirty="0">
                <a:solidFill>
                  <a:srgbClr val="D4D4D4"/>
                </a:solidFill>
                <a:effectLst/>
                <a:latin typeface="Consolas" panose="020B0609020204030204" pitchFamily="49" charset="0"/>
              </a:rPr>
              <a:t>=</a:t>
            </a:r>
            <a:r>
              <a:rPr lang="en-IN" sz="1400" b="0" dirty="0">
                <a:solidFill>
                  <a:srgbClr val="CE9178"/>
                </a:solidFill>
                <a:effectLst/>
                <a:latin typeface="Consolas" panose="020B0609020204030204" pitchFamily="49" charset="0"/>
              </a:rPr>
              <a:t>"https://raw.githubusercontent.com/</a:t>
            </a:r>
            <a:r>
              <a:rPr lang="en-IN" sz="1400" b="0" dirty="0" err="1">
                <a:solidFill>
                  <a:srgbClr val="CE9178"/>
                </a:solidFill>
                <a:effectLst/>
                <a:latin typeface="Consolas" panose="020B0609020204030204" pitchFamily="49" charset="0"/>
              </a:rPr>
              <a:t>mdn</a:t>
            </a:r>
            <a:r>
              <a:rPr lang="en-IN" sz="1400" b="0" dirty="0">
                <a:solidFill>
                  <a:srgbClr val="CE9178"/>
                </a:solidFill>
                <a:effectLst/>
                <a:latin typeface="Consolas" panose="020B0609020204030204" pitchFamily="49" charset="0"/>
              </a:rPr>
              <a:t>/beginner-html-site/</a:t>
            </a:r>
            <a:r>
              <a:rPr lang="en-IN" sz="1400" b="0" dirty="0" err="1">
                <a:solidFill>
                  <a:srgbClr val="CE9178"/>
                </a:solidFill>
                <a:effectLst/>
                <a:latin typeface="Consolas" panose="020B0609020204030204" pitchFamily="49" charset="0"/>
              </a:rPr>
              <a:t>gh</a:t>
            </a:r>
            <a:r>
              <a:rPr lang="en-IN" sz="1400" b="0" dirty="0">
                <a:solidFill>
                  <a:srgbClr val="CE9178"/>
                </a:solidFill>
                <a:effectLst/>
                <a:latin typeface="Consolas" panose="020B0609020204030204" pitchFamily="49" charset="0"/>
              </a:rPr>
              <a:t>-pages/images/firefox-icon.png"</a:t>
            </a:r>
            <a:r>
              <a:rPr lang="en-IN" sz="1400" b="0" dirty="0">
                <a:solidFill>
                  <a:srgbClr val="D4D4D4"/>
                </a:solidFill>
                <a:effectLst/>
                <a:latin typeface="Consolas" panose="020B0609020204030204" pitchFamily="49" charset="0"/>
              </a:rPr>
              <a:t> </a:t>
            </a:r>
            <a:r>
              <a:rPr lang="en-IN" sz="1400" b="0" dirty="0">
                <a:solidFill>
                  <a:srgbClr val="9CDCFE"/>
                </a:solidFill>
                <a:effectLst/>
                <a:latin typeface="Consolas" panose="020B0609020204030204" pitchFamily="49" charset="0"/>
              </a:rPr>
              <a:t>alt</a:t>
            </a:r>
            <a:r>
              <a:rPr lang="en-IN" sz="1400" b="0" dirty="0">
                <a:solidFill>
                  <a:srgbClr val="D4D4D4"/>
                </a:solidFill>
                <a:effectLst/>
                <a:latin typeface="Consolas" panose="020B0609020204030204" pitchFamily="49" charset="0"/>
              </a:rPr>
              <a:t>=</a:t>
            </a:r>
            <a:r>
              <a:rPr lang="en-IN" sz="1400" b="0" dirty="0">
                <a:solidFill>
                  <a:srgbClr val="CE9178"/>
                </a:solidFill>
                <a:effectLst/>
                <a:latin typeface="Consolas" panose="020B0609020204030204" pitchFamily="49" charset="0"/>
              </a:rPr>
              <a:t>"Firefox icon"</a:t>
            </a:r>
            <a:r>
              <a:rPr lang="en-IN" sz="1400" b="0" dirty="0">
                <a:solidFill>
                  <a:srgbClr val="D4D4D4"/>
                </a:solidFill>
                <a:effectLst/>
                <a:latin typeface="Consolas" panose="020B0609020204030204" pitchFamily="49" charset="0"/>
              </a:rPr>
              <a:t> </a:t>
            </a:r>
            <a:r>
              <a:rPr lang="en-IN" sz="1400" b="0" dirty="0">
                <a:solidFill>
                  <a:srgbClr val="808080"/>
                </a:solidFill>
                <a:effectLst/>
                <a:latin typeface="Consolas" panose="020B0609020204030204" pitchFamily="49" charset="0"/>
              </a:rPr>
              <a:t>/&gt;</a:t>
            </a:r>
          </a:p>
          <a:p>
            <a:endParaRPr lang="en-IN" sz="1400" dirty="0">
              <a:solidFill>
                <a:srgbClr val="808080"/>
              </a:solidFill>
              <a:latin typeface="Consolas" panose="020B0609020204030204" pitchFamily="49" charset="0"/>
            </a:endParaRPr>
          </a:p>
          <a:p>
            <a:r>
              <a:rPr lang="en-IN" sz="1400" b="1" dirty="0">
                <a:solidFill>
                  <a:srgbClr val="D4D4D4"/>
                </a:solidFill>
                <a:latin typeface="Consolas" panose="020B0609020204030204" pitchFamily="49" charset="0"/>
              </a:rPr>
              <a:t>7. Boolean attributes:</a:t>
            </a:r>
          </a:p>
          <a:p>
            <a:pPr algn="l"/>
            <a:r>
              <a:rPr lang="en-IN" sz="1400" dirty="0">
                <a:solidFill>
                  <a:srgbClr val="D4D4D4"/>
                </a:solidFill>
                <a:latin typeface="Consolas" panose="020B0609020204030204" pitchFamily="49" charset="0"/>
              </a:rPr>
              <a:t>     - The attribute is written without value called Boolean elements</a:t>
            </a:r>
          </a:p>
          <a:p>
            <a:pPr algn="l"/>
            <a:r>
              <a:rPr lang="en-IN" sz="1400" dirty="0">
                <a:solidFill>
                  <a:srgbClr val="D4D4D4"/>
                </a:solidFill>
                <a:latin typeface="Consolas" panose="020B0609020204030204" pitchFamily="49" charset="0"/>
              </a:rPr>
              <a:t>       </a:t>
            </a:r>
            <a:r>
              <a:rPr lang="en-IN" sz="1400" dirty="0" err="1">
                <a:solidFill>
                  <a:srgbClr val="D4D4D4"/>
                </a:solidFill>
                <a:latin typeface="Consolas" panose="020B0609020204030204" pitchFamily="49" charset="0"/>
              </a:rPr>
              <a:t>eg</a:t>
            </a:r>
            <a:r>
              <a:rPr lang="en-IN" sz="1400" dirty="0">
                <a:solidFill>
                  <a:srgbClr val="D4D4D4"/>
                </a:solidFill>
                <a:latin typeface="Consolas" panose="020B0609020204030204" pitchFamily="49" charset="0"/>
              </a:rPr>
              <a:t>: disabled</a:t>
            </a:r>
          </a:p>
          <a:p>
            <a:pPr algn="l"/>
            <a:endParaRPr lang="en-IN" sz="1400" dirty="0">
              <a:solidFill>
                <a:srgbClr val="D4D4D4"/>
              </a:solidFill>
              <a:latin typeface="Consolas" panose="020B0609020204030204" pitchFamily="49" charset="0"/>
            </a:endParaRPr>
          </a:p>
          <a:p>
            <a:pPr algn="l"/>
            <a:r>
              <a:rPr lang="en-IN" sz="1400" dirty="0">
                <a:solidFill>
                  <a:srgbClr val="D4D4D4"/>
                </a:solidFill>
                <a:latin typeface="Consolas" panose="020B0609020204030204" pitchFamily="49" charset="0"/>
              </a:rPr>
              <a:t>       </a:t>
            </a:r>
            <a:r>
              <a:rPr lang="en-IN" sz="1400" dirty="0">
                <a:solidFill>
                  <a:srgbClr val="CE9178"/>
                </a:solidFill>
                <a:latin typeface="Consolas" panose="020B0609020204030204" pitchFamily="49" charset="0"/>
              </a:rPr>
              <a:t>&lt;input type="text" disabled /&gt;</a:t>
            </a:r>
          </a:p>
          <a:p>
            <a:endParaRPr lang="en-IN" sz="1400" dirty="0">
              <a:solidFill>
                <a:srgbClr val="D4D4D4"/>
              </a:solidFill>
              <a:latin typeface="Consolas" panose="020B0609020204030204" pitchFamily="49" charset="0"/>
            </a:endParaRPr>
          </a:p>
          <a:p>
            <a:r>
              <a:rPr lang="en-IN" sz="1400" b="1" dirty="0">
                <a:solidFill>
                  <a:srgbClr val="D4D4D4"/>
                </a:solidFill>
                <a:latin typeface="Consolas" panose="020B0609020204030204" pitchFamily="49" charset="0"/>
              </a:rPr>
              <a:t>8. Anatomy of HTML documents</a:t>
            </a:r>
          </a:p>
          <a:p>
            <a:endParaRPr lang="en-IN" sz="1400" dirty="0">
              <a:solidFill>
                <a:srgbClr val="D4D4D4"/>
              </a:solidFill>
              <a:latin typeface="Consolas" panose="020B0609020204030204" pitchFamily="49" charset="0"/>
            </a:endParaRPr>
          </a:p>
          <a:p>
            <a:pPr algn="l"/>
            <a:r>
              <a:rPr lang="en-US" sz="1400" dirty="0">
                <a:solidFill>
                  <a:srgbClr val="CE9178"/>
                </a:solidFill>
                <a:latin typeface="Consolas" panose="020B0609020204030204" pitchFamily="49" charset="0"/>
              </a:rPr>
              <a:t>	&lt;!DOCTYPE html&gt;</a:t>
            </a:r>
          </a:p>
          <a:p>
            <a:pPr lvl="3"/>
            <a:r>
              <a:rPr lang="en-US" sz="1400" dirty="0">
                <a:solidFill>
                  <a:srgbClr val="CE9178"/>
                </a:solidFill>
                <a:latin typeface="Consolas" panose="020B0609020204030204" pitchFamily="49" charset="0"/>
              </a:rPr>
              <a:t>&lt;html lang="</a:t>
            </a:r>
            <a:r>
              <a:rPr lang="en-US" sz="1400" dirty="0" err="1">
                <a:solidFill>
                  <a:srgbClr val="CE9178"/>
                </a:solidFill>
                <a:latin typeface="Consolas" panose="020B0609020204030204" pitchFamily="49" charset="0"/>
              </a:rPr>
              <a:t>en</a:t>
            </a:r>
            <a:r>
              <a:rPr lang="en-US" sz="1400" dirty="0">
                <a:solidFill>
                  <a:srgbClr val="CE9178"/>
                </a:solidFill>
                <a:latin typeface="Consolas" panose="020B0609020204030204" pitchFamily="49" charset="0"/>
              </a:rPr>
              <a:t>-US"&gt;</a:t>
            </a:r>
          </a:p>
          <a:p>
            <a:pPr lvl="3"/>
            <a:r>
              <a:rPr lang="en-US" sz="1400" dirty="0">
                <a:solidFill>
                  <a:srgbClr val="CE9178"/>
                </a:solidFill>
                <a:latin typeface="Consolas" panose="020B0609020204030204" pitchFamily="49" charset="0"/>
              </a:rPr>
              <a:t>  &lt;head&gt;</a:t>
            </a:r>
          </a:p>
          <a:p>
            <a:pPr lvl="3"/>
            <a:r>
              <a:rPr lang="en-US" sz="1400" dirty="0">
                <a:solidFill>
                  <a:srgbClr val="CE9178"/>
                </a:solidFill>
                <a:latin typeface="Consolas" panose="020B0609020204030204" pitchFamily="49" charset="0"/>
              </a:rPr>
              <a:t>    &lt;meta charset="utf-8" /&gt;</a:t>
            </a:r>
          </a:p>
          <a:p>
            <a:pPr lvl="3"/>
            <a:r>
              <a:rPr lang="en-US" sz="1400" dirty="0">
                <a:solidFill>
                  <a:srgbClr val="CE9178"/>
                </a:solidFill>
                <a:latin typeface="Consolas" panose="020B0609020204030204" pitchFamily="49" charset="0"/>
              </a:rPr>
              <a:t>    &lt;title&gt;My test page&lt;/title&gt;</a:t>
            </a:r>
          </a:p>
          <a:p>
            <a:pPr lvl="3"/>
            <a:r>
              <a:rPr lang="en-US" sz="1400" dirty="0">
                <a:solidFill>
                  <a:srgbClr val="CE9178"/>
                </a:solidFill>
                <a:latin typeface="Consolas" panose="020B0609020204030204" pitchFamily="49" charset="0"/>
              </a:rPr>
              <a:t>  &lt;/head&gt;</a:t>
            </a:r>
          </a:p>
          <a:p>
            <a:pPr lvl="3"/>
            <a:r>
              <a:rPr lang="en-US" sz="1400" dirty="0">
                <a:solidFill>
                  <a:srgbClr val="CE9178"/>
                </a:solidFill>
                <a:latin typeface="Consolas" panose="020B0609020204030204" pitchFamily="49" charset="0"/>
              </a:rPr>
              <a:t>  &lt;body&gt;</a:t>
            </a:r>
          </a:p>
          <a:p>
            <a:pPr lvl="3"/>
            <a:r>
              <a:rPr lang="en-US" sz="1400" dirty="0">
                <a:solidFill>
                  <a:srgbClr val="CE9178"/>
                </a:solidFill>
                <a:latin typeface="Consolas" panose="020B0609020204030204" pitchFamily="49" charset="0"/>
              </a:rPr>
              <a:t>    &lt;p&gt;This is my page&lt;/p&gt;</a:t>
            </a:r>
          </a:p>
          <a:p>
            <a:pPr lvl="3"/>
            <a:r>
              <a:rPr lang="en-US" sz="1400" dirty="0">
                <a:solidFill>
                  <a:srgbClr val="CE9178"/>
                </a:solidFill>
                <a:latin typeface="Consolas" panose="020B0609020204030204" pitchFamily="49" charset="0"/>
              </a:rPr>
              <a:t>  &lt;/body&gt;</a:t>
            </a:r>
          </a:p>
          <a:p>
            <a:pPr lvl="3"/>
            <a:r>
              <a:rPr lang="en-US" sz="1400" dirty="0">
                <a:solidFill>
                  <a:srgbClr val="CE9178"/>
                </a:solidFill>
                <a:latin typeface="Consolas" panose="020B0609020204030204" pitchFamily="49" charset="0"/>
              </a:rPr>
              <a:t>&lt;/html&gt;</a:t>
            </a:r>
          </a:p>
          <a:p>
            <a:endParaRPr lang="en-IN" sz="1400" dirty="0">
              <a:solidFill>
                <a:srgbClr val="D4D4D4"/>
              </a:solidFill>
              <a:latin typeface="Consolas" panose="020B0609020204030204" pitchFamily="49" charset="0"/>
            </a:endParaRPr>
          </a:p>
          <a:p>
            <a:endParaRPr lang="en-IN" sz="1400" dirty="0">
              <a:solidFill>
                <a:srgbClr val="D4D4D4"/>
              </a:solidFill>
              <a:latin typeface="Consolas" panose="020B0609020204030204" pitchFamily="49" charset="0"/>
            </a:endParaRPr>
          </a:p>
          <a:p>
            <a:pPr algn="l"/>
            <a:endParaRPr lang="en-US" sz="1400" dirty="0">
              <a:solidFill>
                <a:srgbClr val="CE9178"/>
              </a:solidFill>
              <a:latin typeface="Consolas" panose="020B0609020204030204" pitchFamily="49" charset="0"/>
            </a:endParaRPr>
          </a:p>
          <a:p>
            <a:pPr lvl="3"/>
            <a:endParaRPr lang="en-US" sz="1400" dirty="0">
              <a:solidFill>
                <a:srgbClr val="CE9178"/>
              </a:solidFill>
              <a:latin typeface="Consolas" panose="020B0609020204030204" pitchFamily="49" charset="0"/>
            </a:endParaRPr>
          </a:p>
          <a:p>
            <a:pPr lvl="3"/>
            <a:endParaRPr lang="en-US" sz="1400" dirty="0">
              <a:solidFill>
                <a:srgbClr val="CE9178"/>
              </a:solidFill>
              <a:latin typeface="Consolas" panose="020B0609020204030204" pitchFamily="49" charset="0"/>
            </a:endParaRPr>
          </a:p>
        </p:txBody>
      </p:sp>
    </p:spTree>
    <p:extLst>
      <p:ext uri="{BB962C8B-B14F-4D97-AF65-F5344CB8AC3E}">
        <p14:creationId xmlns:p14="http://schemas.microsoft.com/office/powerpoint/2010/main" val="3974483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C679E1-CD92-2BC0-2A51-44BC3D5E211E}"/>
              </a:ext>
            </a:extLst>
          </p:cNvPr>
          <p:cNvSpPr txBox="1"/>
          <p:nvPr/>
        </p:nvSpPr>
        <p:spPr>
          <a:xfrm>
            <a:off x="367552" y="510098"/>
            <a:ext cx="11107271" cy="1877437"/>
          </a:xfrm>
          <a:prstGeom prst="rect">
            <a:avLst/>
          </a:prstGeom>
          <a:noFill/>
        </p:spPr>
        <p:txBody>
          <a:bodyPr wrap="square">
            <a:spAutoFit/>
          </a:bodyPr>
          <a:lstStyle/>
          <a:p>
            <a:r>
              <a:rPr lang="en-US" sz="1400" dirty="0">
                <a:solidFill>
                  <a:srgbClr val="D4D4D4"/>
                </a:solidFill>
                <a:latin typeface="Consolas" panose="020B0609020204030204" pitchFamily="49" charset="0"/>
              </a:rPr>
              <a:t>9. Whitespaces in HTML:</a:t>
            </a:r>
          </a:p>
          <a:p>
            <a:r>
              <a:rPr lang="en-US" sz="1400" dirty="0">
                <a:solidFill>
                  <a:srgbClr val="D4D4D4"/>
                </a:solidFill>
                <a:latin typeface="Consolas" panose="020B0609020204030204" pitchFamily="49" charset="0"/>
              </a:rPr>
              <a:t>     No matter how much whitespace you use inside HTML element content</a:t>
            </a:r>
            <a:r>
              <a:rPr lang="en-IN" sz="1400" dirty="0">
                <a:solidFill>
                  <a:srgbClr val="D4D4D4"/>
                </a:solidFill>
                <a:latin typeface="Consolas" panose="020B0609020204030204" pitchFamily="49" charset="0"/>
              </a:rPr>
              <a:t>. </a:t>
            </a:r>
            <a:r>
              <a:rPr lang="en-US" sz="1400" dirty="0">
                <a:solidFill>
                  <a:srgbClr val="D4D4D4"/>
                </a:solidFill>
                <a:latin typeface="Consolas" panose="020B0609020204030204" pitchFamily="49" charset="0"/>
              </a:rPr>
              <a:t>the HTML parser reduces each sequence of whitespace to a single space when rendering the code.</a:t>
            </a:r>
          </a:p>
          <a:p>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In HTML, a blank sequence of whitespace characters is treated as a single space character, Because the browser collapses multiple spaces into a single space character and this helps a developer to indent lines of text without worrying about multiple spaces and maintain readability and understandability of HTML codes.</a:t>
            </a:r>
          </a:p>
          <a:p>
            <a:endParaRPr lang="en-IN" dirty="0"/>
          </a:p>
        </p:txBody>
      </p:sp>
    </p:spTree>
    <p:extLst>
      <p:ext uri="{BB962C8B-B14F-4D97-AF65-F5344CB8AC3E}">
        <p14:creationId xmlns:p14="http://schemas.microsoft.com/office/powerpoint/2010/main" val="467848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199B47-EA21-134C-5369-0B5282F0E924}"/>
              </a:ext>
            </a:extLst>
          </p:cNvPr>
          <p:cNvSpPr txBox="1"/>
          <p:nvPr/>
        </p:nvSpPr>
        <p:spPr>
          <a:xfrm>
            <a:off x="349623" y="71718"/>
            <a:ext cx="11842377" cy="6771084"/>
          </a:xfrm>
          <a:prstGeom prst="rect">
            <a:avLst/>
          </a:prstGeom>
          <a:noFill/>
        </p:spPr>
        <p:txBody>
          <a:bodyPr wrap="square">
            <a:spAutoFit/>
          </a:bodyPr>
          <a:lstStyle/>
          <a:p>
            <a:r>
              <a:rPr lang="en-US" sz="1400" b="0" dirty="0">
                <a:solidFill>
                  <a:srgbClr val="D4D4D4"/>
                </a:solidFill>
                <a:effectLst/>
                <a:latin typeface="Consolas" panose="020B0609020204030204" pitchFamily="49" charset="0"/>
              </a:rPr>
              <a:t>10. HTML5 new elements</a:t>
            </a:r>
          </a:p>
          <a:p>
            <a:r>
              <a:rPr lang="en-US" sz="1400" b="0" dirty="0">
                <a:solidFill>
                  <a:srgbClr val="6796E6"/>
                </a:solidFill>
                <a:effectLst/>
                <a:latin typeface="Consolas" panose="020B0609020204030204" pitchFamily="49" charset="0"/>
              </a:rPr>
              <a:t>1.</a:t>
            </a:r>
            <a:r>
              <a:rPr lang="en-US" sz="1400" b="0" dirty="0">
                <a:solidFill>
                  <a:srgbClr val="D4D4D4"/>
                </a:solidFill>
                <a:effectLst/>
                <a:latin typeface="Consolas" panose="020B0609020204030204" pitchFamily="49" charset="0"/>
              </a:rPr>
              <a:t> nav   - navigation</a:t>
            </a:r>
          </a:p>
          <a:p>
            <a:r>
              <a:rPr lang="en-US" sz="1400" b="0" dirty="0">
                <a:solidFill>
                  <a:srgbClr val="6796E6"/>
                </a:solidFill>
                <a:effectLst/>
                <a:latin typeface="Consolas" panose="020B0609020204030204" pitchFamily="49" charset="0"/>
              </a:rPr>
              <a:t>2.</a:t>
            </a:r>
            <a:r>
              <a:rPr lang="en-US" sz="1400" b="0" dirty="0">
                <a:solidFill>
                  <a:srgbClr val="D4D4D4"/>
                </a:solidFill>
                <a:effectLst/>
                <a:latin typeface="Consolas" panose="020B0609020204030204" pitchFamily="49" charset="0"/>
              </a:rPr>
              <a:t> header  - top part of the web document </a:t>
            </a:r>
          </a:p>
          <a:p>
            <a:r>
              <a:rPr lang="en-US" sz="1400" b="0" dirty="0">
                <a:solidFill>
                  <a:srgbClr val="6796E6"/>
                </a:solidFill>
                <a:effectLst/>
                <a:latin typeface="Consolas" panose="020B0609020204030204" pitchFamily="49" charset="0"/>
              </a:rPr>
              <a:t>3.</a:t>
            </a:r>
            <a:r>
              <a:rPr lang="en-US" sz="1400" b="0" dirty="0">
                <a:solidFill>
                  <a:srgbClr val="D4D4D4"/>
                </a:solidFill>
                <a:effectLst/>
                <a:latin typeface="Consolas" panose="020B0609020204030204" pitchFamily="49" charset="0"/>
              </a:rPr>
              <a:t> article</a:t>
            </a:r>
          </a:p>
          <a:p>
            <a:r>
              <a:rPr lang="en-US" sz="1400" b="0" dirty="0">
                <a:solidFill>
                  <a:srgbClr val="6796E6"/>
                </a:solidFill>
                <a:effectLst/>
                <a:latin typeface="Consolas" panose="020B0609020204030204" pitchFamily="49" charset="0"/>
              </a:rPr>
              <a:t>4.</a:t>
            </a:r>
            <a:r>
              <a:rPr lang="en-US" sz="1400" b="0" dirty="0">
                <a:solidFill>
                  <a:srgbClr val="D4D4D4"/>
                </a:solidFill>
                <a:effectLst/>
                <a:latin typeface="Consolas" panose="020B0609020204030204" pitchFamily="49" charset="0"/>
              </a:rPr>
              <a:t> footer  - bottom part of the element </a:t>
            </a:r>
          </a:p>
          <a:p>
            <a:r>
              <a:rPr lang="en-US" sz="1400" b="0" dirty="0">
                <a:solidFill>
                  <a:srgbClr val="6796E6"/>
                </a:solidFill>
                <a:effectLst/>
                <a:latin typeface="Consolas" panose="020B0609020204030204" pitchFamily="49" charset="0"/>
              </a:rPr>
              <a:t>5.</a:t>
            </a:r>
            <a:r>
              <a:rPr lang="en-US" sz="1400" b="0" dirty="0">
                <a:solidFill>
                  <a:srgbClr val="D4D4D4"/>
                </a:solidFill>
                <a:effectLst/>
                <a:latin typeface="Consolas" panose="020B0609020204030204" pitchFamily="49" charset="0"/>
              </a:rPr>
              <a:t> section</a:t>
            </a:r>
          </a:p>
          <a:p>
            <a:r>
              <a:rPr lang="en-US" sz="1400" b="0" dirty="0">
                <a:solidFill>
                  <a:srgbClr val="6796E6"/>
                </a:solidFill>
                <a:effectLst/>
                <a:latin typeface="Consolas" panose="020B0609020204030204" pitchFamily="49" charset="0"/>
              </a:rPr>
              <a:t>6.</a:t>
            </a:r>
            <a:r>
              <a:rPr lang="en-US" sz="1400" b="0" dirty="0">
                <a:solidFill>
                  <a:srgbClr val="D4D4D4"/>
                </a:solidFill>
                <a:effectLst/>
                <a:latin typeface="Consolas" panose="020B0609020204030204" pitchFamily="49" charset="0"/>
              </a:rPr>
              <a:t> aside</a:t>
            </a:r>
          </a:p>
          <a:p>
            <a:r>
              <a:rPr lang="en-US" sz="1400" b="0" dirty="0">
                <a:solidFill>
                  <a:srgbClr val="6796E6"/>
                </a:solidFill>
                <a:effectLst/>
                <a:latin typeface="Consolas" panose="020B0609020204030204" pitchFamily="49" charset="0"/>
              </a:rPr>
              <a:t>7.</a:t>
            </a:r>
            <a:r>
              <a:rPr lang="en-US" sz="1400" b="0" dirty="0">
                <a:solidFill>
                  <a:srgbClr val="D4D4D4"/>
                </a:solidFill>
                <a:effectLst/>
                <a:latin typeface="Consolas" panose="020B0609020204030204" pitchFamily="49" charset="0"/>
              </a:rPr>
              <a:t> address</a:t>
            </a:r>
          </a:p>
          <a:p>
            <a:r>
              <a:rPr lang="en-US" sz="1400" b="0" dirty="0">
                <a:solidFill>
                  <a:srgbClr val="6796E6"/>
                </a:solidFill>
                <a:effectLst/>
                <a:latin typeface="Consolas" panose="020B0609020204030204" pitchFamily="49" charset="0"/>
              </a:rPr>
              <a:t>8.</a:t>
            </a:r>
            <a:r>
              <a:rPr lang="en-US" sz="1400" b="0" dirty="0">
                <a:solidFill>
                  <a:srgbClr val="D4D4D4"/>
                </a:solidFill>
                <a:effectLst/>
                <a:latin typeface="Consolas" panose="020B0609020204030204" pitchFamily="49" charset="0"/>
              </a:rPr>
              <a:t> main</a:t>
            </a:r>
          </a:p>
          <a:p>
            <a:br>
              <a:rPr lang="en-US" sz="1400" b="0" dirty="0">
                <a:solidFill>
                  <a:srgbClr val="D4D4D4"/>
                </a:solidFill>
                <a:effectLst/>
                <a:latin typeface="Consolas" panose="020B0609020204030204" pitchFamily="49" charset="0"/>
              </a:rPr>
            </a:br>
            <a:r>
              <a:rPr lang="en-US" sz="1400" b="1" dirty="0">
                <a:solidFill>
                  <a:srgbClr val="D4D4D4"/>
                </a:solidFill>
                <a:effectLst/>
                <a:latin typeface="Consolas" panose="020B0609020204030204" pitchFamily="49" charset="0"/>
              </a:rPr>
              <a:t>11. semantic elements </a:t>
            </a:r>
          </a:p>
          <a:p>
            <a:r>
              <a:rPr lang="en-US" sz="1400" b="0" dirty="0">
                <a:solidFill>
                  <a:srgbClr val="D4D4D4"/>
                </a:solidFill>
                <a:effectLst/>
                <a:latin typeface="Consolas" panose="020B0609020204030204" pitchFamily="49" charset="0"/>
              </a:rPr>
              <a:t>semantic elements means the elements as some meaning, </a:t>
            </a:r>
          </a:p>
          <a:p>
            <a:r>
              <a:rPr lang="en-US" sz="1400" dirty="0">
                <a:solidFill>
                  <a:srgbClr val="D4D4D4"/>
                </a:solidFill>
                <a:latin typeface="Consolas" panose="020B0609020204030204" pitchFamily="49" charset="0"/>
              </a:rPr>
              <a:t>semantic value will be used in multiple ways, for example by search engines and screen readers</a:t>
            </a:r>
          </a:p>
          <a:p>
            <a:r>
              <a:rPr lang="en-US" sz="1400" b="0" dirty="0">
                <a:solidFill>
                  <a:srgbClr val="D4D4D4"/>
                </a:solidFill>
                <a:effectLst/>
                <a:latin typeface="Consolas" panose="020B0609020204030204" pitchFamily="49" charset="0"/>
              </a:rPr>
              <a:t>use: </a:t>
            </a:r>
          </a:p>
          <a:p>
            <a:r>
              <a:rPr lang="en-US" sz="1400" b="0" dirty="0">
                <a:solidFill>
                  <a:srgbClr val="6796E6"/>
                </a:solidFill>
                <a:effectLst/>
                <a:latin typeface="Consolas" panose="020B0609020204030204" pitchFamily="49" charset="0"/>
              </a:rPr>
              <a:t>1.</a:t>
            </a:r>
            <a:r>
              <a:rPr lang="en-US" sz="1400" b="0" dirty="0">
                <a:solidFill>
                  <a:srgbClr val="D4D4D4"/>
                </a:solidFill>
                <a:effectLst/>
                <a:latin typeface="Consolas" panose="020B0609020204030204" pitchFamily="49" charset="0"/>
              </a:rPr>
              <a:t> search engine optimization - able to understand the document of the page</a:t>
            </a:r>
          </a:p>
          <a:p>
            <a:r>
              <a:rPr lang="en-US" sz="1400" b="0" dirty="0">
                <a:solidFill>
                  <a:srgbClr val="6796E6"/>
                </a:solidFill>
                <a:effectLst/>
                <a:latin typeface="Consolas" panose="020B0609020204030204" pitchFamily="49" charset="0"/>
              </a:rPr>
              <a:t>2.</a:t>
            </a:r>
            <a:r>
              <a:rPr lang="en-US" sz="1400" b="0" dirty="0">
                <a:solidFill>
                  <a:srgbClr val="D4D4D4"/>
                </a:solidFill>
                <a:effectLst/>
                <a:latin typeface="Consolas" panose="020B0609020204030204" pitchFamily="49" charset="0"/>
              </a:rPr>
              <a:t> Accessibility</a:t>
            </a:r>
          </a:p>
          <a:p>
            <a:endParaRPr lang="en-US" sz="1400" dirty="0">
              <a:solidFill>
                <a:srgbClr val="D4D4D4"/>
              </a:solidFill>
              <a:latin typeface="Consolas" panose="020B0609020204030204" pitchFamily="49" charset="0"/>
            </a:endParaRPr>
          </a:p>
          <a:p>
            <a:r>
              <a:rPr lang="en-US" sz="1400" b="0" dirty="0">
                <a:solidFill>
                  <a:srgbClr val="D4D4D4"/>
                </a:solidFill>
                <a:effectLst/>
                <a:latin typeface="Consolas" panose="020B0609020204030204" pitchFamily="49" charset="0"/>
              </a:rPr>
              <a:t>12. Various text formatting and Advance text formatting</a:t>
            </a:r>
          </a:p>
          <a:p>
            <a:r>
              <a:rPr lang="en-IN" sz="1400" b="1" i="0" u="none" strike="noStrike" dirty="0">
                <a:solidFill>
                  <a:srgbClr val="1B1B1B"/>
                </a:solidFill>
                <a:effectLst/>
                <a:latin typeface="Inter"/>
                <a:hlinkClick r:id="rId2" tooltip="Permalink to Superscript and subscript"/>
              </a:rPr>
              <a:t>Superscript and subscript</a:t>
            </a:r>
            <a:endParaRPr lang="en-IN" sz="1400" b="1" i="0" u="none" strike="noStrike" dirty="0">
              <a:solidFill>
                <a:srgbClr val="1B1B1B"/>
              </a:solidFill>
              <a:effectLst/>
              <a:latin typeface="Inter"/>
            </a:endParaRPr>
          </a:p>
          <a:p>
            <a:endParaRPr lang="en-IN" sz="1400" b="1" i="0" dirty="0">
              <a:solidFill>
                <a:srgbClr val="1B1B1B"/>
              </a:solidFill>
              <a:effectLst/>
              <a:latin typeface="Inter"/>
            </a:endParaRPr>
          </a:p>
          <a:p>
            <a:r>
              <a:rPr lang="en-US" sz="1400" dirty="0">
                <a:solidFill>
                  <a:srgbClr val="CE9178"/>
                </a:solidFill>
                <a:latin typeface="Consolas" panose="020B0609020204030204" pitchFamily="49" charset="0"/>
              </a:rPr>
              <a:t>&lt;p&gt;My birthday is on the 25&lt;sup&gt;</a:t>
            </a:r>
            <a:r>
              <a:rPr lang="en-US" sz="1400" dirty="0" err="1">
                <a:solidFill>
                  <a:srgbClr val="CE9178"/>
                </a:solidFill>
                <a:latin typeface="Consolas" panose="020B0609020204030204" pitchFamily="49" charset="0"/>
              </a:rPr>
              <a:t>th</a:t>
            </a:r>
            <a:r>
              <a:rPr lang="en-US" sz="1400" dirty="0">
                <a:solidFill>
                  <a:srgbClr val="CE9178"/>
                </a:solidFill>
                <a:latin typeface="Consolas" panose="020B0609020204030204" pitchFamily="49" charset="0"/>
              </a:rPr>
              <a:t>&lt;/sup&gt; of May 2001.&lt;/p&gt;</a:t>
            </a:r>
          </a:p>
          <a:p>
            <a:r>
              <a:rPr lang="en-US" sz="1400" dirty="0">
                <a:solidFill>
                  <a:srgbClr val="CE9178"/>
                </a:solidFill>
                <a:latin typeface="Consolas" panose="020B0609020204030204" pitchFamily="49" charset="0"/>
              </a:rPr>
              <a:t>&lt;p&gt;</a:t>
            </a:r>
          </a:p>
          <a:p>
            <a:r>
              <a:rPr lang="en-US" sz="1400" dirty="0">
                <a:solidFill>
                  <a:srgbClr val="CE9178"/>
                </a:solidFill>
                <a:latin typeface="Consolas" panose="020B0609020204030204" pitchFamily="49" charset="0"/>
              </a:rPr>
              <a:t>  Caffeine's chemical formula is</a:t>
            </a:r>
          </a:p>
          <a:p>
            <a:r>
              <a:rPr lang="en-US" sz="1400" dirty="0">
                <a:solidFill>
                  <a:srgbClr val="CE9178"/>
                </a:solidFill>
                <a:latin typeface="Consolas" panose="020B0609020204030204" pitchFamily="49" charset="0"/>
              </a:rPr>
              <a:t>  C&lt;sub&gt;8&lt;/sub&gt;H&lt;sub&gt;10&lt;/sub&gt;N&lt;sub&gt;4&lt;/sub&gt;O&lt;sub&gt;2&lt;/sub&gt;.</a:t>
            </a:r>
          </a:p>
          <a:p>
            <a:r>
              <a:rPr lang="en-US" sz="1400" dirty="0">
                <a:solidFill>
                  <a:srgbClr val="CE9178"/>
                </a:solidFill>
                <a:latin typeface="Consolas" panose="020B0609020204030204" pitchFamily="49" charset="0"/>
              </a:rPr>
              <a:t>&lt;/p&gt;</a:t>
            </a:r>
          </a:p>
          <a:p>
            <a:r>
              <a:rPr lang="en-US" sz="1400" dirty="0">
                <a:solidFill>
                  <a:srgbClr val="CE9178"/>
                </a:solidFill>
                <a:latin typeface="Consolas" panose="020B0609020204030204" pitchFamily="49" charset="0"/>
              </a:rPr>
              <a:t>&lt;p&gt;If x&lt;sup&gt;2&lt;/sup&gt; is 9, x must equal 3 or -3.&lt;/p&gt;</a:t>
            </a:r>
          </a:p>
          <a:p>
            <a:endParaRPr lang="en-US" sz="1400" dirty="0">
              <a:solidFill>
                <a:srgbClr val="CE9178"/>
              </a:solidFill>
              <a:latin typeface="Consolas" panose="020B0609020204030204" pitchFamily="49" charset="0"/>
            </a:endParaRPr>
          </a:p>
          <a:p>
            <a:r>
              <a:rPr lang="en-US" sz="1400" b="1" i="0" u="none" strike="noStrike" dirty="0">
                <a:solidFill>
                  <a:srgbClr val="1B1B1B"/>
                </a:solidFill>
                <a:effectLst/>
                <a:latin typeface="Inter"/>
                <a:hlinkClick r:id="rId3" tooltip="Permalink to Marking up times and dates"/>
              </a:rPr>
              <a:t>Marking up times and dates</a:t>
            </a:r>
            <a:endParaRPr lang="en-US" sz="1400" b="1" i="0" dirty="0">
              <a:solidFill>
                <a:srgbClr val="1B1B1B"/>
              </a:solidFill>
              <a:effectLst/>
              <a:latin typeface="Inter"/>
            </a:endParaRPr>
          </a:p>
          <a:p>
            <a:r>
              <a:rPr lang="en-US" sz="1400" dirty="0">
                <a:solidFill>
                  <a:srgbClr val="CE9178"/>
                </a:solidFill>
                <a:latin typeface="Consolas" panose="020B0609020204030204" pitchFamily="49" charset="0"/>
              </a:rPr>
              <a:t>&lt;time datetime="2016-01-20"&gt;20 January 2016&lt;/time&gt;</a:t>
            </a:r>
          </a:p>
          <a:p>
            <a:endParaRPr lang="en-US" sz="1400" dirty="0">
              <a:solidFill>
                <a:srgbClr val="CE9178"/>
              </a:solidFill>
              <a:latin typeface="Consolas" panose="020B0609020204030204" pitchFamily="49" charset="0"/>
            </a:endParaRPr>
          </a:p>
          <a:p>
            <a:endParaRPr lang="en-US" sz="1400" dirty="0">
              <a:solidFill>
                <a:srgbClr val="CE9178"/>
              </a:solidFill>
              <a:latin typeface="Consolas" panose="020B0609020204030204" pitchFamily="49" charset="0"/>
            </a:endParaRPr>
          </a:p>
        </p:txBody>
      </p:sp>
    </p:spTree>
    <p:extLst>
      <p:ext uri="{BB962C8B-B14F-4D97-AF65-F5344CB8AC3E}">
        <p14:creationId xmlns:p14="http://schemas.microsoft.com/office/powerpoint/2010/main" val="3272845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9A79F-165C-BF73-92C8-271A74D6EBA0}"/>
              </a:ext>
            </a:extLst>
          </p:cNvPr>
          <p:cNvSpPr>
            <a:spLocks noGrp="1"/>
          </p:cNvSpPr>
          <p:nvPr>
            <p:ph type="title"/>
          </p:nvPr>
        </p:nvSpPr>
        <p:spPr/>
        <p:txBody>
          <a:bodyPr/>
          <a:lstStyle/>
          <a:p>
            <a:r>
              <a:rPr lang="en-IN" dirty="0"/>
              <a:t>HTML Interview Questions Mostly asked</a:t>
            </a:r>
          </a:p>
        </p:txBody>
      </p:sp>
      <p:sp>
        <p:nvSpPr>
          <p:cNvPr id="3" name="Content Placeholder 2">
            <a:extLst>
              <a:ext uri="{FF2B5EF4-FFF2-40B4-BE49-F238E27FC236}">
                <a16:creationId xmlns:a16="http://schemas.microsoft.com/office/drawing/2014/main" id="{7A0D96AE-22A2-93F3-0B72-F2D174784806}"/>
              </a:ext>
            </a:extLst>
          </p:cNvPr>
          <p:cNvSpPr>
            <a:spLocks noGrp="1"/>
          </p:cNvSpPr>
          <p:nvPr>
            <p:ph idx="1"/>
          </p:nvPr>
        </p:nvSpPr>
        <p:spPr>
          <a:xfrm>
            <a:off x="913795" y="1735792"/>
            <a:ext cx="10353762" cy="4405032"/>
          </a:xfrm>
        </p:spPr>
        <p:txBody>
          <a:bodyPr>
            <a:normAutofit fontScale="25000" lnSpcReduction="20000"/>
          </a:bodyPr>
          <a:lstStyle/>
          <a:p>
            <a:pPr marL="0" defTabSz="914400"/>
            <a:r>
              <a:rPr lang="en-IN" sz="6400" dirty="0">
                <a:solidFill>
                  <a:schemeClr val="tx1"/>
                </a:solidFill>
              </a:rPr>
              <a:t>1. </a:t>
            </a:r>
            <a:r>
              <a:rPr lang="en-IN" sz="6400" dirty="0">
                <a:solidFill>
                  <a:schemeClr val="tx1"/>
                </a:solidFill>
                <a:highlight>
                  <a:srgbClr val="000080"/>
                </a:highlight>
              </a:rPr>
              <a:t>What is HTML</a:t>
            </a:r>
          </a:p>
          <a:p>
            <a:pPr marL="0" defTabSz="914400"/>
            <a:r>
              <a:rPr lang="en-IN" sz="6400" dirty="0">
                <a:solidFill>
                  <a:schemeClr val="tx1"/>
                </a:solidFill>
              </a:rPr>
              <a:t>2. </a:t>
            </a:r>
            <a:r>
              <a:rPr lang="en-IN" sz="6400" dirty="0">
                <a:solidFill>
                  <a:schemeClr val="tx1"/>
                </a:solidFill>
                <a:highlight>
                  <a:srgbClr val="000080"/>
                </a:highlight>
              </a:rPr>
              <a:t>Are the HTML tags and elements same things?</a:t>
            </a:r>
          </a:p>
          <a:p>
            <a:pPr marL="0" defTabSz="914400"/>
            <a:r>
              <a:rPr lang="en-IN" sz="6400" dirty="0">
                <a:solidFill>
                  <a:schemeClr val="tx1"/>
                </a:solidFill>
              </a:rPr>
              <a:t>3. </a:t>
            </a:r>
            <a:r>
              <a:rPr lang="en-IN" sz="6400" dirty="0">
                <a:solidFill>
                  <a:schemeClr val="tx1"/>
                </a:solidFill>
                <a:highlight>
                  <a:srgbClr val="000080"/>
                </a:highlight>
              </a:rPr>
              <a:t>What are the tags and attributes in HTML?</a:t>
            </a:r>
          </a:p>
          <a:p>
            <a:pPr marL="0" defTabSz="914400"/>
            <a:r>
              <a:rPr lang="en-IN" sz="6400" dirty="0">
                <a:solidFill>
                  <a:schemeClr val="tx1"/>
                </a:solidFill>
              </a:rPr>
              <a:t>4. </a:t>
            </a:r>
            <a:r>
              <a:rPr lang="en-IN" sz="6400" dirty="0">
                <a:solidFill>
                  <a:schemeClr val="tx1"/>
                </a:solidFill>
                <a:highlight>
                  <a:srgbClr val="000080"/>
                </a:highlight>
              </a:rPr>
              <a:t>What are the void element in HTML?</a:t>
            </a:r>
          </a:p>
          <a:p>
            <a:pPr marL="0" defTabSz="914400"/>
            <a:r>
              <a:rPr lang="en-IN" sz="6400" dirty="0">
                <a:solidFill>
                  <a:schemeClr val="tx1"/>
                </a:solidFill>
              </a:rPr>
              <a:t>5. </a:t>
            </a:r>
            <a:r>
              <a:rPr lang="en-IN" sz="6400" dirty="0">
                <a:solidFill>
                  <a:schemeClr val="tx1"/>
                </a:solidFill>
                <a:highlight>
                  <a:srgbClr val="000080"/>
                </a:highlight>
              </a:rPr>
              <a:t>What are the advantages of collapsing white spaces?</a:t>
            </a:r>
          </a:p>
          <a:p>
            <a:pPr marL="0" defTabSz="914400"/>
            <a:r>
              <a:rPr lang="en-IN" sz="6400" dirty="0">
                <a:solidFill>
                  <a:schemeClr val="tx1"/>
                </a:solidFill>
              </a:rPr>
              <a:t>6</a:t>
            </a:r>
            <a:r>
              <a:rPr lang="en-IN" sz="6400" dirty="0">
                <a:solidFill>
                  <a:schemeClr val="tx1"/>
                </a:solidFill>
                <a:highlight>
                  <a:srgbClr val="000080"/>
                </a:highlight>
              </a:rPr>
              <a:t>. What are HTML Entities?</a:t>
            </a:r>
          </a:p>
          <a:p>
            <a:pPr marL="0" defTabSz="914400"/>
            <a:r>
              <a:rPr lang="en-IN" sz="6400" dirty="0">
                <a:solidFill>
                  <a:schemeClr val="tx1"/>
                </a:solidFill>
              </a:rPr>
              <a:t>7. </a:t>
            </a:r>
            <a:r>
              <a:rPr lang="en-IN" sz="6400" dirty="0">
                <a:solidFill>
                  <a:schemeClr val="tx1"/>
                </a:solidFill>
                <a:highlight>
                  <a:srgbClr val="000080"/>
                </a:highlight>
              </a:rPr>
              <a:t>What are different types of lists in HTML?</a:t>
            </a:r>
          </a:p>
          <a:p>
            <a:pPr marL="0" defTabSz="914400"/>
            <a:r>
              <a:rPr lang="en-IN" sz="6400" dirty="0">
                <a:solidFill>
                  <a:schemeClr val="tx1"/>
                </a:solidFill>
              </a:rPr>
              <a:t>8. </a:t>
            </a:r>
            <a:r>
              <a:rPr lang="en-IN" sz="6400" dirty="0">
                <a:solidFill>
                  <a:schemeClr val="tx1"/>
                </a:solidFill>
                <a:highlight>
                  <a:srgbClr val="000080"/>
                </a:highlight>
              </a:rPr>
              <a:t>What is class attribute in HTML?</a:t>
            </a:r>
          </a:p>
          <a:p>
            <a:pPr marL="0" defTabSz="914400"/>
            <a:r>
              <a:rPr lang="en-IN" sz="6400" dirty="0">
                <a:solidFill>
                  <a:schemeClr val="tx1"/>
                </a:solidFill>
              </a:rPr>
              <a:t>9. </a:t>
            </a:r>
            <a:r>
              <a:rPr lang="en-US" sz="6400" dirty="0">
                <a:solidFill>
                  <a:schemeClr val="tx1"/>
                </a:solidFill>
                <a:highlight>
                  <a:srgbClr val="000080"/>
                </a:highlight>
              </a:rPr>
              <a:t>What is the difference between the ‘id’ attribute and the ‘class’ attribute of HTML elements?</a:t>
            </a:r>
          </a:p>
          <a:p>
            <a:pPr marL="0" defTabSz="914400"/>
            <a:r>
              <a:rPr lang="en-IN" sz="6400" dirty="0">
                <a:solidFill>
                  <a:schemeClr val="tx1"/>
                </a:solidFill>
              </a:rPr>
              <a:t>10. Define multipart form data?</a:t>
            </a:r>
          </a:p>
          <a:p>
            <a:pPr marL="0" defTabSz="914400"/>
            <a:r>
              <a:rPr lang="en-IN" sz="6400" dirty="0">
                <a:solidFill>
                  <a:schemeClr val="tx1"/>
                </a:solidFill>
              </a:rPr>
              <a:t>11</a:t>
            </a:r>
            <a:r>
              <a:rPr lang="en-IN" sz="6400" dirty="0">
                <a:solidFill>
                  <a:schemeClr val="tx1"/>
                </a:solidFill>
                <a:highlight>
                  <a:srgbClr val="000080"/>
                </a:highlight>
              </a:rPr>
              <a:t>. Describe HTML layout structure.</a:t>
            </a:r>
          </a:p>
          <a:p>
            <a:pPr marL="0" defTabSz="914400"/>
            <a:r>
              <a:rPr lang="en-IN" sz="6400" dirty="0">
                <a:solidFill>
                  <a:schemeClr val="tx1"/>
                </a:solidFill>
              </a:rPr>
              <a:t>12. </a:t>
            </a:r>
            <a:r>
              <a:rPr lang="en-US" sz="6400" dirty="0">
                <a:solidFill>
                  <a:schemeClr val="tx1"/>
                </a:solidFill>
              </a:rPr>
              <a:t>How to optimize website assets loading?</a:t>
            </a:r>
          </a:p>
          <a:p>
            <a:pPr marL="0" defTabSz="914400"/>
            <a:r>
              <a:rPr lang="en-IN" sz="6400" dirty="0">
                <a:solidFill>
                  <a:schemeClr val="tx1"/>
                </a:solidFill>
              </a:rPr>
              <a:t>13</a:t>
            </a:r>
            <a:r>
              <a:rPr lang="en-IN" sz="6400" dirty="0">
                <a:solidFill>
                  <a:schemeClr val="tx1"/>
                </a:solidFill>
                <a:highlight>
                  <a:srgbClr val="000080"/>
                </a:highlight>
              </a:rPr>
              <a:t>. </a:t>
            </a:r>
            <a:r>
              <a:rPr lang="en-US" sz="6400" dirty="0">
                <a:solidFill>
                  <a:schemeClr val="tx1"/>
                </a:solidFill>
                <a:highlight>
                  <a:srgbClr val="000080"/>
                </a:highlight>
              </a:rPr>
              <a:t> What are the various formatting tags in HTML?</a:t>
            </a:r>
          </a:p>
          <a:p>
            <a:r>
              <a:rPr lang="en-US" b="0" i="0" dirty="0">
                <a:solidFill>
                  <a:srgbClr val="001C3B"/>
                </a:solidFill>
                <a:effectLst/>
                <a:latin typeface="proxima-nova"/>
              </a:rPr>
              <a:t>in HTML5?</a:t>
            </a:r>
          </a:p>
          <a:p>
            <a:endParaRPr lang="en-US" dirty="0"/>
          </a:p>
          <a:p>
            <a:endParaRPr lang="en-IN" dirty="0"/>
          </a:p>
        </p:txBody>
      </p:sp>
    </p:spTree>
    <p:extLst>
      <p:ext uri="{BB962C8B-B14F-4D97-AF65-F5344CB8AC3E}">
        <p14:creationId xmlns:p14="http://schemas.microsoft.com/office/powerpoint/2010/main" val="3661928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84CD1-7E2C-4EDB-845B-90B39D511AF1}"/>
              </a:ext>
            </a:extLst>
          </p:cNvPr>
          <p:cNvSpPr txBox="1"/>
          <p:nvPr/>
        </p:nvSpPr>
        <p:spPr>
          <a:xfrm>
            <a:off x="385483" y="416022"/>
            <a:ext cx="10730752" cy="2462213"/>
          </a:xfrm>
          <a:prstGeom prst="rect">
            <a:avLst/>
          </a:prstGeom>
          <a:noFill/>
        </p:spPr>
        <p:txBody>
          <a:bodyPr wrap="square">
            <a:spAutoFit/>
          </a:bodyPr>
          <a:lstStyle/>
          <a:p>
            <a:pPr algn="l">
              <a:buFont typeface="Arial" panose="020B0604020202020204" pitchFamily="34" charset="0"/>
              <a:buChar char="•"/>
            </a:pPr>
            <a:r>
              <a:rPr lang="en-US" sz="1400" dirty="0">
                <a:solidFill>
                  <a:srgbClr val="D4D4D4"/>
                </a:solidFill>
                <a:latin typeface="Consolas" panose="020B0609020204030204" pitchFamily="49" charset="0"/>
              </a:rPr>
              <a:t>&lt;b&gt; - makes text bold</a:t>
            </a:r>
          </a:p>
          <a:p>
            <a:pPr algn="l">
              <a:buFont typeface="Arial" panose="020B0604020202020204" pitchFamily="34" charset="0"/>
              <a:buChar char="•"/>
            </a:pPr>
            <a:r>
              <a:rPr lang="en-US" sz="1400" dirty="0">
                <a:solidFill>
                  <a:srgbClr val="D4D4D4"/>
                </a:solidFill>
                <a:latin typeface="Consolas" panose="020B0609020204030204" pitchFamily="49" charset="0"/>
              </a:rPr>
              <a:t>&lt;</a:t>
            </a:r>
            <a:r>
              <a:rPr lang="en-US" sz="1400" dirty="0" err="1">
                <a:solidFill>
                  <a:srgbClr val="D4D4D4"/>
                </a:solidFill>
                <a:latin typeface="Consolas" panose="020B0609020204030204" pitchFamily="49" charset="0"/>
              </a:rPr>
              <a:t>i</a:t>
            </a:r>
            <a:r>
              <a:rPr lang="en-US" sz="1400" dirty="0">
                <a:solidFill>
                  <a:srgbClr val="D4D4D4"/>
                </a:solidFill>
                <a:latin typeface="Consolas" panose="020B0609020204030204" pitchFamily="49" charset="0"/>
              </a:rPr>
              <a:t>&gt; - makes text italic</a:t>
            </a:r>
          </a:p>
          <a:p>
            <a:pPr algn="l">
              <a:buFont typeface="Arial" panose="020B0604020202020204" pitchFamily="34" charset="0"/>
              <a:buChar char="•"/>
            </a:pPr>
            <a:r>
              <a:rPr lang="en-US" sz="1400" dirty="0">
                <a:solidFill>
                  <a:srgbClr val="D4D4D4"/>
                </a:solidFill>
                <a:latin typeface="Consolas" panose="020B0609020204030204" pitchFamily="49" charset="0"/>
              </a:rPr>
              <a:t>&lt;</a:t>
            </a:r>
            <a:r>
              <a:rPr lang="en-US" sz="1400" dirty="0" err="1">
                <a:solidFill>
                  <a:srgbClr val="D4D4D4"/>
                </a:solidFill>
                <a:latin typeface="Consolas" panose="020B0609020204030204" pitchFamily="49" charset="0"/>
              </a:rPr>
              <a:t>em</a:t>
            </a:r>
            <a:r>
              <a:rPr lang="en-US" sz="1400" dirty="0">
                <a:solidFill>
                  <a:srgbClr val="D4D4D4"/>
                </a:solidFill>
                <a:latin typeface="Consolas" panose="020B0609020204030204" pitchFamily="49" charset="0"/>
              </a:rPr>
              <a:t>&gt; - makes text italic but with added semantics importance</a:t>
            </a:r>
          </a:p>
          <a:p>
            <a:pPr algn="l">
              <a:buFont typeface="Arial" panose="020B0604020202020204" pitchFamily="34" charset="0"/>
              <a:buChar char="•"/>
            </a:pPr>
            <a:r>
              <a:rPr lang="en-US" sz="1400" dirty="0">
                <a:solidFill>
                  <a:srgbClr val="D4D4D4"/>
                </a:solidFill>
                <a:latin typeface="Consolas" panose="020B0609020204030204" pitchFamily="49" charset="0"/>
              </a:rPr>
              <a:t>&lt;big&gt; - increases the font size of the text by one unit</a:t>
            </a:r>
          </a:p>
          <a:p>
            <a:pPr algn="l">
              <a:buFont typeface="Arial" panose="020B0604020202020204" pitchFamily="34" charset="0"/>
              <a:buChar char="•"/>
            </a:pPr>
            <a:r>
              <a:rPr lang="en-US" sz="1400" dirty="0">
                <a:solidFill>
                  <a:srgbClr val="D4D4D4"/>
                </a:solidFill>
                <a:latin typeface="Consolas" panose="020B0609020204030204" pitchFamily="49" charset="0"/>
              </a:rPr>
              <a:t>&lt;small&gt; - decreases the font size of the text by one unit</a:t>
            </a:r>
          </a:p>
          <a:p>
            <a:pPr algn="l">
              <a:buFont typeface="Arial" panose="020B0604020202020204" pitchFamily="34" charset="0"/>
              <a:buChar char="•"/>
            </a:pPr>
            <a:r>
              <a:rPr lang="en-US" sz="1400" dirty="0">
                <a:solidFill>
                  <a:srgbClr val="D4D4D4"/>
                </a:solidFill>
                <a:latin typeface="Consolas" panose="020B0609020204030204" pitchFamily="49" charset="0"/>
              </a:rPr>
              <a:t>&lt;sub&gt; - makes the text a subscript</a:t>
            </a:r>
          </a:p>
          <a:p>
            <a:pPr algn="l">
              <a:buFont typeface="Arial" panose="020B0604020202020204" pitchFamily="34" charset="0"/>
              <a:buChar char="•"/>
            </a:pPr>
            <a:r>
              <a:rPr lang="en-US" sz="1400" dirty="0">
                <a:solidFill>
                  <a:srgbClr val="D4D4D4"/>
                </a:solidFill>
                <a:latin typeface="Consolas" panose="020B0609020204030204" pitchFamily="49" charset="0"/>
              </a:rPr>
              <a:t>&lt;sup&gt; - makes the text a superscript</a:t>
            </a:r>
          </a:p>
          <a:p>
            <a:pPr algn="l">
              <a:buFont typeface="Arial" panose="020B0604020202020204" pitchFamily="34" charset="0"/>
              <a:buChar char="•"/>
            </a:pPr>
            <a:r>
              <a:rPr lang="en-US" sz="1400" dirty="0">
                <a:solidFill>
                  <a:srgbClr val="D4D4D4"/>
                </a:solidFill>
                <a:latin typeface="Consolas" panose="020B0609020204030204" pitchFamily="49" charset="0"/>
              </a:rPr>
              <a:t>&lt;del&gt; - displays as strike out text</a:t>
            </a:r>
          </a:p>
          <a:p>
            <a:pPr algn="l">
              <a:buFont typeface="Arial" panose="020B0604020202020204" pitchFamily="34" charset="0"/>
              <a:buChar char="•"/>
            </a:pPr>
            <a:r>
              <a:rPr lang="en-US" sz="1400" dirty="0">
                <a:solidFill>
                  <a:srgbClr val="D4D4D4"/>
                </a:solidFill>
                <a:latin typeface="Consolas" panose="020B0609020204030204" pitchFamily="49" charset="0"/>
              </a:rPr>
              <a:t>&lt;strong&gt; - marks the text as important</a:t>
            </a:r>
          </a:p>
          <a:p>
            <a:pPr algn="l">
              <a:buFont typeface="Arial" panose="020B0604020202020204" pitchFamily="34" charset="0"/>
              <a:buChar char="•"/>
            </a:pPr>
            <a:r>
              <a:rPr lang="en-US" sz="1400" dirty="0">
                <a:solidFill>
                  <a:srgbClr val="D4D4D4"/>
                </a:solidFill>
                <a:latin typeface="Consolas" panose="020B0609020204030204" pitchFamily="49" charset="0"/>
              </a:rPr>
              <a:t>&lt;mark&gt; - highlights the text</a:t>
            </a:r>
          </a:p>
          <a:p>
            <a:pPr algn="l">
              <a:buFont typeface="Arial" panose="020B0604020202020204" pitchFamily="34" charset="0"/>
              <a:buChar char="•"/>
            </a:pPr>
            <a:r>
              <a:rPr lang="en-US" sz="1400" dirty="0">
                <a:solidFill>
                  <a:srgbClr val="D4D4D4"/>
                </a:solidFill>
                <a:latin typeface="Consolas" panose="020B0609020204030204" pitchFamily="49" charset="0"/>
              </a:rPr>
              <a:t>&lt;ins&gt; - displays as added text</a:t>
            </a:r>
          </a:p>
        </p:txBody>
      </p:sp>
    </p:spTree>
    <p:extLst>
      <p:ext uri="{BB962C8B-B14F-4D97-AF65-F5344CB8AC3E}">
        <p14:creationId xmlns:p14="http://schemas.microsoft.com/office/powerpoint/2010/main" val="1318511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4A08CA-FC1A-5D75-7C9E-D6EDB89C7444}"/>
              </a:ext>
            </a:extLst>
          </p:cNvPr>
          <p:cNvSpPr txBox="1"/>
          <p:nvPr/>
        </p:nvSpPr>
        <p:spPr>
          <a:xfrm>
            <a:off x="448234" y="348734"/>
            <a:ext cx="11609295" cy="6186309"/>
          </a:xfrm>
          <a:prstGeom prst="rect">
            <a:avLst/>
          </a:prstGeom>
          <a:noFill/>
        </p:spPr>
        <p:txBody>
          <a:bodyPr wrap="square">
            <a:spAutoFit/>
          </a:bodyPr>
          <a:lstStyle/>
          <a:p>
            <a:r>
              <a:rPr lang="en-US" dirty="0">
                <a:solidFill>
                  <a:srgbClr val="D4D4D4"/>
                </a:solidFill>
                <a:latin typeface="Consolas" panose="020B0609020204030204" pitchFamily="49" charset="0"/>
              </a:rPr>
              <a:t>13. </a:t>
            </a:r>
            <a:r>
              <a:rPr lang="en-IN" sz="1400" dirty="0">
                <a:solidFill>
                  <a:srgbClr val="D4D4D4"/>
                </a:solidFill>
                <a:latin typeface="Consolas" panose="020B0609020204030204" pitchFamily="49" charset="0"/>
              </a:rPr>
              <a:t>What are HTML Entities?</a:t>
            </a:r>
          </a:p>
          <a:p>
            <a:r>
              <a:rPr lang="en-US" sz="1400" dirty="0">
                <a:solidFill>
                  <a:srgbClr val="D4D4D4"/>
                </a:solidFill>
                <a:latin typeface="Consolas" panose="020B0609020204030204" pitchFamily="49" charset="0"/>
              </a:rPr>
              <a:t>In HTML some characters are reserved like ‘&lt;’, ‘&gt;’, ‘/’, etc. To use these characters in our webpage we need to use the character entities called HTML Entities. Below are a few mapping between the reserved character and its respective entity character to be used.</a:t>
            </a:r>
          </a:p>
          <a:p>
            <a:endParaRPr lang="en-US" sz="1400" dirty="0">
              <a:solidFill>
                <a:srgbClr val="D4D4D4"/>
              </a:solidFill>
              <a:latin typeface="Consolas" panose="020B0609020204030204" pitchFamily="49" charset="0"/>
            </a:endParaRPr>
          </a:p>
          <a:p>
            <a:endParaRPr lang="en-US" sz="1400" dirty="0">
              <a:solidFill>
                <a:srgbClr val="D4D4D4"/>
              </a:solidFill>
              <a:latin typeface="Consolas" panose="020B0609020204030204" pitchFamily="49" charset="0"/>
            </a:endParaRPr>
          </a:p>
          <a:p>
            <a:endParaRPr lang="en-US" sz="1400" dirty="0">
              <a:solidFill>
                <a:srgbClr val="D4D4D4"/>
              </a:solidFill>
              <a:latin typeface="Consolas" panose="020B0609020204030204" pitchFamily="49" charset="0"/>
            </a:endParaRPr>
          </a:p>
          <a:p>
            <a:endParaRPr lang="en-US" sz="1400" dirty="0">
              <a:solidFill>
                <a:srgbClr val="D4D4D4"/>
              </a:solidFill>
              <a:latin typeface="Consolas" panose="020B0609020204030204" pitchFamily="49" charset="0"/>
            </a:endParaRPr>
          </a:p>
          <a:p>
            <a:endParaRPr lang="en-US" sz="1400" dirty="0">
              <a:solidFill>
                <a:srgbClr val="D4D4D4"/>
              </a:solidFill>
              <a:latin typeface="Consolas" panose="020B0609020204030204" pitchFamily="49" charset="0"/>
            </a:endParaRPr>
          </a:p>
          <a:p>
            <a:endParaRPr lang="en-US" sz="1400" dirty="0">
              <a:solidFill>
                <a:srgbClr val="D4D4D4"/>
              </a:solidFill>
              <a:latin typeface="Consolas" panose="020B0609020204030204" pitchFamily="49" charset="0"/>
            </a:endParaRPr>
          </a:p>
          <a:p>
            <a:endParaRPr lang="en-US" sz="1400" dirty="0">
              <a:solidFill>
                <a:srgbClr val="D4D4D4"/>
              </a:solidFill>
              <a:latin typeface="Consolas" panose="020B0609020204030204" pitchFamily="49" charset="0"/>
            </a:endParaRPr>
          </a:p>
          <a:p>
            <a:endParaRPr lang="en-US" sz="1400" dirty="0">
              <a:solidFill>
                <a:srgbClr val="D4D4D4"/>
              </a:solidFill>
              <a:latin typeface="Consolas" panose="020B0609020204030204" pitchFamily="49" charset="0"/>
            </a:endParaRPr>
          </a:p>
          <a:p>
            <a:endParaRPr lang="en-US" sz="1400" dirty="0">
              <a:solidFill>
                <a:srgbClr val="D4D4D4"/>
              </a:solidFill>
              <a:latin typeface="Consolas" panose="020B0609020204030204" pitchFamily="49" charset="0"/>
            </a:endParaRPr>
          </a:p>
          <a:p>
            <a:endParaRPr lang="en-US" sz="1400" dirty="0">
              <a:solidFill>
                <a:srgbClr val="D4D4D4"/>
              </a:solidFill>
              <a:latin typeface="Consolas" panose="020B0609020204030204" pitchFamily="49" charset="0"/>
            </a:endParaRPr>
          </a:p>
          <a:p>
            <a:endParaRPr lang="en-US" sz="1400" dirty="0">
              <a:solidFill>
                <a:srgbClr val="D4D4D4"/>
              </a:solidFill>
              <a:latin typeface="Consolas" panose="020B0609020204030204" pitchFamily="49" charset="0"/>
            </a:endParaRPr>
          </a:p>
          <a:p>
            <a:endParaRPr lang="en-US" sz="1400" dirty="0">
              <a:solidFill>
                <a:srgbClr val="D4D4D4"/>
              </a:solidFill>
              <a:latin typeface="Consolas" panose="020B0609020204030204" pitchFamily="49" charset="0"/>
            </a:endParaRPr>
          </a:p>
          <a:p>
            <a:endParaRPr lang="en-US" sz="1400" dirty="0">
              <a:solidFill>
                <a:srgbClr val="D4D4D4"/>
              </a:solidFill>
              <a:latin typeface="Consolas" panose="020B0609020204030204" pitchFamily="49" charset="0"/>
            </a:endParaRPr>
          </a:p>
          <a:p>
            <a:endParaRPr lang="en-US" sz="1400" dirty="0">
              <a:solidFill>
                <a:srgbClr val="D4D4D4"/>
              </a:solidFill>
              <a:latin typeface="Consolas" panose="020B0609020204030204" pitchFamily="49" charset="0"/>
            </a:endParaRPr>
          </a:p>
          <a:p>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14. Can we display a web page inside a web page or Is nesting of webpages possible?</a:t>
            </a:r>
          </a:p>
          <a:p>
            <a:r>
              <a:rPr lang="en-US" sz="1400" dirty="0">
                <a:solidFill>
                  <a:srgbClr val="D4D4D4"/>
                </a:solidFill>
                <a:latin typeface="Consolas" panose="020B0609020204030204" pitchFamily="49" charset="0"/>
              </a:rPr>
              <a:t>Yes, we can display a web page inside another HTML web page. HTML provides a tag &lt;</a:t>
            </a:r>
            <a:r>
              <a:rPr lang="en-US" sz="1400" dirty="0" err="1">
                <a:solidFill>
                  <a:srgbClr val="D4D4D4"/>
                </a:solidFill>
                <a:latin typeface="Consolas" panose="020B0609020204030204" pitchFamily="49" charset="0"/>
              </a:rPr>
              <a:t>iframe</a:t>
            </a:r>
            <a:r>
              <a:rPr lang="en-US" sz="1400" dirty="0">
                <a:solidFill>
                  <a:srgbClr val="D4D4D4"/>
                </a:solidFill>
                <a:latin typeface="Consolas" panose="020B0609020204030204" pitchFamily="49" charset="0"/>
              </a:rPr>
              <a:t>&gt; using which we can achieve this functionality.</a:t>
            </a:r>
          </a:p>
          <a:p>
            <a:endParaRPr lang="en-US" sz="1400" dirty="0">
              <a:solidFill>
                <a:srgbClr val="D4D4D4"/>
              </a:solidFill>
              <a:latin typeface="Consolas" panose="020B0609020204030204" pitchFamily="49" charset="0"/>
            </a:endParaRPr>
          </a:p>
          <a:p>
            <a:r>
              <a:rPr lang="en-US" sz="1400" dirty="0">
                <a:solidFill>
                  <a:srgbClr val="CE9178"/>
                </a:solidFill>
                <a:latin typeface="Consolas" panose="020B0609020204030204" pitchFamily="49" charset="0"/>
              </a:rPr>
              <a:t>&lt;</a:t>
            </a:r>
            <a:r>
              <a:rPr lang="en-US" sz="1400" dirty="0" err="1">
                <a:solidFill>
                  <a:srgbClr val="CE9178"/>
                </a:solidFill>
                <a:latin typeface="Consolas" panose="020B0609020204030204" pitchFamily="49" charset="0"/>
              </a:rPr>
              <a:t>iframe</a:t>
            </a:r>
            <a:r>
              <a:rPr lang="en-US" sz="1400" dirty="0">
                <a:solidFill>
                  <a:srgbClr val="CE9178"/>
                </a:solidFill>
                <a:latin typeface="Consolas" panose="020B0609020204030204" pitchFamily="49" charset="0"/>
              </a:rPr>
              <a:t> </a:t>
            </a:r>
            <a:r>
              <a:rPr lang="en-US" sz="1400" dirty="0" err="1">
                <a:solidFill>
                  <a:srgbClr val="CE9178"/>
                </a:solidFill>
                <a:latin typeface="Consolas" panose="020B0609020204030204" pitchFamily="49" charset="0"/>
              </a:rPr>
              <a:t>src</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url</a:t>
            </a:r>
            <a:r>
              <a:rPr lang="en-US" sz="1400" dirty="0">
                <a:solidFill>
                  <a:srgbClr val="CE9178"/>
                </a:solidFill>
                <a:latin typeface="Consolas" panose="020B0609020204030204" pitchFamily="49" charset="0"/>
              </a:rPr>
              <a:t> of the web page to embed” /&gt;</a:t>
            </a:r>
          </a:p>
          <a:p>
            <a:endParaRPr lang="en-IN" sz="1400" dirty="0">
              <a:solidFill>
                <a:srgbClr val="D4D4D4"/>
              </a:solidFill>
              <a:latin typeface="Consolas" panose="020B0609020204030204" pitchFamily="49" charset="0"/>
            </a:endParaRPr>
          </a:p>
          <a:p>
            <a:r>
              <a:rPr lang="en-IN" sz="1400" dirty="0">
                <a:solidFill>
                  <a:srgbClr val="D4D4D4"/>
                </a:solidFill>
                <a:latin typeface="Consolas" panose="020B0609020204030204" pitchFamily="49" charset="0"/>
              </a:rPr>
              <a:t>15. </a:t>
            </a:r>
            <a:r>
              <a:rPr lang="en-US" sz="1400" dirty="0">
                <a:solidFill>
                  <a:srgbClr val="D4D4D4"/>
                </a:solidFill>
                <a:latin typeface="Consolas" panose="020B0609020204030204" pitchFamily="49" charset="0"/>
              </a:rPr>
              <a:t>Is it possible to change an inline element into a block level element?</a:t>
            </a:r>
          </a:p>
          <a:p>
            <a:r>
              <a:rPr lang="en-US" sz="1400" dirty="0">
                <a:solidFill>
                  <a:srgbClr val="D4D4D4"/>
                </a:solidFill>
                <a:latin typeface="Consolas" panose="020B0609020204030204" pitchFamily="49" charset="0"/>
              </a:rPr>
              <a:t>Yes, it is possible using the “display” property with its value as “block”, to change the inline element into a block-level element.</a:t>
            </a:r>
            <a:endParaRPr lang="en-IN" sz="1400" dirty="0">
              <a:solidFill>
                <a:srgbClr val="D4D4D4"/>
              </a:solidFill>
              <a:latin typeface="Consolas" panose="020B0609020204030204" pitchFamily="49" charset="0"/>
            </a:endParaRPr>
          </a:p>
        </p:txBody>
      </p:sp>
      <p:graphicFrame>
        <p:nvGraphicFramePr>
          <p:cNvPr id="4" name="Table 3">
            <a:extLst>
              <a:ext uri="{FF2B5EF4-FFF2-40B4-BE49-F238E27FC236}">
                <a16:creationId xmlns:a16="http://schemas.microsoft.com/office/drawing/2014/main" id="{B57A373D-C04E-53A1-10A7-4AB51E49D34F}"/>
              </a:ext>
            </a:extLst>
          </p:cNvPr>
          <p:cNvGraphicFramePr>
            <a:graphicFrameLocks noGrp="1"/>
          </p:cNvGraphicFramePr>
          <p:nvPr>
            <p:extLst>
              <p:ext uri="{D42A27DB-BD31-4B8C-83A1-F6EECF244321}">
                <p14:modId xmlns:p14="http://schemas.microsoft.com/office/powerpoint/2010/main" val="1981770410"/>
              </p:ext>
            </p:extLst>
          </p:nvPr>
        </p:nvGraphicFramePr>
        <p:xfrm>
          <a:off x="367553" y="1369806"/>
          <a:ext cx="10353675" cy="2572872"/>
        </p:xfrm>
        <a:graphic>
          <a:graphicData uri="http://schemas.openxmlformats.org/drawingml/2006/table">
            <a:tbl>
              <a:tblPr/>
              <a:tblGrid>
                <a:gridCol w="3451225">
                  <a:extLst>
                    <a:ext uri="{9D8B030D-6E8A-4147-A177-3AD203B41FA5}">
                      <a16:colId xmlns:a16="http://schemas.microsoft.com/office/drawing/2014/main" val="773260308"/>
                    </a:ext>
                  </a:extLst>
                </a:gridCol>
                <a:gridCol w="3451225">
                  <a:extLst>
                    <a:ext uri="{9D8B030D-6E8A-4147-A177-3AD203B41FA5}">
                      <a16:colId xmlns:a16="http://schemas.microsoft.com/office/drawing/2014/main" val="4209306646"/>
                    </a:ext>
                  </a:extLst>
                </a:gridCol>
                <a:gridCol w="3451225">
                  <a:extLst>
                    <a:ext uri="{9D8B030D-6E8A-4147-A177-3AD203B41FA5}">
                      <a16:colId xmlns:a16="http://schemas.microsoft.com/office/drawing/2014/main" val="3992499478"/>
                    </a:ext>
                  </a:extLst>
                </a:gridCol>
              </a:tblGrid>
              <a:tr h="835512">
                <a:tc>
                  <a:txBody>
                    <a:bodyPr/>
                    <a:lstStyle/>
                    <a:p>
                      <a:pPr algn="l" fontAlgn="ctr"/>
                      <a:r>
                        <a:rPr lang="en-IN" dirty="0">
                          <a:solidFill>
                            <a:schemeClr val="bg1"/>
                          </a:solidFill>
                          <a:effectLst/>
                          <a:latin typeface="-apple-system"/>
                        </a:rPr>
                        <a:t>Character</a:t>
                      </a:r>
                    </a:p>
                  </a:txBody>
                  <a:tcPr anchor="ctr">
                    <a:lnL>
                      <a:noFill/>
                    </a:lnL>
                    <a:lnR>
                      <a:noFill/>
                    </a:lnR>
                    <a:lnT>
                      <a:noFill/>
                    </a:lnT>
                    <a:lnB>
                      <a:noFill/>
                    </a:lnB>
                    <a:solidFill>
                      <a:srgbClr val="CDD5E4"/>
                    </a:solidFill>
                  </a:tcPr>
                </a:tc>
                <a:tc>
                  <a:txBody>
                    <a:bodyPr/>
                    <a:lstStyle/>
                    <a:p>
                      <a:pPr algn="l" fontAlgn="ctr"/>
                      <a:r>
                        <a:rPr lang="en-IN" dirty="0">
                          <a:solidFill>
                            <a:schemeClr val="bg1"/>
                          </a:solidFill>
                          <a:effectLst/>
                          <a:latin typeface="-apple-system"/>
                        </a:rPr>
                        <a:t>Entity Name</a:t>
                      </a:r>
                    </a:p>
                  </a:txBody>
                  <a:tcPr anchor="ctr">
                    <a:lnL>
                      <a:noFill/>
                    </a:lnL>
                    <a:lnR>
                      <a:noFill/>
                    </a:lnR>
                    <a:lnT>
                      <a:noFill/>
                    </a:lnT>
                    <a:lnB>
                      <a:noFill/>
                    </a:lnB>
                    <a:solidFill>
                      <a:srgbClr val="CDD5E4"/>
                    </a:solidFill>
                  </a:tcPr>
                </a:tc>
                <a:tc>
                  <a:txBody>
                    <a:bodyPr/>
                    <a:lstStyle/>
                    <a:p>
                      <a:pPr algn="l" fontAlgn="ctr"/>
                      <a:r>
                        <a:rPr lang="en-IN">
                          <a:solidFill>
                            <a:schemeClr val="bg1"/>
                          </a:solidFill>
                          <a:effectLst/>
                          <a:latin typeface="-apple-system"/>
                        </a:rPr>
                        <a:t>Entity Number</a:t>
                      </a:r>
                    </a:p>
                  </a:txBody>
                  <a:tcPr anchor="ctr">
                    <a:lnL>
                      <a:noFill/>
                    </a:lnL>
                    <a:lnR>
                      <a:noFill/>
                    </a:lnR>
                    <a:lnT>
                      <a:noFill/>
                    </a:lnT>
                    <a:lnB>
                      <a:noFill/>
                    </a:lnB>
                    <a:solidFill>
                      <a:srgbClr val="CDD5E4"/>
                    </a:solidFill>
                  </a:tcPr>
                </a:tc>
                <a:extLst>
                  <a:ext uri="{0D108BD9-81ED-4DB2-BD59-A6C34878D82A}">
                    <a16:rowId xmlns:a16="http://schemas.microsoft.com/office/drawing/2014/main" val="2801742588"/>
                  </a:ext>
                </a:extLst>
              </a:tr>
              <a:tr h="0">
                <a:tc>
                  <a:txBody>
                    <a:bodyPr/>
                    <a:lstStyle/>
                    <a:p>
                      <a:pPr algn="l"/>
                      <a:r>
                        <a:rPr lang="en-IN">
                          <a:solidFill>
                            <a:schemeClr val="bg1"/>
                          </a:solidFill>
                          <a:effectLst/>
                          <a:latin typeface="-apple-system"/>
                        </a:rPr>
                        <a:t>&lt;</a:t>
                      </a:r>
                    </a:p>
                  </a:txBody>
                  <a:tcPr anchor="ctr">
                    <a:lnL>
                      <a:noFill/>
                    </a:lnL>
                    <a:lnR>
                      <a:noFill/>
                    </a:lnR>
                    <a:lnT>
                      <a:noFill/>
                    </a:lnT>
                    <a:lnB>
                      <a:noFill/>
                    </a:lnB>
                    <a:solidFill>
                      <a:srgbClr val="F2F6FD"/>
                    </a:solidFill>
                  </a:tcPr>
                </a:tc>
                <a:tc>
                  <a:txBody>
                    <a:bodyPr/>
                    <a:lstStyle/>
                    <a:p>
                      <a:pPr algn="l"/>
                      <a:r>
                        <a:rPr lang="en-IN">
                          <a:solidFill>
                            <a:schemeClr val="bg1"/>
                          </a:solidFill>
                          <a:effectLst/>
                          <a:latin typeface="-apple-system"/>
                        </a:rPr>
                        <a:t>&amp;lt;</a:t>
                      </a:r>
                    </a:p>
                  </a:txBody>
                  <a:tcPr anchor="ctr">
                    <a:lnL>
                      <a:noFill/>
                    </a:lnL>
                    <a:lnR>
                      <a:noFill/>
                    </a:lnR>
                    <a:lnT>
                      <a:noFill/>
                    </a:lnT>
                    <a:lnB>
                      <a:noFill/>
                    </a:lnB>
                    <a:solidFill>
                      <a:srgbClr val="F2F6FD"/>
                    </a:solidFill>
                  </a:tcPr>
                </a:tc>
                <a:tc>
                  <a:txBody>
                    <a:bodyPr/>
                    <a:lstStyle/>
                    <a:p>
                      <a:pPr algn="l"/>
                      <a:r>
                        <a:rPr lang="en-IN">
                          <a:solidFill>
                            <a:schemeClr val="bg1"/>
                          </a:solidFill>
                          <a:effectLst/>
                          <a:latin typeface="-apple-system"/>
                        </a:rPr>
                        <a:t>&amp;#60;</a:t>
                      </a:r>
                    </a:p>
                  </a:txBody>
                  <a:tcPr anchor="ctr">
                    <a:lnL>
                      <a:noFill/>
                    </a:lnL>
                    <a:lnR>
                      <a:noFill/>
                    </a:lnR>
                    <a:lnT>
                      <a:noFill/>
                    </a:lnT>
                    <a:lnB>
                      <a:noFill/>
                    </a:lnB>
                    <a:solidFill>
                      <a:srgbClr val="F2F6FD"/>
                    </a:solidFill>
                  </a:tcPr>
                </a:tc>
                <a:extLst>
                  <a:ext uri="{0D108BD9-81ED-4DB2-BD59-A6C34878D82A}">
                    <a16:rowId xmlns:a16="http://schemas.microsoft.com/office/drawing/2014/main" val="2219799899"/>
                  </a:ext>
                </a:extLst>
              </a:tr>
              <a:tr h="0">
                <a:tc>
                  <a:txBody>
                    <a:bodyPr/>
                    <a:lstStyle/>
                    <a:p>
                      <a:pPr algn="l"/>
                      <a:r>
                        <a:rPr lang="en-IN">
                          <a:solidFill>
                            <a:schemeClr val="bg1"/>
                          </a:solidFill>
                          <a:effectLst/>
                          <a:latin typeface="-apple-system"/>
                        </a:rPr>
                        <a:t>&gt;</a:t>
                      </a:r>
                    </a:p>
                  </a:txBody>
                  <a:tcPr anchor="ctr">
                    <a:lnL>
                      <a:noFill/>
                    </a:lnL>
                    <a:lnR>
                      <a:noFill/>
                    </a:lnR>
                    <a:lnT>
                      <a:noFill/>
                    </a:lnT>
                    <a:lnB>
                      <a:noFill/>
                    </a:lnB>
                    <a:solidFill>
                      <a:srgbClr val="E4EEFF"/>
                    </a:solidFill>
                  </a:tcPr>
                </a:tc>
                <a:tc>
                  <a:txBody>
                    <a:bodyPr/>
                    <a:lstStyle/>
                    <a:p>
                      <a:pPr algn="l"/>
                      <a:r>
                        <a:rPr lang="en-IN">
                          <a:solidFill>
                            <a:schemeClr val="bg1"/>
                          </a:solidFill>
                          <a:effectLst/>
                          <a:latin typeface="-apple-system"/>
                        </a:rPr>
                        <a:t>&amp;gt;</a:t>
                      </a:r>
                    </a:p>
                  </a:txBody>
                  <a:tcPr anchor="ctr">
                    <a:lnL>
                      <a:noFill/>
                    </a:lnL>
                    <a:lnR>
                      <a:noFill/>
                    </a:lnR>
                    <a:lnT>
                      <a:noFill/>
                    </a:lnT>
                    <a:lnB>
                      <a:noFill/>
                    </a:lnB>
                    <a:solidFill>
                      <a:srgbClr val="E4EEFF"/>
                    </a:solidFill>
                  </a:tcPr>
                </a:tc>
                <a:tc>
                  <a:txBody>
                    <a:bodyPr/>
                    <a:lstStyle/>
                    <a:p>
                      <a:pPr algn="l"/>
                      <a:r>
                        <a:rPr lang="en-IN">
                          <a:solidFill>
                            <a:schemeClr val="bg1"/>
                          </a:solidFill>
                          <a:effectLst/>
                          <a:latin typeface="-apple-system"/>
                        </a:rPr>
                        <a:t>&amp;#62;</a:t>
                      </a:r>
                    </a:p>
                  </a:txBody>
                  <a:tcPr anchor="ctr">
                    <a:lnL>
                      <a:noFill/>
                    </a:lnL>
                    <a:lnR>
                      <a:noFill/>
                    </a:lnR>
                    <a:lnT>
                      <a:noFill/>
                    </a:lnT>
                    <a:lnB>
                      <a:noFill/>
                    </a:lnB>
                    <a:solidFill>
                      <a:srgbClr val="E4EEFF"/>
                    </a:solidFill>
                  </a:tcPr>
                </a:tc>
                <a:extLst>
                  <a:ext uri="{0D108BD9-81ED-4DB2-BD59-A6C34878D82A}">
                    <a16:rowId xmlns:a16="http://schemas.microsoft.com/office/drawing/2014/main" val="1252684552"/>
                  </a:ext>
                </a:extLst>
              </a:tr>
              <a:tr h="0">
                <a:tc>
                  <a:txBody>
                    <a:bodyPr/>
                    <a:lstStyle/>
                    <a:p>
                      <a:pPr algn="l"/>
                      <a:r>
                        <a:rPr lang="en-IN">
                          <a:solidFill>
                            <a:schemeClr val="bg1"/>
                          </a:solidFill>
                          <a:effectLst/>
                          <a:latin typeface="-apple-system"/>
                        </a:rPr>
                        <a:t>&amp;</a:t>
                      </a:r>
                    </a:p>
                  </a:txBody>
                  <a:tcPr anchor="ctr">
                    <a:lnL>
                      <a:noFill/>
                    </a:lnL>
                    <a:lnR>
                      <a:noFill/>
                    </a:lnR>
                    <a:lnT>
                      <a:noFill/>
                    </a:lnT>
                    <a:lnB>
                      <a:noFill/>
                    </a:lnB>
                    <a:solidFill>
                      <a:srgbClr val="F2F6FD"/>
                    </a:solidFill>
                  </a:tcPr>
                </a:tc>
                <a:tc>
                  <a:txBody>
                    <a:bodyPr/>
                    <a:lstStyle/>
                    <a:p>
                      <a:pPr algn="l"/>
                      <a:r>
                        <a:rPr lang="en-IN" dirty="0">
                          <a:solidFill>
                            <a:schemeClr val="bg1"/>
                          </a:solidFill>
                          <a:effectLst/>
                          <a:latin typeface="-apple-system"/>
                        </a:rPr>
                        <a:t>&amp;amp;</a:t>
                      </a:r>
                    </a:p>
                  </a:txBody>
                  <a:tcPr anchor="ctr">
                    <a:lnL>
                      <a:noFill/>
                    </a:lnL>
                    <a:lnR>
                      <a:noFill/>
                    </a:lnR>
                    <a:lnT>
                      <a:noFill/>
                    </a:lnT>
                    <a:lnB>
                      <a:noFill/>
                    </a:lnB>
                    <a:solidFill>
                      <a:srgbClr val="F2F6FD"/>
                    </a:solidFill>
                  </a:tcPr>
                </a:tc>
                <a:tc>
                  <a:txBody>
                    <a:bodyPr/>
                    <a:lstStyle/>
                    <a:p>
                      <a:pPr algn="l"/>
                      <a:r>
                        <a:rPr lang="en-IN">
                          <a:solidFill>
                            <a:schemeClr val="bg1"/>
                          </a:solidFill>
                          <a:effectLst/>
                          <a:latin typeface="-apple-system"/>
                        </a:rPr>
                        <a:t>&amp;#38;</a:t>
                      </a:r>
                    </a:p>
                  </a:txBody>
                  <a:tcPr anchor="ctr">
                    <a:lnL>
                      <a:noFill/>
                    </a:lnL>
                    <a:lnR>
                      <a:noFill/>
                    </a:lnR>
                    <a:lnT>
                      <a:noFill/>
                    </a:lnT>
                    <a:lnB>
                      <a:noFill/>
                    </a:lnB>
                    <a:solidFill>
                      <a:srgbClr val="F2F6FD"/>
                    </a:solidFill>
                  </a:tcPr>
                </a:tc>
                <a:extLst>
                  <a:ext uri="{0D108BD9-81ED-4DB2-BD59-A6C34878D82A}">
                    <a16:rowId xmlns:a16="http://schemas.microsoft.com/office/drawing/2014/main" val="21536298"/>
                  </a:ext>
                </a:extLst>
              </a:tr>
              <a:tr h="0">
                <a:tc>
                  <a:txBody>
                    <a:bodyPr/>
                    <a:lstStyle/>
                    <a:p>
                      <a:pPr algn="l"/>
                      <a:r>
                        <a:rPr lang="en-IN" dirty="0">
                          <a:solidFill>
                            <a:schemeClr val="bg1"/>
                          </a:solidFill>
                          <a:effectLst/>
                          <a:latin typeface="-apple-system"/>
                        </a:rPr>
                        <a:t>(non-breaking space) </a:t>
                      </a:r>
                      <a:r>
                        <a:rPr lang="en-IN" dirty="0" err="1">
                          <a:solidFill>
                            <a:schemeClr val="bg1"/>
                          </a:solidFill>
                          <a:effectLst/>
                          <a:latin typeface="-apple-system"/>
                        </a:rPr>
                        <a:t>Eg.</a:t>
                      </a:r>
                      <a:r>
                        <a:rPr lang="en-IN" dirty="0">
                          <a:solidFill>
                            <a:schemeClr val="bg1"/>
                          </a:solidFill>
                          <a:effectLst/>
                          <a:latin typeface="-apple-system"/>
                        </a:rPr>
                        <a:t> 10  PM</a:t>
                      </a:r>
                    </a:p>
                  </a:txBody>
                  <a:tcPr anchor="ctr">
                    <a:lnL>
                      <a:noFill/>
                    </a:lnL>
                    <a:lnR>
                      <a:noFill/>
                    </a:lnR>
                    <a:lnT>
                      <a:noFill/>
                    </a:lnT>
                    <a:lnB>
                      <a:noFill/>
                    </a:lnB>
                    <a:solidFill>
                      <a:srgbClr val="E4EEFF"/>
                    </a:solidFill>
                  </a:tcPr>
                </a:tc>
                <a:tc>
                  <a:txBody>
                    <a:bodyPr/>
                    <a:lstStyle/>
                    <a:p>
                      <a:pPr algn="l"/>
                      <a:r>
                        <a:rPr lang="nn-NO" dirty="0">
                          <a:solidFill>
                            <a:schemeClr val="bg1"/>
                          </a:solidFill>
                          <a:effectLst/>
                          <a:latin typeface="-apple-system"/>
                        </a:rPr>
                        <a:t>&amp;nbsp; Eg. &lt;p&gt;10&amp;nbsp&amp;nbspPM&lt;/p&gt;</a:t>
                      </a:r>
                    </a:p>
                  </a:txBody>
                  <a:tcPr anchor="ctr">
                    <a:lnL>
                      <a:noFill/>
                    </a:lnL>
                    <a:lnR>
                      <a:noFill/>
                    </a:lnR>
                    <a:lnT>
                      <a:noFill/>
                    </a:lnT>
                    <a:lnB>
                      <a:noFill/>
                    </a:lnB>
                    <a:solidFill>
                      <a:srgbClr val="E4EEFF"/>
                    </a:solidFill>
                  </a:tcPr>
                </a:tc>
                <a:tc>
                  <a:txBody>
                    <a:bodyPr/>
                    <a:lstStyle/>
                    <a:p>
                      <a:pPr algn="l"/>
                      <a:r>
                        <a:rPr lang="en-IN" dirty="0">
                          <a:solidFill>
                            <a:schemeClr val="bg1"/>
                          </a:solidFill>
                          <a:effectLst/>
                          <a:latin typeface="-apple-system"/>
                        </a:rPr>
                        <a:t>&amp;#160;</a:t>
                      </a:r>
                    </a:p>
                  </a:txBody>
                  <a:tcPr anchor="ctr">
                    <a:lnL>
                      <a:noFill/>
                    </a:lnL>
                    <a:lnR>
                      <a:noFill/>
                    </a:lnR>
                    <a:lnT>
                      <a:noFill/>
                    </a:lnT>
                    <a:lnB>
                      <a:noFill/>
                    </a:lnB>
                    <a:solidFill>
                      <a:srgbClr val="E4EEFF"/>
                    </a:solidFill>
                  </a:tcPr>
                </a:tc>
                <a:extLst>
                  <a:ext uri="{0D108BD9-81ED-4DB2-BD59-A6C34878D82A}">
                    <a16:rowId xmlns:a16="http://schemas.microsoft.com/office/drawing/2014/main" val="2929177023"/>
                  </a:ext>
                </a:extLst>
              </a:tr>
            </a:tbl>
          </a:graphicData>
        </a:graphic>
      </p:graphicFrame>
    </p:spTree>
    <p:extLst>
      <p:ext uri="{BB962C8B-B14F-4D97-AF65-F5344CB8AC3E}">
        <p14:creationId xmlns:p14="http://schemas.microsoft.com/office/powerpoint/2010/main" val="99062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E3387C-0B0A-4DDD-3711-D0C1093C0BAA}"/>
              </a:ext>
            </a:extLst>
          </p:cNvPr>
          <p:cNvSpPr txBox="1"/>
          <p:nvPr/>
        </p:nvSpPr>
        <p:spPr>
          <a:xfrm>
            <a:off x="233081" y="249321"/>
            <a:ext cx="11591365" cy="6555641"/>
          </a:xfrm>
          <a:prstGeom prst="rect">
            <a:avLst/>
          </a:prstGeom>
          <a:noFill/>
        </p:spPr>
        <p:txBody>
          <a:bodyPr wrap="square">
            <a:spAutoFit/>
          </a:bodyPr>
          <a:lstStyle/>
          <a:p>
            <a:r>
              <a:rPr lang="en-IN" sz="1400" dirty="0">
                <a:solidFill>
                  <a:srgbClr val="D4D4D4"/>
                </a:solidFill>
                <a:latin typeface="Consolas" panose="020B0609020204030204" pitchFamily="49" charset="0"/>
              </a:rPr>
              <a:t>15. In how many ways can we position an HTML element? Or what are the permissible values of the position attribute?</a:t>
            </a:r>
          </a:p>
          <a:p>
            <a:endParaRPr lang="en-IN" sz="1400" dirty="0">
              <a:solidFill>
                <a:srgbClr val="D4D4D4"/>
              </a:solidFill>
              <a:latin typeface="Consolas" panose="020B0609020204030204" pitchFamily="49" charset="0"/>
            </a:endParaRPr>
          </a:p>
          <a:p>
            <a:r>
              <a:rPr lang="en-IN" sz="1400" dirty="0">
                <a:solidFill>
                  <a:srgbClr val="D4D4D4"/>
                </a:solidFill>
                <a:latin typeface="Consolas" panose="020B0609020204030204" pitchFamily="49" charset="0"/>
              </a:rPr>
              <a:t>There are mainly 6 values of position attribute that can be used to position an HTML element:</a:t>
            </a:r>
          </a:p>
          <a:p>
            <a:endParaRPr lang="en-IN" sz="1400" dirty="0">
              <a:solidFill>
                <a:srgbClr val="D4D4D4"/>
              </a:solidFill>
              <a:latin typeface="Consolas" panose="020B0609020204030204" pitchFamily="49" charset="0"/>
            </a:endParaRPr>
          </a:p>
          <a:p>
            <a:pPr marL="342900" indent="-342900">
              <a:buAutoNum type="arabicPeriod"/>
            </a:pPr>
            <a:r>
              <a:rPr lang="en-IN" sz="1400" b="1" dirty="0">
                <a:solidFill>
                  <a:srgbClr val="D4D4D4"/>
                </a:solidFill>
                <a:latin typeface="Consolas" panose="020B0609020204030204" pitchFamily="49" charset="0"/>
              </a:rPr>
              <a:t>static: </a:t>
            </a:r>
          </a:p>
          <a:p>
            <a:r>
              <a:rPr lang="en-IN" sz="1400" dirty="0">
                <a:solidFill>
                  <a:srgbClr val="D4D4D4"/>
                </a:solidFill>
                <a:latin typeface="Consolas" panose="020B0609020204030204" pitchFamily="49" charset="0"/>
              </a:rPr>
              <a:t>    Default value. Here the element is positioned according to the normal flow of the document.</a:t>
            </a:r>
          </a:p>
          <a:p>
            <a:r>
              <a:rPr lang="en-IN" sz="1400" dirty="0">
                <a:solidFill>
                  <a:srgbClr val="D4D4D4"/>
                </a:solidFill>
                <a:latin typeface="Consolas" panose="020B0609020204030204" pitchFamily="49" charset="0"/>
              </a:rPr>
              <a:t>2. </a:t>
            </a:r>
            <a:r>
              <a:rPr lang="en-IN" sz="1400" b="1" dirty="0">
                <a:solidFill>
                  <a:srgbClr val="D4D4D4"/>
                </a:solidFill>
                <a:latin typeface="Consolas" panose="020B0609020204030204" pitchFamily="49" charset="0"/>
              </a:rPr>
              <a:t>absolute: </a:t>
            </a:r>
          </a:p>
          <a:p>
            <a:r>
              <a:rPr lang="en-IN" sz="1400" dirty="0">
                <a:solidFill>
                  <a:srgbClr val="D4D4D4"/>
                </a:solidFill>
                <a:latin typeface="Consolas" panose="020B0609020204030204" pitchFamily="49" charset="0"/>
              </a:rPr>
              <a:t>    Here the element is positioned relative to its parent element. The final position is determined by the values of left, right, top, bottom.</a:t>
            </a:r>
          </a:p>
          <a:p>
            <a:r>
              <a:rPr lang="en-IN" sz="1400" dirty="0">
                <a:solidFill>
                  <a:srgbClr val="D4D4D4"/>
                </a:solidFill>
                <a:latin typeface="Consolas" panose="020B0609020204030204" pitchFamily="49" charset="0"/>
              </a:rPr>
              <a:t>3. </a:t>
            </a:r>
            <a:r>
              <a:rPr lang="en-IN" sz="1400" b="1" dirty="0">
                <a:solidFill>
                  <a:srgbClr val="D4D4D4"/>
                </a:solidFill>
                <a:latin typeface="Consolas" panose="020B0609020204030204" pitchFamily="49" charset="0"/>
              </a:rPr>
              <a:t>fixed: </a:t>
            </a:r>
          </a:p>
          <a:p>
            <a:r>
              <a:rPr lang="en-IN" sz="1400" dirty="0">
                <a:solidFill>
                  <a:srgbClr val="D4D4D4"/>
                </a:solidFill>
                <a:latin typeface="Consolas" panose="020B0609020204030204" pitchFamily="49" charset="0"/>
              </a:rPr>
              <a:t>   This is similar to absolute except here the elements are positioned relative to the &lt;html&gt; element.</a:t>
            </a:r>
          </a:p>
          <a:p>
            <a:r>
              <a:rPr lang="en-IN" sz="1400" dirty="0">
                <a:solidFill>
                  <a:srgbClr val="D4D4D4"/>
                </a:solidFill>
                <a:latin typeface="Consolas" panose="020B0609020204030204" pitchFamily="49" charset="0"/>
              </a:rPr>
              <a:t>4. </a:t>
            </a:r>
            <a:r>
              <a:rPr lang="en-IN" sz="1400" b="1" dirty="0">
                <a:solidFill>
                  <a:srgbClr val="D4D4D4"/>
                </a:solidFill>
                <a:latin typeface="Consolas" panose="020B0609020204030204" pitchFamily="49" charset="0"/>
              </a:rPr>
              <a:t>relative: </a:t>
            </a:r>
          </a:p>
          <a:p>
            <a:r>
              <a:rPr lang="en-IN" sz="1400" dirty="0">
                <a:solidFill>
                  <a:srgbClr val="D4D4D4"/>
                </a:solidFill>
                <a:latin typeface="Consolas" panose="020B0609020204030204" pitchFamily="49" charset="0"/>
              </a:rPr>
              <a:t>   Here the element is positioned according to the normal flow of the document and positioned relative to its original/ normal position.</a:t>
            </a:r>
          </a:p>
          <a:p>
            <a:r>
              <a:rPr lang="en-IN" sz="1400" dirty="0">
                <a:solidFill>
                  <a:srgbClr val="D4D4D4"/>
                </a:solidFill>
                <a:latin typeface="Consolas" panose="020B0609020204030204" pitchFamily="49" charset="0"/>
              </a:rPr>
              <a:t>5. </a:t>
            </a:r>
            <a:r>
              <a:rPr lang="en-IN" sz="1400" b="1" dirty="0">
                <a:solidFill>
                  <a:srgbClr val="D4D4D4"/>
                </a:solidFill>
                <a:latin typeface="Consolas" panose="020B0609020204030204" pitchFamily="49" charset="0"/>
              </a:rPr>
              <a:t>initial: </a:t>
            </a:r>
          </a:p>
          <a:p>
            <a:r>
              <a:rPr lang="en-IN" sz="1400" dirty="0">
                <a:solidFill>
                  <a:srgbClr val="D4D4D4"/>
                </a:solidFill>
                <a:latin typeface="Consolas" panose="020B0609020204030204" pitchFamily="49" charset="0"/>
              </a:rPr>
              <a:t>   This resets the property to its default value.</a:t>
            </a:r>
          </a:p>
          <a:p>
            <a:r>
              <a:rPr lang="en-IN" sz="1400" dirty="0">
                <a:solidFill>
                  <a:srgbClr val="D4D4D4"/>
                </a:solidFill>
                <a:latin typeface="Consolas" panose="020B0609020204030204" pitchFamily="49" charset="0"/>
              </a:rPr>
              <a:t>6. </a:t>
            </a:r>
            <a:r>
              <a:rPr lang="en-IN" sz="1400" b="1" dirty="0">
                <a:solidFill>
                  <a:srgbClr val="D4D4D4"/>
                </a:solidFill>
                <a:latin typeface="Consolas" panose="020B0609020204030204" pitchFamily="49" charset="0"/>
              </a:rPr>
              <a:t>inherit: </a:t>
            </a:r>
          </a:p>
          <a:p>
            <a:r>
              <a:rPr lang="en-IN" sz="1400" dirty="0">
                <a:solidFill>
                  <a:srgbClr val="D4D4D4"/>
                </a:solidFill>
                <a:latin typeface="Consolas" panose="020B0609020204030204" pitchFamily="49" charset="0"/>
              </a:rPr>
              <a:t>   Here the element inherits or takes the property of its parent.</a:t>
            </a:r>
          </a:p>
          <a:p>
            <a:endParaRPr lang="en-IN" sz="1400" dirty="0">
              <a:solidFill>
                <a:srgbClr val="D4D4D4"/>
              </a:solidFill>
              <a:latin typeface="Consolas" panose="020B0609020204030204" pitchFamily="49" charset="0"/>
            </a:endParaRPr>
          </a:p>
          <a:p>
            <a:r>
              <a:rPr lang="en-IN" sz="1400" dirty="0">
                <a:solidFill>
                  <a:srgbClr val="D4D4D4"/>
                </a:solidFill>
                <a:latin typeface="Consolas" panose="020B0609020204030204" pitchFamily="49" charset="0"/>
              </a:rPr>
              <a:t>16. </a:t>
            </a:r>
            <a:r>
              <a:rPr lang="en-US" sz="1400" dirty="0">
                <a:solidFill>
                  <a:srgbClr val="D4D4D4"/>
                </a:solidFill>
                <a:latin typeface="Consolas" panose="020B0609020204030204" pitchFamily="49" charset="0"/>
              </a:rPr>
              <a:t>In how many ways you can display HTML elements?</a:t>
            </a:r>
          </a:p>
          <a:p>
            <a:r>
              <a:rPr lang="en-US" sz="1400" dirty="0">
                <a:solidFill>
                  <a:srgbClr val="D4D4D4"/>
                </a:solidFill>
                <a:latin typeface="Consolas" panose="020B0609020204030204" pitchFamily="49" charset="0"/>
              </a:rPr>
              <a:t>1 .inline: Using this we can display any block-level element as an inline element. The height and width attribute values of the element will not affect.</a:t>
            </a:r>
          </a:p>
          <a:p>
            <a:r>
              <a:rPr lang="en-US" sz="1400" dirty="0">
                <a:solidFill>
                  <a:srgbClr val="D4D4D4"/>
                </a:solidFill>
                <a:latin typeface="Consolas" panose="020B0609020204030204" pitchFamily="49" charset="0"/>
              </a:rPr>
              <a:t>2. block: using this, we can display any inline element as a block-level element. </a:t>
            </a:r>
          </a:p>
          <a:p>
            <a:r>
              <a:rPr lang="en-US" sz="1400" dirty="0">
                <a:solidFill>
                  <a:srgbClr val="D4D4D4"/>
                </a:solidFill>
                <a:latin typeface="Consolas" panose="020B0609020204030204" pitchFamily="49" charset="0"/>
              </a:rPr>
              <a:t>3. inline-block: This property is similar to inline, except by using the display as inline-block, we can actually format the element using height and width values.</a:t>
            </a:r>
          </a:p>
          <a:p>
            <a:r>
              <a:rPr lang="en-US" sz="1400" dirty="0">
                <a:solidFill>
                  <a:srgbClr val="D4D4D4"/>
                </a:solidFill>
                <a:latin typeface="Consolas" panose="020B0609020204030204" pitchFamily="49" charset="0"/>
              </a:rPr>
              <a:t>4. flex: It displays the container and element as a flexible structure. It follows flexbox property.</a:t>
            </a:r>
          </a:p>
          <a:p>
            <a:r>
              <a:rPr lang="en-US" sz="1400" dirty="0">
                <a:solidFill>
                  <a:srgbClr val="D4D4D4"/>
                </a:solidFill>
                <a:latin typeface="Consolas" panose="020B0609020204030204" pitchFamily="49" charset="0"/>
              </a:rPr>
              <a:t>inline-flex: It displays the flex container as an inline element while its content follows the flexbox properties.</a:t>
            </a:r>
          </a:p>
          <a:p>
            <a:r>
              <a:rPr lang="en-US" sz="1400" dirty="0">
                <a:solidFill>
                  <a:srgbClr val="D4D4D4"/>
                </a:solidFill>
                <a:latin typeface="Consolas" panose="020B0609020204030204" pitchFamily="49" charset="0"/>
              </a:rPr>
              <a:t>5. grid: It displays the HTML elements as a grid container.</a:t>
            </a:r>
          </a:p>
          <a:p>
            <a:r>
              <a:rPr lang="en-US" sz="1400" dirty="0">
                <a:solidFill>
                  <a:srgbClr val="D4D4D4"/>
                </a:solidFill>
                <a:latin typeface="Consolas" panose="020B0609020204030204" pitchFamily="49" charset="0"/>
              </a:rPr>
              <a:t>6. none: Using this property we can hide the HTML element.</a:t>
            </a:r>
          </a:p>
        </p:txBody>
      </p:sp>
    </p:spTree>
    <p:extLst>
      <p:ext uri="{BB962C8B-B14F-4D97-AF65-F5344CB8AC3E}">
        <p14:creationId xmlns:p14="http://schemas.microsoft.com/office/powerpoint/2010/main" val="1637474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5196B1-1C92-3B16-3C83-F9A52A51E49E}"/>
              </a:ext>
            </a:extLst>
          </p:cNvPr>
          <p:cNvSpPr txBox="1"/>
          <p:nvPr/>
        </p:nvSpPr>
        <p:spPr>
          <a:xfrm>
            <a:off x="251011" y="0"/>
            <a:ext cx="11501717" cy="6186309"/>
          </a:xfrm>
          <a:prstGeom prst="rect">
            <a:avLst/>
          </a:prstGeom>
          <a:noFill/>
        </p:spPr>
        <p:txBody>
          <a:bodyPr wrap="square">
            <a:spAutoFit/>
          </a:bodyPr>
          <a:lstStyle/>
          <a:p>
            <a:endParaRPr lang="en-US" sz="18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Below are some of the display types which are rarely used:</a:t>
            </a:r>
          </a:p>
          <a:p>
            <a:r>
              <a:rPr lang="en-US" sz="1400" dirty="0">
                <a:solidFill>
                  <a:srgbClr val="D4D4D4"/>
                </a:solidFill>
                <a:latin typeface="Consolas" panose="020B0609020204030204" pitchFamily="49" charset="0"/>
              </a:rPr>
              <a:t>table</a:t>
            </a:r>
          </a:p>
          <a:p>
            <a:r>
              <a:rPr lang="en-US" sz="1400" dirty="0">
                <a:solidFill>
                  <a:srgbClr val="D4D4D4"/>
                </a:solidFill>
                <a:latin typeface="Consolas" panose="020B0609020204030204" pitchFamily="49" charset="0"/>
              </a:rPr>
              <a:t>inline-table</a:t>
            </a:r>
          </a:p>
          <a:p>
            <a:r>
              <a:rPr lang="en-US" sz="1400" dirty="0">
                <a:solidFill>
                  <a:srgbClr val="D4D4D4"/>
                </a:solidFill>
                <a:latin typeface="Consolas" panose="020B0609020204030204" pitchFamily="49" charset="0"/>
              </a:rPr>
              <a:t>table-cell</a:t>
            </a:r>
          </a:p>
          <a:p>
            <a:r>
              <a:rPr lang="en-US" sz="1400" dirty="0">
                <a:solidFill>
                  <a:srgbClr val="D4D4D4"/>
                </a:solidFill>
                <a:latin typeface="Consolas" panose="020B0609020204030204" pitchFamily="49" charset="0"/>
              </a:rPr>
              <a:t>table-column</a:t>
            </a:r>
          </a:p>
          <a:p>
            <a:r>
              <a:rPr lang="en-US" sz="1400" dirty="0">
                <a:solidFill>
                  <a:srgbClr val="D4D4D4"/>
                </a:solidFill>
                <a:latin typeface="Consolas" panose="020B0609020204030204" pitchFamily="49" charset="0"/>
              </a:rPr>
              <a:t>table-row</a:t>
            </a:r>
          </a:p>
          <a:p>
            <a:r>
              <a:rPr lang="en-US" sz="1400" dirty="0">
                <a:solidFill>
                  <a:srgbClr val="D4D4D4"/>
                </a:solidFill>
                <a:latin typeface="Consolas" panose="020B0609020204030204" pitchFamily="49" charset="0"/>
              </a:rPr>
              <a:t>inline-grid</a:t>
            </a:r>
          </a:p>
          <a:p>
            <a:r>
              <a:rPr lang="en-US" sz="1400" dirty="0">
                <a:solidFill>
                  <a:srgbClr val="D4D4D4"/>
                </a:solidFill>
                <a:latin typeface="Consolas" panose="020B0609020204030204" pitchFamily="49" charset="0"/>
              </a:rPr>
              <a:t>list-item</a:t>
            </a:r>
          </a:p>
          <a:p>
            <a:r>
              <a:rPr lang="en-US" sz="1400" dirty="0">
                <a:solidFill>
                  <a:srgbClr val="D4D4D4"/>
                </a:solidFill>
                <a:latin typeface="Consolas" panose="020B0609020204030204" pitchFamily="49" charset="0"/>
              </a:rPr>
              <a:t>inherit</a:t>
            </a:r>
          </a:p>
          <a:p>
            <a:r>
              <a:rPr lang="en-US" sz="1400" dirty="0">
                <a:solidFill>
                  <a:srgbClr val="D4D4D4"/>
                </a:solidFill>
                <a:latin typeface="Consolas" panose="020B0609020204030204" pitchFamily="49" charset="0"/>
              </a:rPr>
              <a:t>initial</a:t>
            </a:r>
          </a:p>
          <a:p>
            <a:r>
              <a:rPr lang="en-US" sz="1400" dirty="0">
                <a:solidFill>
                  <a:srgbClr val="D4D4D4"/>
                </a:solidFill>
                <a:latin typeface="Consolas" panose="020B0609020204030204" pitchFamily="49" charset="0"/>
              </a:rPr>
              <a:t>table-caption</a:t>
            </a:r>
          </a:p>
          <a:p>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17. What is the difference between “display: none” and “visibility: hidden”, when used as attributes to the HTML element.</a:t>
            </a:r>
          </a:p>
          <a:p>
            <a:r>
              <a:rPr lang="en-US" sz="1400" dirty="0">
                <a:solidFill>
                  <a:srgbClr val="D4D4D4"/>
                </a:solidFill>
                <a:latin typeface="Consolas" panose="020B0609020204030204" pitchFamily="49" charset="0"/>
              </a:rPr>
              <a:t>When we use the attribute “visibility: hidden” for an HTML element then that element will be hidden from the webpage but still takes up space. Whereas, if we use the “display: none” attribute for an HTML element then the element will be hidden, and also it won’t take up any space on the webpage.</a:t>
            </a:r>
          </a:p>
          <a:p>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18. How to specify the link in HTML and explain the target attribute?</a:t>
            </a:r>
          </a:p>
          <a:p>
            <a:r>
              <a:rPr lang="en-US" sz="1400" dirty="0">
                <a:solidFill>
                  <a:srgbClr val="D4D4D4"/>
                </a:solidFill>
                <a:latin typeface="Consolas" panose="020B0609020204030204" pitchFamily="49" charset="0"/>
              </a:rPr>
              <a:t>HTML provides a hyperlink - &lt;a&gt; tag to specify the links in a webpage. The ‘</a:t>
            </a:r>
            <a:r>
              <a:rPr lang="en-US" sz="1400" dirty="0" err="1">
                <a:solidFill>
                  <a:srgbClr val="D4D4D4"/>
                </a:solidFill>
                <a:latin typeface="Consolas" panose="020B0609020204030204" pitchFamily="49" charset="0"/>
              </a:rPr>
              <a:t>href</a:t>
            </a:r>
            <a:r>
              <a:rPr lang="en-US" sz="1400" dirty="0">
                <a:solidFill>
                  <a:srgbClr val="D4D4D4"/>
                </a:solidFill>
                <a:latin typeface="Consolas" panose="020B0609020204030204" pitchFamily="49" charset="0"/>
              </a:rPr>
              <a:t>’ attribute is used to specify the link and the ‘target’ attribute is used to specify, where do we want to open the linked document. The ‘target’ attribute can have the following values:</a:t>
            </a:r>
          </a:p>
          <a:p>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_self: This is a default value. It opens the document in the same window or tab as it was clicked.</a:t>
            </a:r>
          </a:p>
          <a:p>
            <a:r>
              <a:rPr lang="en-US" sz="1400" dirty="0">
                <a:solidFill>
                  <a:srgbClr val="D4D4D4"/>
                </a:solidFill>
                <a:latin typeface="Consolas" panose="020B0609020204030204" pitchFamily="49" charset="0"/>
              </a:rPr>
              <a:t>_blank: It opens the document in a new window or tab.</a:t>
            </a:r>
          </a:p>
          <a:p>
            <a:r>
              <a:rPr lang="en-US" sz="1400" dirty="0">
                <a:solidFill>
                  <a:srgbClr val="D4D4D4"/>
                </a:solidFill>
                <a:latin typeface="Consolas" panose="020B0609020204030204" pitchFamily="49" charset="0"/>
              </a:rPr>
              <a:t>_parent: It opens the document in a parent frame.</a:t>
            </a:r>
          </a:p>
          <a:p>
            <a:r>
              <a:rPr lang="en-US" sz="1400" dirty="0">
                <a:solidFill>
                  <a:srgbClr val="D4D4D4"/>
                </a:solidFill>
                <a:latin typeface="Consolas" panose="020B0609020204030204" pitchFamily="49" charset="0"/>
              </a:rPr>
              <a:t>_top: It opens the document in a full-body window.</a:t>
            </a:r>
            <a:endParaRPr lang="en-IN" sz="14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1263459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ADB97E-7F17-7AB5-C4F7-1E02E4AFDD11}"/>
              </a:ext>
            </a:extLst>
          </p:cNvPr>
          <p:cNvSpPr txBox="1"/>
          <p:nvPr/>
        </p:nvSpPr>
        <p:spPr>
          <a:xfrm>
            <a:off x="134471" y="358204"/>
            <a:ext cx="11663082" cy="6124754"/>
          </a:xfrm>
          <a:prstGeom prst="rect">
            <a:avLst/>
          </a:prstGeom>
          <a:noFill/>
        </p:spPr>
        <p:txBody>
          <a:bodyPr wrap="square">
            <a:spAutoFit/>
          </a:bodyPr>
          <a:lstStyle/>
          <a:p>
            <a:r>
              <a:rPr lang="en-IN" sz="1400" dirty="0">
                <a:solidFill>
                  <a:srgbClr val="D4D4D4"/>
                </a:solidFill>
                <a:latin typeface="Consolas" panose="020B0609020204030204" pitchFamily="49" charset="0"/>
              </a:rPr>
              <a:t>19. In how many ways can we specify the CSS styles for the HTML element?</a:t>
            </a:r>
          </a:p>
          <a:p>
            <a:r>
              <a:rPr lang="en-IN" sz="1400" dirty="0">
                <a:solidFill>
                  <a:srgbClr val="D4D4D4"/>
                </a:solidFill>
                <a:latin typeface="Consolas" panose="020B0609020204030204" pitchFamily="49" charset="0"/>
              </a:rPr>
              <a:t>There are three ways in which we can specify the styles for HTML elements:</a:t>
            </a:r>
          </a:p>
          <a:p>
            <a:endParaRPr lang="en-IN" sz="1400" dirty="0">
              <a:solidFill>
                <a:srgbClr val="D4D4D4"/>
              </a:solidFill>
              <a:latin typeface="Consolas" panose="020B0609020204030204" pitchFamily="49" charset="0"/>
            </a:endParaRPr>
          </a:p>
          <a:p>
            <a:r>
              <a:rPr lang="en-IN" sz="1400" dirty="0">
                <a:solidFill>
                  <a:srgbClr val="D4D4D4"/>
                </a:solidFill>
                <a:latin typeface="Consolas" panose="020B0609020204030204" pitchFamily="49" charset="0"/>
              </a:rPr>
              <a:t>1. Inline: Here we use the ‘style’ attribute inside the HTML element.</a:t>
            </a:r>
          </a:p>
          <a:p>
            <a:r>
              <a:rPr lang="en-IN" sz="1400" dirty="0">
                <a:solidFill>
                  <a:srgbClr val="D4D4D4"/>
                </a:solidFill>
                <a:latin typeface="Consolas" panose="020B0609020204030204" pitchFamily="49" charset="0"/>
              </a:rPr>
              <a:t>2. Internal: Here we use the &lt;style&gt; tag inside the &lt;head&gt; tag. To apply the style we bind the elements using ‘id’ or ‘class’ attributes.</a:t>
            </a:r>
          </a:p>
          <a:p>
            <a:r>
              <a:rPr lang="en-IN" sz="1400" dirty="0">
                <a:solidFill>
                  <a:srgbClr val="D4D4D4"/>
                </a:solidFill>
                <a:latin typeface="Consolas" panose="020B0609020204030204" pitchFamily="49" charset="0"/>
              </a:rPr>
              <a:t>3. External: Here we use the &lt;link&gt; tag inside &lt;head&gt; tag to reference the CSS file into our HTML code. Again the binding between elements and styles is done using ‘id’ or ‘class’ attributes.</a:t>
            </a:r>
          </a:p>
          <a:p>
            <a:endParaRPr lang="en-IN"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20. Difference between link tag &lt;link&gt; and anchor tag &lt;a&gt;?</a:t>
            </a:r>
          </a:p>
          <a:p>
            <a:r>
              <a:rPr lang="en-US" sz="1400" dirty="0">
                <a:solidFill>
                  <a:srgbClr val="D4D4D4"/>
                </a:solidFill>
                <a:latin typeface="Consolas" panose="020B0609020204030204" pitchFamily="49" charset="0"/>
              </a:rPr>
              <a:t>The anchor tag &lt;a&gt; is used to create a hyperlink to another webpage or to a certain part of the webpage and these links are clickable, whereas, link tag &lt;link&gt; defines a link between a document and an external resource and these are not clickable.</a:t>
            </a:r>
          </a:p>
          <a:p>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21. How to include JavaScript code in HTML?</a:t>
            </a:r>
          </a:p>
          <a:p>
            <a:r>
              <a:rPr lang="en-US" sz="1400" dirty="0">
                <a:solidFill>
                  <a:srgbClr val="D4D4D4"/>
                </a:solidFill>
                <a:latin typeface="Consolas" panose="020B0609020204030204" pitchFamily="49" charset="0"/>
              </a:rPr>
              <a:t>HTML provides a &lt;script&gt; tag using which we can run the JavaScript code and make our HTML page more dynamic.</a:t>
            </a:r>
          </a:p>
          <a:p>
            <a:r>
              <a:rPr lang="en-US" sz="1400" dirty="0">
                <a:solidFill>
                  <a:srgbClr val="CE9178"/>
                </a:solidFill>
                <a:latin typeface="Consolas" panose="020B0609020204030204" pitchFamily="49" charset="0"/>
              </a:rPr>
              <a:t>&lt;!DOCTYPE html&gt;</a:t>
            </a:r>
          </a:p>
          <a:p>
            <a:r>
              <a:rPr lang="en-US" sz="1400" dirty="0">
                <a:solidFill>
                  <a:srgbClr val="CE9178"/>
                </a:solidFill>
                <a:latin typeface="Consolas" panose="020B0609020204030204" pitchFamily="49" charset="0"/>
              </a:rPr>
              <a:t>&lt;html&gt;</a:t>
            </a:r>
          </a:p>
          <a:p>
            <a:r>
              <a:rPr lang="en-US" sz="1400" dirty="0">
                <a:solidFill>
                  <a:srgbClr val="CE9178"/>
                </a:solidFill>
                <a:latin typeface="Consolas" panose="020B0609020204030204" pitchFamily="49" charset="0"/>
              </a:rPr>
              <a:t>   &lt;body&gt;</a:t>
            </a:r>
          </a:p>
          <a:p>
            <a:r>
              <a:rPr lang="en-US" sz="1400" dirty="0">
                <a:solidFill>
                  <a:srgbClr val="CE9178"/>
                </a:solidFill>
                <a:latin typeface="Consolas" panose="020B0609020204030204" pitchFamily="49" charset="0"/>
              </a:rPr>
              <a:t>    &lt;h1&gt;</a:t>
            </a:r>
          </a:p>
          <a:p>
            <a:r>
              <a:rPr lang="en-US" sz="1400" dirty="0">
                <a:solidFill>
                  <a:srgbClr val="CE9178"/>
                </a:solidFill>
                <a:latin typeface="Consolas" panose="020B0609020204030204" pitchFamily="49" charset="0"/>
              </a:rPr>
              <a:t>          &lt;span&gt;This is a demo for &lt;/span&gt;</a:t>
            </a:r>
          </a:p>
          <a:p>
            <a:r>
              <a:rPr lang="en-US" sz="1400" dirty="0">
                <a:solidFill>
                  <a:srgbClr val="CE9178"/>
                </a:solidFill>
                <a:latin typeface="Consolas" panose="020B0609020204030204" pitchFamily="49" charset="0"/>
              </a:rPr>
              <a:t>          &lt;u&gt;&lt;span id="demo"&gt;&lt;/span&gt;&lt;/u&gt;</a:t>
            </a:r>
          </a:p>
          <a:p>
            <a:r>
              <a:rPr lang="en-US" sz="1400" dirty="0">
                <a:solidFill>
                  <a:srgbClr val="CE9178"/>
                </a:solidFill>
                <a:latin typeface="Consolas" panose="020B0609020204030204" pitchFamily="49" charset="0"/>
              </a:rPr>
              <a:t>   &lt;/h1&gt;</a:t>
            </a:r>
          </a:p>
          <a:p>
            <a:r>
              <a:rPr lang="en-US" sz="1400" dirty="0">
                <a:solidFill>
                  <a:srgbClr val="CE9178"/>
                </a:solidFill>
                <a:latin typeface="Consolas" panose="020B0609020204030204" pitchFamily="49" charset="0"/>
              </a:rPr>
              <a:t>   &lt;script&gt;</a:t>
            </a:r>
          </a:p>
          <a:p>
            <a:r>
              <a:rPr lang="en-US" sz="1400" dirty="0">
                <a:solidFill>
                  <a:srgbClr val="CE9178"/>
                </a:solidFill>
                <a:latin typeface="Consolas" panose="020B0609020204030204" pitchFamily="49" charset="0"/>
              </a:rPr>
              <a:t>       </a:t>
            </a:r>
            <a:r>
              <a:rPr lang="en-US" sz="1400" dirty="0" err="1">
                <a:solidFill>
                  <a:srgbClr val="CE9178"/>
                </a:solidFill>
                <a:latin typeface="Consolas" panose="020B0609020204030204" pitchFamily="49" charset="0"/>
              </a:rPr>
              <a:t>document.getElementById</a:t>
            </a:r>
            <a:r>
              <a:rPr lang="en-US" sz="1400" dirty="0">
                <a:solidFill>
                  <a:srgbClr val="CE9178"/>
                </a:solidFill>
                <a:latin typeface="Consolas" panose="020B0609020204030204" pitchFamily="49" charset="0"/>
              </a:rPr>
              <a:t>("demo").</a:t>
            </a:r>
            <a:r>
              <a:rPr lang="en-US" sz="1400" dirty="0" err="1">
                <a:solidFill>
                  <a:srgbClr val="CE9178"/>
                </a:solidFill>
                <a:latin typeface="Consolas" panose="020B0609020204030204" pitchFamily="49" charset="0"/>
              </a:rPr>
              <a:t>innerHTML</a:t>
            </a:r>
            <a:r>
              <a:rPr lang="en-US" sz="1400" dirty="0">
                <a:solidFill>
                  <a:srgbClr val="CE9178"/>
                </a:solidFill>
                <a:latin typeface="Consolas" panose="020B0609020204030204" pitchFamily="49" charset="0"/>
              </a:rPr>
              <a:t> = "script Tag"</a:t>
            </a:r>
          </a:p>
          <a:p>
            <a:r>
              <a:rPr lang="en-US" sz="1400" dirty="0">
                <a:solidFill>
                  <a:srgbClr val="CE9178"/>
                </a:solidFill>
                <a:latin typeface="Consolas" panose="020B0609020204030204" pitchFamily="49" charset="0"/>
              </a:rPr>
              <a:t>   &lt;/script&gt;</a:t>
            </a:r>
          </a:p>
          <a:p>
            <a:r>
              <a:rPr lang="en-US" sz="1400" dirty="0">
                <a:solidFill>
                  <a:srgbClr val="CE9178"/>
                </a:solidFill>
                <a:latin typeface="Consolas" panose="020B0609020204030204" pitchFamily="49" charset="0"/>
              </a:rPr>
              <a:t>   &lt;/body&gt;</a:t>
            </a:r>
          </a:p>
          <a:p>
            <a:r>
              <a:rPr lang="en-US" sz="1400" dirty="0">
                <a:solidFill>
                  <a:srgbClr val="CE9178"/>
                </a:solidFill>
                <a:latin typeface="Consolas" panose="020B0609020204030204" pitchFamily="49" charset="0"/>
              </a:rPr>
              <a:t>&lt;/html&gt;</a:t>
            </a:r>
            <a:endParaRPr lang="en-IN" sz="1400" dirty="0">
              <a:solidFill>
                <a:srgbClr val="CE9178"/>
              </a:solidFill>
              <a:latin typeface="Consolas" panose="020B0609020204030204" pitchFamily="49" charset="0"/>
            </a:endParaRPr>
          </a:p>
        </p:txBody>
      </p:sp>
    </p:spTree>
    <p:extLst>
      <p:ext uri="{BB962C8B-B14F-4D97-AF65-F5344CB8AC3E}">
        <p14:creationId xmlns:p14="http://schemas.microsoft.com/office/powerpoint/2010/main" val="1411025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CC27F7-70E6-DDBC-9C54-C12536B9974B}"/>
              </a:ext>
            </a:extLst>
          </p:cNvPr>
          <p:cNvSpPr txBox="1"/>
          <p:nvPr/>
        </p:nvSpPr>
        <p:spPr>
          <a:xfrm>
            <a:off x="295835" y="434859"/>
            <a:ext cx="11681012" cy="5909310"/>
          </a:xfrm>
          <a:prstGeom prst="rect">
            <a:avLst/>
          </a:prstGeom>
          <a:noFill/>
        </p:spPr>
        <p:txBody>
          <a:bodyPr wrap="square">
            <a:spAutoFit/>
          </a:bodyPr>
          <a:lstStyle/>
          <a:p>
            <a:r>
              <a:rPr lang="en-IN" sz="1400" dirty="0">
                <a:solidFill>
                  <a:srgbClr val="D4D4D4"/>
                </a:solidFill>
                <a:latin typeface="Consolas" panose="020B0609020204030204" pitchFamily="49" charset="0"/>
              </a:rPr>
              <a:t> 22. When to use scripts in the head and when to use scripts in the body?</a:t>
            </a:r>
          </a:p>
          <a:p>
            <a:r>
              <a:rPr lang="en-IN" sz="1400" dirty="0">
                <a:solidFill>
                  <a:srgbClr val="D4D4D4"/>
                </a:solidFill>
                <a:latin typeface="Consolas" panose="020B0609020204030204" pitchFamily="49" charset="0"/>
              </a:rPr>
              <a:t>If the scripts contain some event-triggered functions or </a:t>
            </a:r>
            <a:r>
              <a:rPr lang="en-IN" sz="1400" dirty="0" err="1">
                <a:solidFill>
                  <a:srgbClr val="D4D4D4"/>
                </a:solidFill>
                <a:latin typeface="Consolas" panose="020B0609020204030204" pitchFamily="49" charset="0"/>
              </a:rPr>
              <a:t>jquery</a:t>
            </a:r>
            <a:r>
              <a:rPr lang="en-IN" sz="1400" dirty="0">
                <a:solidFill>
                  <a:srgbClr val="D4D4D4"/>
                </a:solidFill>
                <a:latin typeface="Consolas" panose="020B0609020204030204" pitchFamily="49" charset="0"/>
              </a:rPr>
              <a:t> library then we should use them in the head section. If the script writes the content on the page or is not inside a function then it should be placed inside the body section at the bottom. In short, follow below three points:</a:t>
            </a:r>
          </a:p>
          <a:p>
            <a:endParaRPr lang="en-IN" sz="1400" dirty="0">
              <a:solidFill>
                <a:srgbClr val="D4D4D4"/>
              </a:solidFill>
              <a:latin typeface="Consolas" panose="020B0609020204030204" pitchFamily="49" charset="0"/>
            </a:endParaRPr>
          </a:p>
          <a:p>
            <a:r>
              <a:rPr lang="en-IN" sz="1400" dirty="0">
                <a:solidFill>
                  <a:srgbClr val="D4D4D4"/>
                </a:solidFill>
                <a:latin typeface="Consolas" panose="020B0609020204030204" pitchFamily="49" charset="0"/>
              </a:rPr>
              <a:t>Place library scripts or event scripts in the head section.</a:t>
            </a:r>
          </a:p>
          <a:p>
            <a:r>
              <a:rPr lang="en-IN" sz="1400" dirty="0">
                <a:solidFill>
                  <a:srgbClr val="D4D4D4"/>
                </a:solidFill>
                <a:latin typeface="Consolas" panose="020B0609020204030204" pitchFamily="49" charset="0"/>
              </a:rPr>
              <a:t>Place normal scripts that do not write anything on the page, in the head section until there is any performance issue.</a:t>
            </a:r>
          </a:p>
          <a:p>
            <a:r>
              <a:rPr lang="en-IN" sz="1400" dirty="0">
                <a:solidFill>
                  <a:srgbClr val="D4D4D4"/>
                </a:solidFill>
                <a:latin typeface="Consolas" panose="020B0609020204030204" pitchFamily="49" charset="0"/>
              </a:rPr>
              <a:t>Place scripts that render something on the web page at the bottom of the body section.</a:t>
            </a:r>
          </a:p>
          <a:p>
            <a:endParaRPr lang="en-IN" sz="1400" dirty="0">
              <a:solidFill>
                <a:srgbClr val="D4D4D4"/>
              </a:solidFill>
              <a:latin typeface="Consolas" panose="020B0609020204030204" pitchFamily="49" charset="0"/>
            </a:endParaRPr>
          </a:p>
          <a:p>
            <a:r>
              <a:rPr lang="en-IN" sz="1400" dirty="0">
                <a:solidFill>
                  <a:srgbClr val="D4D4D4"/>
                </a:solidFill>
                <a:latin typeface="Consolas" panose="020B0609020204030204" pitchFamily="49" charset="0"/>
              </a:rPr>
              <a:t> 23. What are forms and how to create forms in HTML?</a:t>
            </a:r>
          </a:p>
          <a:p>
            <a:r>
              <a:rPr lang="en-IN" sz="1400" dirty="0">
                <a:solidFill>
                  <a:srgbClr val="D4D4D4"/>
                </a:solidFill>
                <a:latin typeface="Consolas" panose="020B0609020204030204" pitchFamily="49" charset="0"/>
              </a:rPr>
              <a:t>The HTML form is used to collect the user inputs. HTML provides a &lt;form&gt; tag to create forms. To take input from the user we use the &lt;input&gt; tag inside the form so that all collected user data can be sent to the server for processing. There are different input types like ‘button’, ‘checkbox’, ‘number’, ‘text’, ‘password’, ‘submit’ etc.</a:t>
            </a:r>
          </a:p>
          <a:p>
            <a:endParaRPr lang="en-IN" sz="1400" dirty="0">
              <a:solidFill>
                <a:srgbClr val="D4D4D4"/>
              </a:solidFill>
              <a:latin typeface="Consolas" panose="020B0609020204030204" pitchFamily="49" charset="0"/>
            </a:endParaRPr>
          </a:p>
          <a:p>
            <a:r>
              <a:rPr lang="en-IN" sz="1400" dirty="0">
                <a:solidFill>
                  <a:srgbClr val="CE9178"/>
                </a:solidFill>
                <a:latin typeface="Consolas" panose="020B0609020204030204" pitchFamily="49" charset="0"/>
              </a:rPr>
              <a:t>&lt;form action="/</a:t>
            </a:r>
            <a:r>
              <a:rPr lang="en-IN" sz="1400" dirty="0" err="1">
                <a:solidFill>
                  <a:srgbClr val="CE9178"/>
                </a:solidFill>
                <a:latin typeface="Consolas" panose="020B0609020204030204" pitchFamily="49" charset="0"/>
              </a:rPr>
              <a:t>submit_data.php</a:t>
            </a:r>
            <a:r>
              <a:rPr lang="en-IN" sz="1400" dirty="0">
                <a:solidFill>
                  <a:srgbClr val="CE9178"/>
                </a:solidFill>
                <a:latin typeface="Consolas" panose="020B0609020204030204" pitchFamily="49" charset="0"/>
              </a:rPr>
              <a:t>"&gt;</a:t>
            </a:r>
          </a:p>
          <a:p>
            <a:r>
              <a:rPr lang="en-IN" sz="1400" dirty="0">
                <a:solidFill>
                  <a:srgbClr val="CE9178"/>
                </a:solidFill>
                <a:latin typeface="Consolas" panose="020B0609020204030204" pitchFamily="49" charset="0"/>
              </a:rPr>
              <a:t>   &lt;label&gt;Enter your name: &lt;/label&gt;</a:t>
            </a:r>
          </a:p>
          <a:p>
            <a:r>
              <a:rPr lang="en-IN" sz="1400" dirty="0">
                <a:solidFill>
                  <a:srgbClr val="CE9178"/>
                </a:solidFill>
                <a:latin typeface="Consolas" panose="020B0609020204030204" pitchFamily="49" charset="0"/>
              </a:rPr>
              <a:t>   &lt;input type="text" name="name" /&gt; </a:t>
            </a:r>
          </a:p>
          <a:p>
            <a:r>
              <a:rPr lang="en-IN" sz="1400" dirty="0">
                <a:solidFill>
                  <a:srgbClr val="CE9178"/>
                </a:solidFill>
                <a:latin typeface="Consolas" panose="020B0609020204030204" pitchFamily="49" charset="0"/>
              </a:rPr>
              <a:t>   &lt;label&gt;Enter Mobile number &lt;/label&gt;</a:t>
            </a:r>
          </a:p>
          <a:p>
            <a:r>
              <a:rPr lang="en-IN" sz="1400" dirty="0">
                <a:solidFill>
                  <a:srgbClr val="CE9178"/>
                </a:solidFill>
                <a:latin typeface="Consolas" panose="020B0609020204030204" pitchFamily="49" charset="0"/>
              </a:rPr>
              <a:t>   &lt;input type="number" name="</a:t>
            </a:r>
            <a:r>
              <a:rPr lang="en-IN" sz="1400" dirty="0" err="1">
                <a:solidFill>
                  <a:srgbClr val="CE9178"/>
                </a:solidFill>
                <a:latin typeface="Consolas" panose="020B0609020204030204" pitchFamily="49" charset="0"/>
              </a:rPr>
              <a:t>mobile_no</a:t>
            </a:r>
            <a:r>
              <a:rPr lang="en-IN" sz="1400" dirty="0">
                <a:solidFill>
                  <a:srgbClr val="CE9178"/>
                </a:solidFill>
                <a:latin typeface="Consolas" panose="020B0609020204030204" pitchFamily="49" charset="0"/>
              </a:rPr>
              <a:t>"/&gt;</a:t>
            </a:r>
          </a:p>
          <a:p>
            <a:r>
              <a:rPr lang="en-IN" sz="1400" dirty="0">
                <a:solidFill>
                  <a:srgbClr val="CE9178"/>
                </a:solidFill>
                <a:latin typeface="Consolas" panose="020B0609020204030204" pitchFamily="49" charset="0"/>
              </a:rPr>
              <a:t>   &lt;input type="submit" value="Submit"&gt;</a:t>
            </a:r>
          </a:p>
          <a:p>
            <a:r>
              <a:rPr lang="en-IN" sz="1400" dirty="0">
                <a:solidFill>
                  <a:srgbClr val="CE9178"/>
                </a:solidFill>
                <a:latin typeface="Consolas" panose="020B0609020204030204" pitchFamily="49" charset="0"/>
              </a:rPr>
              <a:t>&lt;/form&gt;</a:t>
            </a:r>
          </a:p>
          <a:p>
            <a:endParaRPr lang="en-IN" sz="1400" dirty="0">
              <a:solidFill>
                <a:srgbClr val="D4D4D4"/>
              </a:solidFill>
              <a:latin typeface="Consolas" panose="020B0609020204030204" pitchFamily="49" charset="0"/>
            </a:endParaRPr>
          </a:p>
          <a:p>
            <a:r>
              <a:rPr lang="en-IN" sz="1400" dirty="0">
                <a:solidFill>
                  <a:srgbClr val="D4D4D4"/>
                </a:solidFill>
                <a:latin typeface="Consolas" panose="020B0609020204030204" pitchFamily="49" charset="0"/>
              </a:rPr>
              <a:t>24. How to handle events in HTML?</a:t>
            </a:r>
          </a:p>
          <a:p>
            <a:r>
              <a:rPr lang="en-IN" sz="1400" dirty="0">
                <a:solidFill>
                  <a:srgbClr val="D4D4D4"/>
                </a:solidFill>
                <a:latin typeface="Consolas" panose="020B0609020204030204" pitchFamily="49" charset="0"/>
              </a:rPr>
              <a:t>HTML allows event trigger actions in browsers using </a:t>
            </a:r>
            <a:r>
              <a:rPr lang="en-IN" sz="1400" dirty="0" err="1">
                <a:solidFill>
                  <a:srgbClr val="D4D4D4"/>
                </a:solidFill>
                <a:latin typeface="Consolas" panose="020B0609020204030204" pitchFamily="49" charset="0"/>
              </a:rPr>
              <a:t>javascript</a:t>
            </a:r>
            <a:r>
              <a:rPr lang="en-IN" sz="1400" dirty="0">
                <a:solidFill>
                  <a:srgbClr val="D4D4D4"/>
                </a:solidFill>
                <a:latin typeface="Consolas" panose="020B0609020204030204" pitchFamily="49" charset="0"/>
              </a:rPr>
              <a:t> or </a:t>
            </a:r>
            <a:r>
              <a:rPr lang="en-IN" sz="1400" dirty="0" err="1">
                <a:solidFill>
                  <a:srgbClr val="D4D4D4"/>
                </a:solidFill>
                <a:latin typeface="Consolas" panose="020B0609020204030204" pitchFamily="49" charset="0"/>
              </a:rPr>
              <a:t>JQuery</a:t>
            </a:r>
            <a:r>
              <a:rPr lang="en-IN" sz="1400" dirty="0">
                <a:solidFill>
                  <a:srgbClr val="D4D4D4"/>
                </a:solidFill>
                <a:latin typeface="Consolas" panose="020B0609020204030204" pitchFamily="49" charset="0"/>
              </a:rPr>
              <a:t>. There are a lot of events like ‘onclick’, ‘</a:t>
            </a:r>
            <a:r>
              <a:rPr lang="en-IN" sz="1400" dirty="0" err="1">
                <a:solidFill>
                  <a:srgbClr val="D4D4D4"/>
                </a:solidFill>
                <a:latin typeface="Consolas" panose="020B0609020204030204" pitchFamily="49" charset="0"/>
              </a:rPr>
              <a:t>ondrag</a:t>
            </a:r>
            <a:r>
              <a:rPr lang="en-IN" sz="1400" dirty="0">
                <a:solidFill>
                  <a:srgbClr val="D4D4D4"/>
                </a:solidFill>
                <a:latin typeface="Consolas" panose="020B0609020204030204" pitchFamily="49" charset="0"/>
              </a:rPr>
              <a:t>’, ‘</a:t>
            </a:r>
            <a:r>
              <a:rPr lang="en-IN" sz="1400" dirty="0" err="1">
                <a:solidFill>
                  <a:srgbClr val="D4D4D4"/>
                </a:solidFill>
                <a:latin typeface="Consolas" panose="020B0609020204030204" pitchFamily="49" charset="0"/>
              </a:rPr>
              <a:t>onchange</a:t>
            </a:r>
            <a:r>
              <a:rPr lang="en-IN" sz="1400" dirty="0">
                <a:solidFill>
                  <a:srgbClr val="D4D4D4"/>
                </a:solidFill>
                <a:latin typeface="Consolas" panose="020B0609020204030204" pitchFamily="49" charset="0"/>
              </a:rPr>
              <a:t>’, etc.</a:t>
            </a:r>
          </a:p>
          <a:p>
            <a:endParaRPr lang="en-IN" sz="14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308374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631B75-D34F-FE08-7572-A606E8E78414}"/>
              </a:ext>
            </a:extLst>
          </p:cNvPr>
          <p:cNvSpPr txBox="1"/>
          <p:nvPr/>
        </p:nvSpPr>
        <p:spPr>
          <a:xfrm>
            <a:off x="295835" y="301801"/>
            <a:ext cx="10210800" cy="4185761"/>
          </a:xfrm>
          <a:prstGeom prst="rect">
            <a:avLst/>
          </a:prstGeom>
          <a:noFill/>
        </p:spPr>
        <p:txBody>
          <a:bodyPr wrap="square">
            <a:spAutoFit/>
          </a:bodyPr>
          <a:lstStyle/>
          <a:p>
            <a:r>
              <a:rPr lang="en-IN" sz="1400" dirty="0">
                <a:solidFill>
                  <a:srgbClr val="CE9178"/>
                </a:solidFill>
                <a:latin typeface="Consolas" panose="020B0609020204030204" pitchFamily="49" charset="0"/>
              </a:rPr>
              <a:t>&lt;!DOCTYPE html&gt;</a:t>
            </a:r>
          </a:p>
          <a:p>
            <a:r>
              <a:rPr lang="en-IN" sz="1400" dirty="0">
                <a:solidFill>
                  <a:srgbClr val="CE9178"/>
                </a:solidFill>
                <a:latin typeface="Consolas" panose="020B0609020204030204" pitchFamily="49" charset="0"/>
              </a:rPr>
              <a:t>&lt;html&gt;</a:t>
            </a:r>
          </a:p>
          <a:p>
            <a:r>
              <a:rPr lang="en-IN" sz="1400" dirty="0">
                <a:solidFill>
                  <a:srgbClr val="CE9178"/>
                </a:solidFill>
                <a:latin typeface="Consolas" panose="020B0609020204030204" pitchFamily="49" charset="0"/>
              </a:rPr>
              <a:t>   &lt;body style="padding-top:50px"&gt;</a:t>
            </a:r>
          </a:p>
          <a:p>
            <a:r>
              <a:rPr lang="en-IN" sz="1400" dirty="0">
                <a:solidFill>
                  <a:srgbClr val="CE9178"/>
                </a:solidFill>
                <a:latin typeface="Consolas" panose="020B0609020204030204" pitchFamily="49" charset="0"/>
              </a:rPr>
              <a:t>       &lt;h3 id="</a:t>
            </a:r>
            <a:r>
              <a:rPr lang="en-IN" sz="1400" dirty="0" err="1">
                <a:solidFill>
                  <a:srgbClr val="CE9178"/>
                </a:solidFill>
                <a:latin typeface="Consolas" panose="020B0609020204030204" pitchFamily="49" charset="0"/>
              </a:rPr>
              <a:t>event_demo</a:t>
            </a:r>
            <a:r>
              <a:rPr lang="en-IN" sz="1400" dirty="0">
                <a:solidFill>
                  <a:srgbClr val="CE9178"/>
                </a:solidFill>
                <a:latin typeface="Consolas" panose="020B0609020204030204" pitchFamily="49" charset="0"/>
              </a:rPr>
              <a:t>"&gt;0&lt;/h3&gt;</a:t>
            </a:r>
          </a:p>
          <a:p>
            <a:r>
              <a:rPr lang="en-IN" sz="1400" dirty="0">
                <a:solidFill>
                  <a:srgbClr val="CE9178"/>
                </a:solidFill>
                <a:latin typeface="Consolas" panose="020B0609020204030204" pitchFamily="49" charset="0"/>
              </a:rPr>
              <a:t>       &lt;input type="button" onclick="</a:t>
            </a:r>
            <a:r>
              <a:rPr lang="en-IN" sz="1400" dirty="0" err="1">
                <a:solidFill>
                  <a:srgbClr val="CE9178"/>
                </a:solidFill>
                <a:latin typeface="Consolas" panose="020B0609020204030204" pitchFamily="49" charset="0"/>
              </a:rPr>
              <a:t>myFunction</a:t>
            </a:r>
            <a:r>
              <a:rPr lang="en-IN" sz="1400" dirty="0">
                <a:solidFill>
                  <a:srgbClr val="CE9178"/>
                </a:solidFill>
                <a:latin typeface="Consolas" panose="020B0609020204030204" pitchFamily="49" charset="0"/>
              </a:rPr>
              <a:t>()" value="Click Me" /&gt;</a:t>
            </a:r>
          </a:p>
          <a:p>
            <a:r>
              <a:rPr lang="en-IN" sz="1400" dirty="0">
                <a:solidFill>
                  <a:srgbClr val="CE9178"/>
                </a:solidFill>
                <a:latin typeface="Consolas" panose="020B0609020204030204" pitchFamily="49" charset="0"/>
              </a:rPr>
              <a:t>       &lt;input type="reset" onclick="reset()" value="Reset" /&gt;</a:t>
            </a:r>
          </a:p>
          <a:p>
            <a:r>
              <a:rPr lang="en-IN" sz="1400" dirty="0">
                <a:solidFill>
                  <a:srgbClr val="CE9178"/>
                </a:solidFill>
                <a:latin typeface="Consolas" panose="020B0609020204030204" pitchFamily="49" charset="0"/>
              </a:rPr>
              <a:t>   &lt;/body&gt;</a:t>
            </a:r>
          </a:p>
          <a:p>
            <a:r>
              <a:rPr lang="en-IN" sz="1400" dirty="0">
                <a:solidFill>
                  <a:srgbClr val="CE9178"/>
                </a:solidFill>
                <a:latin typeface="Consolas" panose="020B0609020204030204" pitchFamily="49" charset="0"/>
              </a:rPr>
              <a:t>   </a:t>
            </a:r>
          </a:p>
          <a:p>
            <a:r>
              <a:rPr lang="en-IN" sz="1400" dirty="0">
                <a:solidFill>
                  <a:srgbClr val="CE9178"/>
                </a:solidFill>
                <a:latin typeface="Consolas" panose="020B0609020204030204" pitchFamily="49" charset="0"/>
              </a:rPr>
              <a:t>   &lt;script&gt;</a:t>
            </a:r>
          </a:p>
          <a:p>
            <a:r>
              <a:rPr lang="en-IN" sz="1400" dirty="0">
                <a:solidFill>
                  <a:srgbClr val="CE9178"/>
                </a:solidFill>
                <a:latin typeface="Consolas" panose="020B0609020204030204" pitchFamily="49" charset="0"/>
              </a:rPr>
              <a:t>       function </a:t>
            </a:r>
            <a:r>
              <a:rPr lang="en-IN" sz="1400" dirty="0" err="1">
                <a:solidFill>
                  <a:srgbClr val="CE9178"/>
                </a:solidFill>
                <a:latin typeface="Consolas" panose="020B0609020204030204" pitchFamily="49" charset="0"/>
              </a:rPr>
              <a:t>myFunction</a:t>
            </a:r>
            <a:r>
              <a:rPr lang="en-IN" sz="1400" dirty="0">
                <a:solidFill>
                  <a:srgbClr val="CE9178"/>
                </a:solidFill>
                <a:latin typeface="Consolas" panose="020B0609020204030204" pitchFamily="49" charset="0"/>
              </a:rPr>
              <a:t>() {</a:t>
            </a:r>
          </a:p>
          <a:p>
            <a:r>
              <a:rPr lang="en-IN" sz="1400" dirty="0">
                <a:solidFill>
                  <a:srgbClr val="CE9178"/>
                </a:solidFill>
                <a:latin typeface="Consolas" panose="020B0609020204030204" pitchFamily="49" charset="0"/>
              </a:rPr>
              <a:t>           var value = </a:t>
            </a:r>
            <a:r>
              <a:rPr lang="en-IN" sz="1400" dirty="0" err="1">
                <a:solidFill>
                  <a:srgbClr val="CE9178"/>
                </a:solidFill>
                <a:latin typeface="Consolas" panose="020B0609020204030204" pitchFamily="49" charset="0"/>
              </a:rPr>
              <a:t>document.getElementById</a:t>
            </a:r>
            <a:r>
              <a:rPr lang="en-IN" sz="1400" dirty="0">
                <a:solidFill>
                  <a:srgbClr val="CE9178"/>
                </a:solidFill>
                <a:latin typeface="Consolas" panose="020B0609020204030204" pitchFamily="49" charset="0"/>
              </a:rPr>
              <a:t>("</a:t>
            </a:r>
            <a:r>
              <a:rPr lang="en-IN" sz="1400" dirty="0" err="1">
                <a:solidFill>
                  <a:srgbClr val="CE9178"/>
                </a:solidFill>
                <a:latin typeface="Consolas" panose="020B0609020204030204" pitchFamily="49" charset="0"/>
              </a:rPr>
              <a:t>event_demo</a:t>
            </a:r>
            <a:r>
              <a:rPr lang="en-IN" sz="1400" dirty="0">
                <a:solidFill>
                  <a:srgbClr val="CE9178"/>
                </a:solidFill>
                <a:latin typeface="Consolas" panose="020B0609020204030204" pitchFamily="49" charset="0"/>
              </a:rPr>
              <a:t>").</a:t>
            </a:r>
            <a:r>
              <a:rPr lang="en-IN" sz="1400" dirty="0" err="1">
                <a:solidFill>
                  <a:srgbClr val="CE9178"/>
                </a:solidFill>
                <a:latin typeface="Consolas" panose="020B0609020204030204" pitchFamily="49" charset="0"/>
              </a:rPr>
              <a:t>innerHTML</a:t>
            </a:r>
            <a:endParaRPr lang="en-IN" sz="1400" dirty="0">
              <a:solidFill>
                <a:srgbClr val="CE9178"/>
              </a:solidFill>
              <a:latin typeface="Consolas" panose="020B0609020204030204" pitchFamily="49" charset="0"/>
            </a:endParaRPr>
          </a:p>
          <a:p>
            <a:r>
              <a:rPr lang="en-IN" sz="1400" dirty="0">
                <a:solidFill>
                  <a:srgbClr val="CE9178"/>
                </a:solidFill>
                <a:latin typeface="Consolas" panose="020B0609020204030204" pitchFamily="49" charset="0"/>
              </a:rPr>
              <a:t>           value = </a:t>
            </a:r>
            <a:r>
              <a:rPr lang="en-IN" sz="1400" dirty="0" err="1">
                <a:solidFill>
                  <a:srgbClr val="CE9178"/>
                </a:solidFill>
                <a:latin typeface="Consolas" panose="020B0609020204030204" pitchFamily="49" charset="0"/>
              </a:rPr>
              <a:t>parseInt</a:t>
            </a:r>
            <a:r>
              <a:rPr lang="en-IN" sz="1400" dirty="0">
                <a:solidFill>
                  <a:srgbClr val="CE9178"/>
                </a:solidFill>
                <a:latin typeface="Consolas" panose="020B0609020204030204" pitchFamily="49" charset="0"/>
              </a:rPr>
              <a:t>(value) + 1;</a:t>
            </a:r>
          </a:p>
          <a:p>
            <a:r>
              <a:rPr lang="en-IN" sz="1400" dirty="0">
                <a:solidFill>
                  <a:srgbClr val="CE9178"/>
                </a:solidFill>
                <a:latin typeface="Consolas" panose="020B0609020204030204" pitchFamily="49" charset="0"/>
              </a:rPr>
              <a:t>           </a:t>
            </a:r>
            <a:r>
              <a:rPr lang="en-IN" sz="1400" dirty="0" err="1">
                <a:solidFill>
                  <a:srgbClr val="CE9178"/>
                </a:solidFill>
                <a:latin typeface="Consolas" panose="020B0609020204030204" pitchFamily="49" charset="0"/>
              </a:rPr>
              <a:t>document.getElementById</a:t>
            </a:r>
            <a:r>
              <a:rPr lang="en-IN" sz="1400" dirty="0">
                <a:solidFill>
                  <a:srgbClr val="CE9178"/>
                </a:solidFill>
                <a:latin typeface="Consolas" panose="020B0609020204030204" pitchFamily="49" charset="0"/>
              </a:rPr>
              <a:t>("</a:t>
            </a:r>
            <a:r>
              <a:rPr lang="en-IN" sz="1400" dirty="0" err="1">
                <a:solidFill>
                  <a:srgbClr val="CE9178"/>
                </a:solidFill>
                <a:latin typeface="Consolas" panose="020B0609020204030204" pitchFamily="49" charset="0"/>
              </a:rPr>
              <a:t>event_demo</a:t>
            </a:r>
            <a:r>
              <a:rPr lang="en-IN" sz="1400" dirty="0">
                <a:solidFill>
                  <a:srgbClr val="CE9178"/>
                </a:solidFill>
                <a:latin typeface="Consolas" panose="020B0609020204030204" pitchFamily="49" charset="0"/>
              </a:rPr>
              <a:t>").</a:t>
            </a:r>
            <a:r>
              <a:rPr lang="en-IN" sz="1400" dirty="0" err="1">
                <a:solidFill>
                  <a:srgbClr val="CE9178"/>
                </a:solidFill>
                <a:latin typeface="Consolas" panose="020B0609020204030204" pitchFamily="49" charset="0"/>
              </a:rPr>
              <a:t>innerHTML</a:t>
            </a:r>
            <a:r>
              <a:rPr lang="en-IN" sz="1400" dirty="0">
                <a:solidFill>
                  <a:srgbClr val="CE9178"/>
                </a:solidFill>
                <a:latin typeface="Consolas" panose="020B0609020204030204" pitchFamily="49" charset="0"/>
              </a:rPr>
              <a:t> = value;</a:t>
            </a:r>
          </a:p>
          <a:p>
            <a:r>
              <a:rPr lang="en-IN" sz="1400" dirty="0">
                <a:solidFill>
                  <a:srgbClr val="CE9178"/>
                </a:solidFill>
                <a:latin typeface="Consolas" panose="020B0609020204030204" pitchFamily="49" charset="0"/>
              </a:rPr>
              <a:t>       }</a:t>
            </a:r>
          </a:p>
          <a:p>
            <a:r>
              <a:rPr lang="en-IN" sz="1400" dirty="0">
                <a:solidFill>
                  <a:srgbClr val="CE9178"/>
                </a:solidFill>
                <a:latin typeface="Consolas" panose="020B0609020204030204" pitchFamily="49" charset="0"/>
              </a:rPr>
              <a:t>       function reset() {</a:t>
            </a:r>
          </a:p>
          <a:p>
            <a:r>
              <a:rPr lang="en-IN" sz="1400" dirty="0">
                <a:solidFill>
                  <a:srgbClr val="CE9178"/>
                </a:solidFill>
                <a:latin typeface="Consolas" panose="020B0609020204030204" pitchFamily="49" charset="0"/>
              </a:rPr>
              <a:t>           </a:t>
            </a:r>
            <a:r>
              <a:rPr lang="en-IN" sz="1400" dirty="0" err="1">
                <a:solidFill>
                  <a:srgbClr val="CE9178"/>
                </a:solidFill>
                <a:latin typeface="Consolas" panose="020B0609020204030204" pitchFamily="49" charset="0"/>
              </a:rPr>
              <a:t>document.getElementById</a:t>
            </a:r>
            <a:r>
              <a:rPr lang="en-IN" sz="1400" dirty="0">
                <a:solidFill>
                  <a:srgbClr val="CE9178"/>
                </a:solidFill>
                <a:latin typeface="Consolas" panose="020B0609020204030204" pitchFamily="49" charset="0"/>
              </a:rPr>
              <a:t>("</a:t>
            </a:r>
            <a:r>
              <a:rPr lang="en-IN" sz="1400" dirty="0" err="1">
                <a:solidFill>
                  <a:srgbClr val="CE9178"/>
                </a:solidFill>
                <a:latin typeface="Consolas" panose="020B0609020204030204" pitchFamily="49" charset="0"/>
              </a:rPr>
              <a:t>event_demo</a:t>
            </a:r>
            <a:r>
              <a:rPr lang="en-IN" sz="1400" dirty="0">
                <a:solidFill>
                  <a:srgbClr val="CE9178"/>
                </a:solidFill>
                <a:latin typeface="Consolas" panose="020B0609020204030204" pitchFamily="49" charset="0"/>
              </a:rPr>
              <a:t>").</a:t>
            </a:r>
            <a:r>
              <a:rPr lang="en-IN" sz="1400" dirty="0" err="1">
                <a:solidFill>
                  <a:srgbClr val="CE9178"/>
                </a:solidFill>
                <a:latin typeface="Consolas" panose="020B0609020204030204" pitchFamily="49" charset="0"/>
              </a:rPr>
              <a:t>innerHTML</a:t>
            </a:r>
            <a:r>
              <a:rPr lang="en-IN" sz="1400" dirty="0">
                <a:solidFill>
                  <a:srgbClr val="CE9178"/>
                </a:solidFill>
                <a:latin typeface="Consolas" panose="020B0609020204030204" pitchFamily="49" charset="0"/>
              </a:rPr>
              <a:t> = 0;</a:t>
            </a:r>
          </a:p>
          <a:p>
            <a:r>
              <a:rPr lang="en-IN" sz="1400" dirty="0">
                <a:solidFill>
                  <a:srgbClr val="CE9178"/>
                </a:solidFill>
                <a:latin typeface="Consolas" panose="020B0609020204030204" pitchFamily="49" charset="0"/>
              </a:rPr>
              <a:t>       }</a:t>
            </a:r>
          </a:p>
          <a:p>
            <a:r>
              <a:rPr lang="en-IN" sz="1400" dirty="0">
                <a:solidFill>
                  <a:srgbClr val="CE9178"/>
                </a:solidFill>
                <a:latin typeface="Consolas" panose="020B0609020204030204" pitchFamily="49" charset="0"/>
              </a:rPr>
              <a:t>   &lt;/script&gt;</a:t>
            </a:r>
          </a:p>
          <a:p>
            <a:r>
              <a:rPr lang="en-IN" sz="1400" dirty="0">
                <a:solidFill>
                  <a:srgbClr val="CE9178"/>
                </a:solidFill>
                <a:latin typeface="Consolas" panose="020B0609020204030204" pitchFamily="49" charset="0"/>
              </a:rPr>
              <a:t>&lt;/html&gt;</a:t>
            </a:r>
          </a:p>
        </p:txBody>
      </p:sp>
    </p:spTree>
    <p:extLst>
      <p:ext uri="{BB962C8B-B14F-4D97-AF65-F5344CB8AC3E}">
        <p14:creationId xmlns:p14="http://schemas.microsoft.com/office/powerpoint/2010/main" val="12894860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CE8A20-DAA5-BE89-4394-C3084EB46E55}"/>
              </a:ext>
            </a:extLst>
          </p:cNvPr>
          <p:cNvSpPr txBox="1"/>
          <p:nvPr/>
        </p:nvSpPr>
        <p:spPr>
          <a:xfrm>
            <a:off x="242046" y="438381"/>
            <a:ext cx="11797553" cy="4339650"/>
          </a:xfrm>
          <a:prstGeom prst="rect">
            <a:avLst/>
          </a:prstGeom>
          <a:noFill/>
        </p:spPr>
        <p:txBody>
          <a:bodyPr wrap="square">
            <a:spAutoFit/>
          </a:bodyPr>
          <a:lstStyle/>
          <a:p>
            <a:pPr algn="l"/>
            <a:r>
              <a:rPr lang="en-US" sz="1600" b="1" dirty="0">
                <a:solidFill>
                  <a:srgbClr val="D4D4D4"/>
                </a:solidFill>
                <a:latin typeface="Consolas" panose="020B0609020204030204" pitchFamily="49" charset="0"/>
              </a:rPr>
              <a:t>List</a:t>
            </a:r>
            <a:r>
              <a:rPr lang="en-US" sz="1600" b="1" i="0" dirty="0">
                <a:solidFill>
                  <a:srgbClr val="001C3B"/>
                </a:solidFill>
                <a:effectLst/>
                <a:latin typeface="proxima-nova"/>
              </a:rPr>
              <a:t> </a:t>
            </a:r>
            <a:r>
              <a:rPr lang="en-US" sz="1600" b="1" dirty="0">
                <a:solidFill>
                  <a:srgbClr val="D4D4D4"/>
                </a:solidFill>
                <a:latin typeface="Consolas" panose="020B0609020204030204" pitchFamily="49" charset="0"/>
              </a:rPr>
              <a:t>the</a:t>
            </a:r>
            <a:r>
              <a:rPr lang="en-US" sz="1600" b="1" i="0" dirty="0">
                <a:solidFill>
                  <a:srgbClr val="001C3B"/>
                </a:solidFill>
                <a:effectLst/>
                <a:latin typeface="proxima-nova"/>
              </a:rPr>
              <a:t> </a:t>
            </a:r>
            <a:r>
              <a:rPr lang="en-US" sz="1600" b="1" dirty="0">
                <a:solidFill>
                  <a:srgbClr val="D4D4D4"/>
                </a:solidFill>
                <a:latin typeface="Consolas" panose="020B0609020204030204" pitchFamily="49" charset="0"/>
              </a:rPr>
              <a:t>significant goals of the HTML5 specification</a:t>
            </a:r>
          </a:p>
          <a:p>
            <a:pPr algn="l"/>
            <a:endParaRPr lang="en-US" sz="1400" dirty="0">
              <a:solidFill>
                <a:srgbClr val="D4D4D4"/>
              </a:solidFill>
              <a:latin typeface="Consolas" panose="020B0609020204030204" pitchFamily="49" charset="0"/>
            </a:endParaRPr>
          </a:p>
          <a:p>
            <a:pPr algn="l">
              <a:buFont typeface="Arial" panose="020B0604020202020204" pitchFamily="34" charset="0"/>
              <a:buChar char="•"/>
            </a:pPr>
            <a:r>
              <a:rPr lang="en-IN" sz="1400" dirty="0">
                <a:solidFill>
                  <a:srgbClr val="D4D4D4"/>
                </a:solidFill>
                <a:latin typeface="Consolas" panose="020B0609020204030204" pitchFamily="49" charset="0"/>
              </a:rPr>
              <a:t>  Better semantic support for the web page structure with the introduction of new structural element tags</a:t>
            </a:r>
          </a:p>
          <a:p>
            <a:pPr algn="l"/>
            <a:endParaRPr lang="en-IN" sz="1400" dirty="0">
              <a:solidFill>
                <a:srgbClr val="D4D4D4"/>
              </a:solidFill>
              <a:latin typeface="Consolas" panose="020B0609020204030204" pitchFamily="49" charset="0"/>
            </a:endParaRPr>
          </a:p>
          <a:p>
            <a:pPr algn="l">
              <a:buFont typeface="Arial" panose="020B0604020202020204" pitchFamily="34" charset="0"/>
              <a:buChar char="•"/>
            </a:pPr>
            <a:r>
              <a:rPr lang="en-IN" sz="1400" dirty="0">
                <a:solidFill>
                  <a:srgbClr val="D4D4D4"/>
                </a:solidFill>
                <a:latin typeface="Consolas" panose="020B0609020204030204" pitchFamily="49" charset="0"/>
              </a:rPr>
              <a:t>  Delivering a stricter parsing standard for:</a:t>
            </a:r>
          </a:p>
          <a:p>
            <a:pPr marL="742950" lvl="1" indent="-285750" algn="l">
              <a:buFont typeface="Arial" panose="020B0604020202020204" pitchFamily="34" charset="0"/>
              <a:buChar char="•"/>
            </a:pPr>
            <a:r>
              <a:rPr lang="en-IN" sz="1400" dirty="0">
                <a:solidFill>
                  <a:srgbClr val="D4D4D4"/>
                </a:solidFill>
                <a:latin typeface="Consolas" panose="020B0609020204030204" pitchFamily="49" charset="0"/>
              </a:rPr>
              <a:t>Ensuring consistent cross-browser behaviour</a:t>
            </a:r>
          </a:p>
          <a:p>
            <a:pPr marL="742950" lvl="1" indent="-285750" algn="l">
              <a:buFont typeface="Arial" panose="020B0604020202020204" pitchFamily="34" charset="0"/>
              <a:buChar char="•"/>
            </a:pPr>
            <a:r>
              <a:rPr lang="en-IN" sz="1400" dirty="0">
                <a:solidFill>
                  <a:srgbClr val="D4D4D4"/>
                </a:solidFill>
                <a:latin typeface="Consolas" panose="020B0609020204030204" pitchFamily="49" charset="0"/>
              </a:rPr>
              <a:t>Offering excellent backward compatibility with documents written as per older HTML standards</a:t>
            </a:r>
          </a:p>
          <a:p>
            <a:pPr marL="742950" lvl="1" indent="-285750" algn="l">
              <a:buFont typeface="Arial" panose="020B0604020202020204" pitchFamily="34" charset="0"/>
              <a:buChar char="•"/>
            </a:pPr>
            <a:r>
              <a:rPr lang="en-IN" sz="1400" dirty="0">
                <a:solidFill>
                  <a:srgbClr val="D4D4D4"/>
                </a:solidFill>
                <a:latin typeface="Consolas" panose="020B0609020204030204" pitchFamily="49" charset="0"/>
              </a:rPr>
              <a:t>Simplifying error handling</a:t>
            </a:r>
          </a:p>
          <a:p>
            <a:pPr lvl="1" algn="l"/>
            <a:endParaRPr lang="en-IN" sz="1400" dirty="0">
              <a:solidFill>
                <a:srgbClr val="D4D4D4"/>
              </a:solidFill>
              <a:latin typeface="Consolas" panose="020B0609020204030204" pitchFamily="49" charset="0"/>
            </a:endParaRPr>
          </a:p>
          <a:p>
            <a:pPr algn="l">
              <a:buFont typeface="Arial" panose="020B0604020202020204" pitchFamily="34" charset="0"/>
              <a:buChar char="•"/>
            </a:pPr>
            <a:r>
              <a:rPr lang="en-IN" sz="1400" dirty="0">
                <a:solidFill>
                  <a:srgbClr val="D4D4D4"/>
                </a:solidFill>
                <a:latin typeface="Consolas" panose="020B0609020204030204" pitchFamily="49" charset="0"/>
              </a:rPr>
              <a:t>  For replacing HTML4, XHTML, and the HTML DOM Level 2</a:t>
            </a:r>
          </a:p>
          <a:p>
            <a:pPr indent="-285750">
              <a:buFont typeface="Arial" panose="020B0604020202020204" pitchFamily="34" charset="0"/>
              <a:buChar char="•"/>
            </a:pPr>
            <a:r>
              <a:rPr lang="en-US" sz="1400" dirty="0">
                <a:solidFill>
                  <a:srgbClr val="D4D4D4"/>
                </a:solidFill>
                <a:latin typeface="Consolas" panose="020B0609020204030204" pitchFamily="49" charset="0"/>
              </a:rPr>
              <a:t>Offer interactive and rich content, such as videos and animation, without dependency on plugins</a:t>
            </a:r>
          </a:p>
          <a:p>
            <a:pPr indent="-285750">
              <a:buFont typeface="Arial" panose="020B0604020202020204" pitchFamily="34" charset="0"/>
              <a:buChar char="•"/>
            </a:pPr>
            <a:r>
              <a:rPr lang="en-US" sz="1400" dirty="0">
                <a:solidFill>
                  <a:srgbClr val="D4D4D4"/>
                </a:solidFill>
                <a:latin typeface="Consolas" panose="020B0609020204030204" pitchFamily="49" charset="0"/>
              </a:rPr>
              <a:t>Seamless operation across multiple devices and platforms</a:t>
            </a:r>
          </a:p>
          <a:p>
            <a:pPr indent="-285750">
              <a:buFont typeface="Arial" panose="020B0604020202020204" pitchFamily="34" charset="0"/>
              <a:buChar char="•"/>
            </a:pPr>
            <a:endParaRPr lang="en-US" sz="1400" dirty="0">
              <a:solidFill>
                <a:srgbClr val="D4D4D4"/>
              </a:solidFill>
              <a:latin typeface="Consolas" panose="020B0609020204030204" pitchFamily="49" charset="0"/>
            </a:endParaRPr>
          </a:p>
          <a:p>
            <a:pPr indent="-285750">
              <a:buFont typeface="Arial" panose="020B0604020202020204" pitchFamily="34" charset="0"/>
              <a:buChar char="•"/>
            </a:pPr>
            <a:endParaRPr lang="en-US" sz="1400" dirty="0">
              <a:solidFill>
                <a:srgbClr val="D4D4D4"/>
              </a:solidFill>
              <a:latin typeface="Consolas" panose="020B0609020204030204" pitchFamily="49" charset="0"/>
            </a:endParaRPr>
          </a:p>
          <a:p>
            <a:r>
              <a:rPr lang="en-US" sz="1600" b="1" dirty="0">
                <a:solidFill>
                  <a:srgbClr val="D4D4D4"/>
                </a:solidFill>
                <a:latin typeface="Consolas" panose="020B0609020204030204" pitchFamily="49" charset="0"/>
              </a:rPr>
              <a:t>Some of the most important new features in HTML5.</a:t>
            </a:r>
          </a:p>
          <a:p>
            <a:endParaRPr lang="en-US" sz="1600" b="1" dirty="0">
              <a:solidFill>
                <a:srgbClr val="D4D4D4"/>
              </a:solidFill>
              <a:latin typeface="Consolas" panose="020B0609020204030204" pitchFamily="49" charset="0"/>
            </a:endParaRPr>
          </a:p>
          <a:p>
            <a:pPr indent="-285750">
              <a:buFont typeface="Arial" panose="020B0604020202020204" pitchFamily="34" charset="0"/>
              <a:buChar char="•"/>
            </a:pPr>
            <a:endParaRPr lang="en-US" sz="1400" dirty="0">
              <a:solidFill>
                <a:srgbClr val="D4D4D4"/>
              </a:solidFill>
              <a:latin typeface="Consolas" panose="020B0609020204030204" pitchFamily="49" charset="0"/>
            </a:endParaRPr>
          </a:p>
          <a:p>
            <a:pPr algn="l">
              <a:buFont typeface="Arial" panose="020B0604020202020204" pitchFamily="34" charset="0"/>
              <a:buChar char="•"/>
            </a:pPr>
            <a:endParaRPr lang="en-IN" sz="1400" dirty="0">
              <a:solidFill>
                <a:srgbClr val="D4D4D4"/>
              </a:solidFill>
              <a:latin typeface="Consolas" panose="020B0609020204030204" pitchFamily="49" charset="0"/>
            </a:endParaRPr>
          </a:p>
          <a:p>
            <a:pPr algn="l"/>
            <a:r>
              <a:rPr lang="en-US" b="0" i="0" dirty="0">
                <a:solidFill>
                  <a:srgbClr val="001C3B"/>
                </a:solidFill>
                <a:effectLst/>
                <a:latin typeface="proxima-nova"/>
              </a:rPr>
              <a:t>.</a:t>
            </a:r>
          </a:p>
        </p:txBody>
      </p:sp>
    </p:spTree>
    <p:extLst>
      <p:ext uri="{BB962C8B-B14F-4D97-AF65-F5344CB8AC3E}">
        <p14:creationId xmlns:p14="http://schemas.microsoft.com/office/powerpoint/2010/main" val="3434544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endParaRPr lang="en-US" dirty="0"/>
          </a:p>
        </p:txBody>
      </p:sp>
      <p:graphicFrame>
        <p:nvGraphicFramePr>
          <p:cNvPr id="4" name="Content Placeholder 2">
            <a:extLst>
              <a:ext uri="{FF2B5EF4-FFF2-40B4-BE49-F238E27FC236}">
                <a16:creationId xmlns:a16="http://schemas.microsoft.com/office/drawing/2014/main" id="{AED04DAF-1E3F-4397-8834-E64118E9B2CD}"/>
              </a:ext>
            </a:extLst>
          </p:cNvPr>
          <p:cNvGraphicFramePr>
            <a:graphicFrameLocks noGrp="1"/>
          </p:cNvGraphicFramePr>
          <p:nvPr>
            <p:ph idx="1"/>
            <p:extLst>
              <p:ext uri="{D42A27DB-BD31-4B8C-83A1-F6EECF244321}">
                <p14:modId xmlns:p14="http://schemas.microsoft.com/office/powerpoint/2010/main" val="2945669109"/>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9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130CE4-6E8D-396C-C251-62B41D5C4D25}"/>
              </a:ext>
            </a:extLst>
          </p:cNvPr>
          <p:cNvSpPr txBox="1"/>
          <p:nvPr/>
        </p:nvSpPr>
        <p:spPr>
          <a:xfrm>
            <a:off x="143436" y="440489"/>
            <a:ext cx="11358282" cy="6580263"/>
          </a:xfrm>
          <a:prstGeom prst="rect">
            <a:avLst/>
          </a:prstGeom>
          <a:noFill/>
        </p:spPr>
        <p:txBody>
          <a:bodyPr wrap="square">
            <a:spAutoFit/>
          </a:bodyPr>
          <a:lstStyle/>
          <a:p>
            <a:pPr indent="-306000">
              <a:lnSpc>
                <a:spcPct val="90000"/>
              </a:lnSpc>
              <a:spcBef>
                <a:spcPct val="20000"/>
              </a:spcBef>
              <a:spcAft>
                <a:spcPts val="600"/>
              </a:spcAft>
              <a:buClr>
                <a:schemeClr val="tx2"/>
              </a:buClr>
              <a:buSzPct val="70000"/>
              <a:buFont typeface="Wingdings 2" charset="2"/>
              <a:buChar char=""/>
            </a:pPr>
            <a:r>
              <a:rPr lang="en-IN" sz="1600" dirty="0">
                <a:ln>
                  <a:solidFill>
                    <a:schemeClr val="bg1">
                      <a:lumMod val="75000"/>
                      <a:lumOff val="25000"/>
                      <a:alpha val="10000"/>
                    </a:schemeClr>
                  </a:solidFill>
                </a:ln>
                <a:effectLst>
                  <a:outerShdw blurRad="9525" dist="25400" dir="14640000" algn="tl" rotWithShape="0">
                    <a:schemeClr val="bg1">
                      <a:alpha val="30000"/>
                    </a:schemeClr>
                  </a:outerShdw>
                </a:effectLst>
              </a:rPr>
              <a:t>14. </a:t>
            </a:r>
            <a:r>
              <a:rPr lang="en-US" sz="1600" dirty="0">
                <a:ln>
                  <a:solidFill>
                    <a:schemeClr val="bg1">
                      <a:lumMod val="75000"/>
                      <a:lumOff val="25000"/>
                      <a:alpha val="10000"/>
                    </a:schemeClr>
                  </a:solidFill>
                </a:ln>
                <a:effectLst>
                  <a:outerShdw blurRad="9525" dist="25400" dir="14640000" algn="tl" rotWithShape="0">
                    <a:schemeClr val="bg1">
                      <a:alpha val="30000"/>
                    </a:schemeClr>
                  </a:outerShdw>
                </a:effectLst>
              </a:rPr>
              <a:t> What are the different kinds of Doctypes available?</a:t>
            </a:r>
          </a:p>
          <a:p>
            <a:pPr indent="-306000">
              <a:lnSpc>
                <a:spcPct val="90000"/>
              </a:lnSpc>
              <a:spcBef>
                <a:spcPct val="20000"/>
              </a:spcBef>
              <a:spcAft>
                <a:spcPts val="600"/>
              </a:spcAft>
              <a:buClr>
                <a:schemeClr val="tx2"/>
              </a:buClr>
              <a:buSzPct val="70000"/>
              <a:buFont typeface="Wingdings 2" charset="2"/>
              <a:buChar char=""/>
            </a:pPr>
            <a:r>
              <a:rPr lang="en-IN" sz="1600" dirty="0">
                <a:ln>
                  <a:solidFill>
                    <a:schemeClr val="bg1">
                      <a:lumMod val="75000"/>
                      <a:lumOff val="25000"/>
                      <a:alpha val="10000"/>
                    </a:schemeClr>
                  </a:solidFill>
                </a:ln>
                <a:effectLst>
                  <a:outerShdw blurRad="9525" dist="25400" dir="14640000" algn="tl" rotWithShape="0">
                    <a:schemeClr val="bg1">
                      <a:alpha val="30000"/>
                    </a:schemeClr>
                  </a:outerShdw>
                </a:effectLst>
              </a:rPr>
              <a:t>15. </a:t>
            </a:r>
            <a:r>
              <a:rPr lang="en-US" sz="1600" dirty="0">
                <a:ln>
                  <a:solidFill>
                    <a:schemeClr val="bg1">
                      <a:lumMod val="75000"/>
                      <a:lumOff val="25000"/>
                      <a:alpha val="10000"/>
                    </a:schemeClr>
                  </a:solidFill>
                </a:ln>
                <a:effectLst>
                  <a:outerShdw blurRad="9525" dist="25400" dir="14640000" algn="tl" rotWithShape="0">
                    <a:schemeClr val="bg1">
                      <a:alpha val="30000"/>
                    </a:schemeClr>
                  </a:outerShdw>
                </a:effectLst>
                <a:highlight>
                  <a:srgbClr val="000080"/>
                </a:highlight>
              </a:rPr>
              <a:t>Please explain how to indicate the character set being used by a document in HTML?</a:t>
            </a:r>
          </a:p>
          <a:p>
            <a:pPr indent="-306000">
              <a:lnSpc>
                <a:spcPct val="90000"/>
              </a:lnSpc>
              <a:spcBef>
                <a:spcPct val="20000"/>
              </a:spcBef>
              <a:spcAft>
                <a:spcPts val="600"/>
              </a:spcAft>
              <a:buClr>
                <a:schemeClr val="tx2"/>
              </a:buClr>
              <a:buSzPct val="70000"/>
              <a:buFont typeface="Wingdings 2" charset="2"/>
              <a:buChar char=""/>
            </a:pPr>
            <a:r>
              <a:rPr lang="en-IN" sz="1600" dirty="0">
                <a:ln>
                  <a:solidFill>
                    <a:schemeClr val="bg1">
                      <a:lumMod val="75000"/>
                      <a:lumOff val="25000"/>
                      <a:alpha val="10000"/>
                    </a:schemeClr>
                  </a:solidFill>
                </a:ln>
                <a:effectLst>
                  <a:outerShdw blurRad="9525" dist="25400" dir="14640000" algn="tl" rotWithShape="0">
                    <a:schemeClr val="bg1">
                      <a:alpha val="30000"/>
                    </a:schemeClr>
                  </a:outerShdw>
                </a:effectLst>
              </a:rPr>
              <a:t>16. </a:t>
            </a:r>
            <a:r>
              <a:rPr lang="en-US" sz="1600" dirty="0">
                <a:ln>
                  <a:solidFill>
                    <a:schemeClr val="bg1">
                      <a:lumMod val="75000"/>
                      <a:lumOff val="25000"/>
                      <a:alpha val="10000"/>
                    </a:schemeClr>
                  </a:solidFill>
                </a:ln>
                <a:effectLst>
                  <a:outerShdw blurRad="9525" dist="25400" dir="14640000" algn="tl" rotWithShape="0">
                    <a:schemeClr val="bg1">
                      <a:alpha val="30000"/>
                    </a:schemeClr>
                  </a:outerShdw>
                </a:effectLst>
              </a:rPr>
              <a:t> </a:t>
            </a:r>
            <a:r>
              <a:rPr lang="en-US" sz="1600" dirty="0">
                <a:ln>
                  <a:solidFill>
                    <a:schemeClr val="bg1">
                      <a:lumMod val="75000"/>
                      <a:lumOff val="25000"/>
                      <a:alpha val="10000"/>
                    </a:schemeClr>
                  </a:solidFill>
                </a:ln>
                <a:effectLst>
                  <a:outerShdw blurRad="9525" dist="25400" dir="14640000" algn="tl" rotWithShape="0">
                    <a:schemeClr val="bg1">
                      <a:alpha val="30000"/>
                    </a:schemeClr>
                  </a:outerShdw>
                </a:effectLst>
                <a:highlight>
                  <a:srgbClr val="000080"/>
                </a:highlight>
              </a:rPr>
              <a:t>What is the difference between &lt;strong&gt;, &lt;b&gt; tags and &lt;</a:t>
            </a:r>
            <a:r>
              <a:rPr lang="en-US" sz="1600" dirty="0" err="1">
                <a:ln>
                  <a:solidFill>
                    <a:schemeClr val="bg1">
                      <a:lumMod val="75000"/>
                      <a:lumOff val="25000"/>
                      <a:alpha val="10000"/>
                    </a:schemeClr>
                  </a:solidFill>
                </a:ln>
                <a:effectLst>
                  <a:outerShdw blurRad="9525" dist="25400" dir="14640000" algn="tl" rotWithShape="0">
                    <a:schemeClr val="bg1">
                      <a:alpha val="30000"/>
                    </a:schemeClr>
                  </a:outerShdw>
                </a:effectLst>
                <a:highlight>
                  <a:srgbClr val="000080"/>
                </a:highlight>
              </a:rPr>
              <a:t>em</a:t>
            </a:r>
            <a:r>
              <a:rPr lang="en-US" sz="1600" dirty="0">
                <a:ln>
                  <a:solidFill>
                    <a:schemeClr val="bg1">
                      <a:lumMod val="75000"/>
                      <a:lumOff val="25000"/>
                      <a:alpha val="10000"/>
                    </a:schemeClr>
                  </a:solidFill>
                </a:ln>
                <a:effectLst>
                  <a:outerShdw blurRad="9525" dist="25400" dir="14640000" algn="tl" rotWithShape="0">
                    <a:schemeClr val="bg1">
                      <a:alpha val="30000"/>
                    </a:schemeClr>
                  </a:outerShdw>
                </a:effectLst>
                <a:highlight>
                  <a:srgbClr val="000080"/>
                </a:highlight>
              </a:rPr>
              <a:t>&gt;, &lt;</a:t>
            </a:r>
            <a:r>
              <a:rPr lang="en-US" sz="1600" dirty="0" err="1">
                <a:ln>
                  <a:solidFill>
                    <a:schemeClr val="bg1">
                      <a:lumMod val="75000"/>
                      <a:lumOff val="25000"/>
                      <a:alpha val="10000"/>
                    </a:schemeClr>
                  </a:solidFill>
                </a:ln>
                <a:effectLst>
                  <a:outerShdw blurRad="9525" dist="25400" dir="14640000" algn="tl" rotWithShape="0">
                    <a:schemeClr val="bg1">
                      <a:alpha val="30000"/>
                    </a:schemeClr>
                  </a:outerShdw>
                </a:effectLst>
                <a:highlight>
                  <a:srgbClr val="000080"/>
                </a:highlight>
              </a:rPr>
              <a:t>i</a:t>
            </a:r>
            <a:r>
              <a:rPr lang="en-US" sz="1600" dirty="0">
                <a:ln>
                  <a:solidFill>
                    <a:schemeClr val="bg1">
                      <a:lumMod val="75000"/>
                      <a:lumOff val="25000"/>
                      <a:alpha val="10000"/>
                    </a:schemeClr>
                  </a:solidFill>
                </a:ln>
                <a:effectLst>
                  <a:outerShdw blurRad="9525" dist="25400" dir="14640000" algn="tl" rotWithShape="0">
                    <a:schemeClr val="bg1">
                      <a:alpha val="30000"/>
                    </a:schemeClr>
                  </a:outerShdw>
                </a:effectLst>
                <a:highlight>
                  <a:srgbClr val="000080"/>
                </a:highlight>
              </a:rPr>
              <a:t>&gt; tags?</a:t>
            </a:r>
          </a:p>
          <a:p>
            <a:pPr indent="-306000">
              <a:lnSpc>
                <a:spcPct val="90000"/>
              </a:lnSpc>
              <a:spcBef>
                <a:spcPct val="20000"/>
              </a:spcBef>
              <a:spcAft>
                <a:spcPts val="600"/>
              </a:spcAft>
              <a:buClr>
                <a:schemeClr val="tx2"/>
              </a:buClr>
              <a:buSzPct val="70000"/>
              <a:buFont typeface="Wingdings 2" charset="2"/>
              <a:buChar char=""/>
            </a:pPr>
            <a:r>
              <a:rPr lang="en-IN" sz="1600" dirty="0">
                <a:ln>
                  <a:solidFill>
                    <a:schemeClr val="bg1">
                      <a:lumMod val="75000"/>
                      <a:lumOff val="25000"/>
                      <a:alpha val="10000"/>
                    </a:schemeClr>
                  </a:solidFill>
                </a:ln>
                <a:effectLst>
                  <a:outerShdw blurRad="9525" dist="25400" dir="14640000" algn="tl" rotWithShape="0">
                    <a:schemeClr val="bg1">
                      <a:alpha val="30000"/>
                    </a:schemeClr>
                  </a:outerShdw>
                </a:effectLst>
              </a:rPr>
              <a:t>17. </a:t>
            </a:r>
            <a:r>
              <a:rPr lang="en-US" sz="1600" dirty="0">
                <a:ln>
                  <a:solidFill>
                    <a:schemeClr val="bg1">
                      <a:lumMod val="75000"/>
                      <a:lumOff val="25000"/>
                      <a:alpha val="10000"/>
                    </a:schemeClr>
                  </a:solidFill>
                </a:ln>
                <a:effectLst>
                  <a:outerShdw blurRad="9525" dist="25400" dir="14640000" algn="tl" rotWithShape="0">
                    <a:schemeClr val="bg1">
                      <a:alpha val="30000"/>
                    </a:schemeClr>
                  </a:outerShdw>
                </a:effectLst>
              </a:rPr>
              <a:t> </a:t>
            </a:r>
            <a:r>
              <a:rPr lang="en-US" sz="1600" dirty="0">
                <a:ln>
                  <a:solidFill>
                    <a:schemeClr val="bg1">
                      <a:lumMod val="75000"/>
                      <a:lumOff val="25000"/>
                      <a:alpha val="10000"/>
                    </a:schemeClr>
                  </a:solidFill>
                </a:ln>
                <a:effectLst>
                  <a:outerShdw blurRad="9525" dist="25400" dir="14640000" algn="tl" rotWithShape="0">
                    <a:schemeClr val="bg1">
                      <a:alpha val="30000"/>
                    </a:schemeClr>
                  </a:outerShdw>
                </a:effectLst>
                <a:highlight>
                  <a:srgbClr val="000080"/>
                </a:highlight>
              </a:rPr>
              <a:t>What is the significance of &lt;head&gt; and &lt;body&gt; tag in HTML?</a:t>
            </a:r>
          </a:p>
          <a:p>
            <a:pPr indent="-306000">
              <a:lnSpc>
                <a:spcPct val="90000"/>
              </a:lnSpc>
              <a:spcBef>
                <a:spcPct val="20000"/>
              </a:spcBef>
              <a:spcAft>
                <a:spcPts val="600"/>
              </a:spcAft>
              <a:buClr>
                <a:schemeClr val="tx2"/>
              </a:buClr>
              <a:buSzPct val="70000"/>
              <a:buFont typeface="Wingdings 2" charset="2"/>
              <a:buChar char=""/>
            </a:pPr>
            <a:r>
              <a:rPr lang="en-IN" sz="1600" dirty="0">
                <a:ln>
                  <a:solidFill>
                    <a:schemeClr val="bg1">
                      <a:lumMod val="75000"/>
                      <a:lumOff val="25000"/>
                      <a:alpha val="10000"/>
                    </a:schemeClr>
                  </a:solidFill>
                </a:ln>
                <a:effectLst>
                  <a:outerShdw blurRad="9525" dist="25400" dir="14640000" algn="tl" rotWithShape="0">
                    <a:schemeClr val="bg1">
                      <a:alpha val="30000"/>
                    </a:schemeClr>
                  </a:outerShdw>
                </a:effectLst>
              </a:rPr>
              <a:t>18. </a:t>
            </a:r>
            <a:r>
              <a:rPr lang="en-US" sz="1600" dirty="0">
                <a:ln>
                  <a:solidFill>
                    <a:schemeClr val="bg1">
                      <a:lumMod val="75000"/>
                      <a:lumOff val="25000"/>
                      <a:alpha val="10000"/>
                    </a:schemeClr>
                  </a:solidFill>
                </a:ln>
                <a:effectLst>
                  <a:outerShdw blurRad="9525" dist="25400" dir="14640000" algn="tl" rotWithShape="0">
                    <a:schemeClr val="bg1">
                      <a:alpha val="30000"/>
                    </a:schemeClr>
                  </a:outerShdw>
                </a:effectLst>
              </a:rPr>
              <a:t>Can we display a web page inside a web page or Is nesting of webpages possible?</a:t>
            </a:r>
          </a:p>
          <a:p>
            <a:pPr indent="-306000">
              <a:lnSpc>
                <a:spcPct val="90000"/>
              </a:lnSpc>
              <a:spcBef>
                <a:spcPct val="20000"/>
              </a:spcBef>
              <a:spcAft>
                <a:spcPts val="600"/>
              </a:spcAft>
              <a:buClr>
                <a:schemeClr val="tx2"/>
              </a:buClr>
              <a:buSzPct val="70000"/>
              <a:buFont typeface="Wingdings 2" charset="2"/>
              <a:buChar char=""/>
            </a:pPr>
            <a:r>
              <a:rPr lang="en-IN" sz="1600" dirty="0">
                <a:ln>
                  <a:solidFill>
                    <a:schemeClr val="bg1">
                      <a:lumMod val="75000"/>
                      <a:lumOff val="25000"/>
                      <a:alpha val="10000"/>
                    </a:schemeClr>
                  </a:solidFill>
                </a:ln>
                <a:effectLst>
                  <a:outerShdw blurRad="9525" dist="25400" dir="14640000" algn="tl" rotWithShape="0">
                    <a:schemeClr val="bg1">
                      <a:alpha val="30000"/>
                    </a:schemeClr>
                  </a:outerShdw>
                </a:effectLst>
              </a:rPr>
              <a:t>19. </a:t>
            </a:r>
            <a:r>
              <a:rPr lang="en-US" sz="1600" dirty="0">
                <a:ln>
                  <a:solidFill>
                    <a:schemeClr val="bg1">
                      <a:lumMod val="75000"/>
                      <a:lumOff val="25000"/>
                      <a:alpha val="10000"/>
                    </a:schemeClr>
                  </a:solidFill>
                </a:ln>
                <a:effectLst>
                  <a:outerShdw blurRad="9525" dist="25400" dir="14640000" algn="tl" rotWithShape="0">
                    <a:schemeClr val="bg1">
                      <a:alpha val="30000"/>
                    </a:schemeClr>
                  </a:outerShdw>
                </a:effectLst>
              </a:rPr>
              <a:t>How is Cell Padding different from Cell Spacing?</a:t>
            </a:r>
          </a:p>
          <a:p>
            <a:pPr indent="-306000">
              <a:lnSpc>
                <a:spcPct val="90000"/>
              </a:lnSpc>
              <a:spcBef>
                <a:spcPct val="20000"/>
              </a:spcBef>
              <a:spcAft>
                <a:spcPts val="600"/>
              </a:spcAft>
              <a:buClr>
                <a:schemeClr val="tx2"/>
              </a:buClr>
              <a:buSzPct val="70000"/>
              <a:buFont typeface="Wingdings 2" charset="2"/>
              <a:buChar char=""/>
            </a:pPr>
            <a:r>
              <a:rPr lang="en-IN" sz="1600" dirty="0">
                <a:ln>
                  <a:solidFill>
                    <a:schemeClr val="bg1">
                      <a:lumMod val="75000"/>
                      <a:lumOff val="25000"/>
                      <a:alpha val="10000"/>
                    </a:schemeClr>
                  </a:solidFill>
                </a:ln>
                <a:effectLst>
                  <a:outerShdw blurRad="9525" dist="25400" dir="14640000" algn="tl" rotWithShape="0">
                    <a:schemeClr val="bg1">
                      <a:alpha val="30000"/>
                    </a:schemeClr>
                  </a:outerShdw>
                </a:effectLst>
              </a:rPr>
              <a:t>20. </a:t>
            </a:r>
            <a:r>
              <a:rPr lang="en-US" sz="1600" dirty="0">
                <a:ln>
                  <a:solidFill>
                    <a:schemeClr val="bg1">
                      <a:lumMod val="75000"/>
                      <a:lumOff val="25000"/>
                      <a:alpha val="10000"/>
                    </a:schemeClr>
                  </a:solidFill>
                </a:ln>
                <a:effectLst>
                  <a:outerShdw blurRad="9525" dist="25400" dir="14640000" algn="tl" rotWithShape="0">
                    <a:schemeClr val="bg1">
                      <a:alpha val="30000"/>
                    </a:schemeClr>
                  </a:outerShdw>
                </a:effectLst>
              </a:rPr>
              <a:t>How can we club two or more rows or columns into a single row or column in an HTML table?</a:t>
            </a:r>
          </a:p>
          <a:p>
            <a:pPr indent="-306000">
              <a:lnSpc>
                <a:spcPct val="90000"/>
              </a:lnSpc>
              <a:spcBef>
                <a:spcPct val="20000"/>
              </a:spcBef>
              <a:spcAft>
                <a:spcPts val="600"/>
              </a:spcAft>
              <a:buClr>
                <a:schemeClr val="tx2"/>
              </a:buClr>
              <a:buSzPct val="70000"/>
              <a:buFont typeface="Wingdings 2" charset="2"/>
              <a:buChar char=""/>
            </a:pPr>
            <a:r>
              <a:rPr lang="en-IN" sz="1600" dirty="0">
                <a:ln>
                  <a:solidFill>
                    <a:schemeClr val="bg1">
                      <a:lumMod val="75000"/>
                      <a:lumOff val="25000"/>
                      <a:alpha val="10000"/>
                    </a:schemeClr>
                  </a:solidFill>
                </a:ln>
                <a:effectLst>
                  <a:outerShdw blurRad="9525" dist="25400" dir="14640000" algn="tl" rotWithShape="0">
                    <a:schemeClr val="bg1">
                      <a:alpha val="30000"/>
                    </a:schemeClr>
                  </a:outerShdw>
                </a:effectLst>
              </a:rPr>
              <a:t>21. </a:t>
            </a:r>
            <a:r>
              <a:rPr lang="en-US" sz="1600" dirty="0">
                <a:ln>
                  <a:solidFill>
                    <a:schemeClr val="bg1">
                      <a:lumMod val="75000"/>
                      <a:lumOff val="25000"/>
                      <a:alpha val="10000"/>
                    </a:schemeClr>
                  </a:solidFill>
                </a:ln>
                <a:effectLst>
                  <a:outerShdw blurRad="9525" dist="25400" dir="14640000" algn="tl" rotWithShape="0">
                    <a:schemeClr val="bg1">
                      <a:alpha val="30000"/>
                    </a:schemeClr>
                  </a:outerShdw>
                </a:effectLst>
                <a:highlight>
                  <a:srgbClr val="000080"/>
                </a:highlight>
              </a:rPr>
              <a:t>Is it possible to change an inline element into a block level element?</a:t>
            </a:r>
          </a:p>
          <a:p>
            <a:pPr indent="-306000">
              <a:lnSpc>
                <a:spcPct val="90000"/>
              </a:lnSpc>
              <a:spcBef>
                <a:spcPct val="20000"/>
              </a:spcBef>
              <a:spcAft>
                <a:spcPts val="600"/>
              </a:spcAft>
              <a:buClr>
                <a:schemeClr val="tx2"/>
              </a:buClr>
              <a:buSzPct val="70000"/>
              <a:buFont typeface="Wingdings 2" charset="2"/>
              <a:buChar char=""/>
            </a:pPr>
            <a:r>
              <a:rPr lang="en-IN" sz="1600" dirty="0">
                <a:ln>
                  <a:solidFill>
                    <a:schemeClr val="bg1">
                      <a:lumMod val="75000"/>
                      <a:lumOff val="25000"/>
                      <a:alpha val="10000"/>
                    </a:schemeClr>
                  </a:solidFill>
                </a:ln>
                <a:effectLst>
                  <a:outerShdw blurRad="9525" dist="25400" dir="14640000" algn="tl" rotWithShape="0">
                    <a:schemeClr val="bg1">
                      <a:alpha val="30000"/>
                    </a:schemeClr>
                  </a:outerShdw>
                </a:effectLst>
              </a:rPr>
              <a:t>22.</a:t>
            </a:r>
            <a:r>
              <a:rPr lang="en-IN" sz="1600" dirty="0">
                <a:ln>
                  <a:solidFill>
                    <a:schemeClr val="bg1">
                      <a:lumMod val="75000"/>
                      <a:lumOff val="25000"/>
                      <a:alpha val="10000"/>
                    </a:schemeClr>
                  </a:solidFill>
                </a:ln>
                <a:effectLst>
                  <a:outerShdw blurRad="9525" dist="25400" dir="14640000" algn="tl" rotWithShape="0">
                    <a:schemeClr val="bg1">
                      <a:alpha val="30000"/>
                    </a:schemeClr>
                  </a:outerShdw>
                </a:effectLst>
                <a:highlight>
                  <a:srgbClr val="000080"/>
                </a:highlight>
              </a:rPr>
              <a:t> </a:t>
            </a:r>
            <a:r>
              <a:rPr lang="en-US" sz="1600" dirty="0">
                <a:ln>
                  <a:solidFill>
                    <a:schemeClr val="bg1">
                      <a:lumMod val="75000"/>
                      <a:lumOff val="25000"/>
                      <a:alpha val="10000"/>
                    </a:schemeClr>
                  </a:solidFill>
                </a:ln>
                <a:effectLst>
                  <a:outerShdw blurRad="9525" dist="25400" dir="14640000" algn="tl" rotWithShape="0">
                    <a:schemeClr val="bg1">
                      <a:alpha val="30000"/>
                    </a:schemeClr>
                  </a:outerShdw>
                </a:effectLst>
                <a:highlight>
                  <a:srgbClr val="000080"/>
                </a:highlight>
              </a:rPr>
              <a:t>In how many ways can we position an HTML element? Or what are the permissible values of the position attribute?</a:t>
            </a:r>
          </a:p>
          <a:p>
            <a:pPr indent="-306000">
              <a:lnSpc>
                <a:spcPct val="90000"/>
              </a:lnSpc>
              <a:spcBef>
                <a:spcPct val="20000"/>
              </a:spcBef>
              <a:spcAft>
                <a:spcPts val="600"/>
              </a:spcAft>
              <a:buClr>
                <a:schemeClr val="tx2"/>
              </a:buClr>
              <a:buSzPct val="70000"/>
              <a:buFont typeface="Wingdings 2" charset="2"/>
              <a:buChar char=""/>
            </a:pPr>
            <a:r>
              <a:rPr lang="en-IN" sz="1600" dirty="0">
                <a:ln>
                  <a:solidFill>
                    <a:schemeClr val="bg1">
                      <a:lumMod val="75000"/>
                      <a:lumOff val="25000"/>
                      <a:alpha val="10000"/>
                    </a:schemeClr>
                  </a:solidFill>
                </a:ln>
                <a:effectLst>
                  <a:outerShdw blurRad="9525" dist="25400" dir="14640000" algn="tl" rotWithShape="0">
                    <a:schemeClr val="bg1">
                      <a:alpha val="30000"/>
                    </a:schemeClr>
                  </a:outerShdw>
                </a:effectLst>
              </a:rPr>
              <a:t>23.</a:t>
            </a:r>
            <a:r>
              <a:rPr lang="en-IN" sz="1600" dirty="0">
                <a:ln>
                  <a:solidFill>
                    <a:schemeClr val="bg1">
                      <a:lumMod val="75000"/>
                      <a:lumOff val="25000"/>
                      <a:alpha val="10000"/>
                    </a:schemeClr>
                  </a:solidFill>
                </a:ln>
                <a:effectLst>
                  <a:outerShdw blurRad="9525" dist="25400" dir="14640000" algn="tl" rotWithShape="0">
                    <a:schemeClr val="bg1">
                      <a:alpha val="30000"/>
                    </a:schemeClr>
                  </a:outerShdw>
                </a:effectLst>
                <a:highlight>
                  <a:srgbClr val="000080"/>
                </a:highlight>
              </a:rPr>
              <a:t> </a:t>
            </a:r>
            <a:r>
              <a:rPr lang="en-US" sz="1600" dirty="0">
                <a:ln>
                  <a:solidFill>
                    <a:schemeClr val="bg1">
                      <a:lumMod val="75000"/>
                      <a:lumOff val="25000"/>
                      <a:alpha val="10000"/>
                    </a:schemeClr>
                  </a:solidFill>
                </a:ln>
                <a:effectLst>
                  <a:outerShdw blurRad="9525" dist="25400" dir="14640000" algn="tl" rotWithShape="0">
                    <a:schemeClr val="bg1">
                      <a:alpha val="30000"/>
                    </a:schemeClr>
                  </a:outerShdw>
                </a:effectLst>
                <a:highlight>
                  <a:srgbClr val="000080"/>
                </a:highlight>
              </a:rPr>
              <a:t>In how many ways you can display HTML elements?</a:t>
            </a:r>
          </a:p>
          <a:p>
            <a:pPr indent="-306000">
              <a:lnSpc>
                <a:spcPct val="90000"/>
              </a:lnSpc>
              <a:spcBef>
                <a:spcPct val="20000"/>
              </a:spcBef>
              <a:spcAft>
                <a:spcPts val="600"/>
              </a:spcAft>
              <a:buClr>
                <a:schemeClr val="tx2"/>
              </a:buClr>
              <a:buSzPct val="70000"/>
              <a:buFont typeface="Wingdings 2" charset="2"/>
              <a:buChar char=""/>
            </a:pPr>
            <a:r>
              <a:rPr lang="en-IN" sz="1600" dirty="0">
                <a:ln>
                  <a:solidFill>
                    <a:schemeClr val="bg1">
                      <a:lumMod val="75000"/>
                      <a:lumOff val="25000"/>
                      <a:alpha val="10000"/>
                    </a:schemeClr>
                  </a:solidFill>
                </a:ln>
                <a:effectLst>
                  <a:outerShdw blurRad="9525" dist="25400" dir="14640000" algn="tl" rotWithShape="0">
                    <a:schemeClr val="bg1">
                      <a:alpha val="30000"/>
                    </a:schemeClr>
                  </a:outerShdw>
                </a:effectLst>
              </a:rPr>
              <a:t>24. </a:t>
            </a:r>
            <a:r>
              <a:rPr lang="en-US" sz="1600" dirty="0">
                <a:ln>
                  <a:solidFill>
                    <a:schemeClr val="bg1">
                      <a:lumMod val="75000"/>
                      <a:lumOff val="25000"/>
                      <a:alpha val="10000"/>
                    </a:schemeClr>
                  </a:solidFill>
                </a:ln>
                <a:effectLst>
                  <a:outerShdw blurRad="9525" dist="25400" dir="14640000" algn="tl" rotWithShape="0">
                    <a:schemeClr val="bg1">
                      <a:alpha val="30000"/>
                    </a:schemeClr>
                  </a:outerShdw>
                </a:effectLst>
              </a:rPr>
              <a:t> </a:t>
            </a:r>
            <a:r>
              <a:rPr lang="en-US" sz="1600" dirty="0">
                <a:ln>
                  <a:solidFill>
                    <a:schemeClr val="bg1">
                      <a:lumMod val="75000"/>
                      <a:lumOff val="25000"/>
                      <a:alpha val="10000"/>
                    </a:schemeClr>
                  </a:solidFill>
                </a:ln>
                <a:effectLst>
                  <a:outerShdw blurRad="9525" dist="25400" dir="14640000" algn="tl" rotWithShape="0">
                    <a:schemeClr val="bg1">
                      <a:alpha val="30000"/>
                    </a:schemeClr>
                  </a:outerShdw>
                </a:effectLst>
                <a:highlight>
                  <a:srgbClr val="000080"/>
                </a:highlight>
              </a:rPr>
              <a:t>What is the difference between “display: none” and “visibility: hidden”, when used as attributes to the HTML element.</a:t>
            </a:r>
          </a:p>
          <a:p>
            <a:pPr indent="-306000">
              <a:lnSpc>
                <a:spcPct val="90000"/>
              </a:lnSpc>
              <a:spcBef>
                <a:spcPct val="20000"/>
              </a:spcBef>
              <a:spcAft>
                <a:spcPts val="600"/>
              </a:spcAft>
              <a:buClr>
                <a:schemeClr val="tx2"/>
              </a:buClr>
              <a:buSzPct val="70000"/>
              <a:buFont typeface="Wingdings 2" charset="2"/>
              <a:buChar char=""/>
            </a:pPr>
            <a:r>
              <a:rPr lang="en-IN" sz="1600" dirty="0">
                <a:ln>
                  <a:solidFill>
                    <a:schemeClr val="bg1">
                      <a:lumMod val="75000"/>
                      <a:lumOff val="25000"/>
                      <a:alpha val="10000"/>
                    </a:schemeClr>
                  </a:solidFill>
                </a:ln>
                <a:effectLst>
                  <a:outerShdw blurRad="9525" dist="25400" dir="14640000" algn="tl" rotWithShape="0">
                    <a:schemeClr val="bg1">
                      <a:alpha val="30000"/>
                    </a:schemeClr>
                  </a:outerShdw>
                </a:effectLst>
              </a:rPr>
              <a:t>25. </a:t>
            </a:r>
            <a:r>
              <a:rPr lang="en-US" sz="1600" dirty="0">
                <a:ln>
                  <a:solidFill>
                    <a:schemeClr val="bg1">
                      <a:lumMod val="75000"/>
                      <a:lumOff val="25000"/>
                      <a:alpha val="10000"/>
                    </a:schemeClr>
                  </a:solidFill>
                </a:ln>
                <a:effectLst>
                  <a:outerShdw blurRad="9525" dist="25400" dir="14640000" algn="tl" rotWithShape="0">
                    <a:schemeClr val="bg1">
                      <a:alpha val="30000"/>
                    </a:schemeClr>
                  </a:outerShdw>
                </a:effectLst>
                <a:highlight>
                  <a:srgbClr val="000080"/>
                </a:highlight>
              </a:rPr>
              <a:t>How to specify the link in HTML and explain the target attribute?</a:t>
            </a:r>
          </a:p>
          <a:p>
            <a:pPr indent="-306000">
              <a:lnSpc>
                <a:spcPct val="90000"/>
              </a:lnSpc>
              <a:spcBef>
                <a:spcPct val="20000"/>
              </a:spcBef>
              <a:spcAft>
                <a:spcPts val="600"/>
              </a:spcAft>
              <a:buClr>
                <a:schemeClr val="tx2"/>
              </a:buClr>
              <a:buSzPct val="70000"/>
              <a:buFont typeface="Wingdings 2" charset="2"/>
              <a:buChar char=""/>
            </a:pPr>
            <a:r>
              <a:rPr lang="en-IN" sz="1600" dirty="0">
                <a:ln>
                  <a:solidFill>
                    <a:schemeClr val="bg1">
                      <a:lumMod val="75000"/>
                      <a:lumOff val="25000"/>
                      <a:alpha val="10000"/>
                    </a:schemeClr>
                  </a:solidFill>
                </a:ln>
                <a:effectLst>
                  <a:outerShdw blurRad="9525" dist="25400" dir="14640000" algn="tl" rotWithShape="0">
                    <a:schemeClr val="bg1">
                      <a:alpha val="30000"/>
                    </a:schemeClr>
                  </a:outerShdw>
                </a:effectLst>
              </a:rPr>
              <a:t>26. </a:t>
            </a:r>
            <a:r>
              <a:rPr lang="en-US" sz="1600" dirty="0">
                <a:ln>
                  <a:solidFill>
                    <a:schemeClr val="bg1">
                      <a:lumMod val="75000"/>
                      <a:lumOff val="25000"/>
                      <a:alpha val="10000"/>
                    </a:schemeClr>
                  </a:solidFill>
                </a:ln>
                <a:effectLst>
                  <a:outerShdw blurRad="9525" dist="25400" dir="14640000" algn="tl" rotWithShape="0">
                    <a:schemeClr val="bg1">
                      <a:alpha val="30000"/>
                    </a:schemeClr>
                  </a:outerShdw>
                </a:effectLst>
                <a:highlight>
                  <a:srgbClr val="000080"/>
                </a:highlight>
              </a:rPr>
              <a:t>In how many ways can we specify the CSS styles for the HTML element?</a:t>
            </a:r>
          </a:p>
          <a:p>
            <a:pPr indent="-306000">
              <a:lnSpc>
                <a:spcPct val="90000"/>
              </a:lnSpc>
              <a:spcBef>
                <a:spcPct val="20000"/>
              </a:spcBef>
              <a:spcAft>
                <a:spcPts val="600"/>
              </a:spcAft>
              <a:buClr>
                <a:schemeClr val="tx2"/>
              </a:buClr>
              <a:buSzPct val="70000"/>
              <a:buFont typeface="Wingdings 2" charset="2"/>
              <a:buChar char=""/>
            </a:pPr>
            <a:r>
              <a:rPr lang="en-IN" sz="1600" dirty="0">
                <a:ln>
                  <a:solidFill>
                    <a:schemeClr val="bg1">
                      <a:lumMod val="75000"/>
                      <a:lumOff val="25000"/>
                      <a:alpha val="10000"/>
                    </a:schemeClr>
                  </a:solidFill>
                </a:ln>
                <a:effectLst>
                  <a:outerShdw blurRad="9525" dist="25400" dir="14640000" algn="tl" rotWithShape="0">
                    <a:schemeClr val="bg1">
                      <a:alpha val="30000"/>
                    </a:schemeClr>
                  </a:outerShdw>
                </a:effectLst>
              </a:rPr>
              <a:t>27. </a:t>
            </a:r>
            <a:r>
              <a:rPr lang="en-US" sz="1600" dirty="0">
                <a:ln>
                  <a:solidFill>
                    <a:schemeClr val="bg1">
                      <a:lumMod val="75000"/>
                      <a:lumOff val="25000"/>
                      <a:alpha val="10000"/>
                    </a:schemeClr>
                  </a:solidFill>
                </a:ln>
                <a:effectLst>
                  <a:outerShdw blurRad="9525" dist="25400" dir="14640000" algn="tl" rotWithShape="0">
                    <a:schemeClr val="bg1">
                      <a:alpha val="30000"/>
                    </a:schemeClr>
                  </a:outerShdw>
                </a:effectLst>
                <a:highlight>
                  <a:srgbClr val="000080"/>
                </a:highlight>
              </a:rPr>
              <a:t>Difference between link tag &lt;link&gt; and anchor tag &lt;a&gt;?</a:t>
            </a:r>
          </a:p>
          <a:p>
            <a:pPr indent="-306000">
              <a:lnSpc>
                <a:spcPct val="90000"/>
              </a:lnSpc>
              <a:spcBef>
                <a:spcPct val="20000"/>
              </a:spcBef>
              <a:spcAft>
                <a:spcPts val="600"/>
              </a:spcAft>
              <a:buClr>
                <a:schemeClr val="tx2"/>
              </a:buClr>
              <a:buSzPct val="70000"/>
              <a:buFont typeface="Wingdings 2" charset="2"/>
              <a:buChar char=""/>
            </a:pPr>
            <a:r>
              <a:rPr lang="en-IN" sz="1600" dirty="0">
                <a:ln>
                  <a:solidFill>
                    <a:schemeClr val="bg1">
                      <a:lumMod val="75000"/>
                      <a:lumOff val="25000"/>
                      <a:alpha val="10000"/>
                    </a:schemeClr>
                  </a:solidFill>
                </a:ln>
                <a:effectLst>
                  <a:outerShdw blurRad="9525" dist="25400" dir="14640000" algn="tl" rotWithShape="0">
                    <a:schemeClr val="bg1">
                      <a:alpha val="30000"/>
                    </a:schemeClr>
                  </a:outerShdw>
                </a:effectLst>
              </a:rPr>
              <a:t>28. </a:t>
            </a:r>
            <a:r>
              <a:rPr lang="en-US" sz="1600" dirty="0">
                <a:ln>
                  <a:solidFill>
                    <a:schemeClr val="bg1">
                      <a:lumMod val="75000"/>
                      <a:lumOff val="25000"/>
                      <a:alpha val="10000"/>
                    </a:schemeClr>
                  </a:solidFill>
                </a:ln>
                <a:effectLst>
                  <a:outerShdw blurRad="9525" dist="25400" dir="14640000" algn="tl" rotWithShape="0">
                    <a:schemeClr val="bg1">
                      <a:alpha val="30000"/>
                    </a:schemeClr>
                  </a:outerShdw>
                </a:effectLst>
                <a:highlight>
                  <a:srgbClr val="000080"/>
                </a:highlight>
              </a:rPr>
              <a:t>How to include </a:t>
            </a:r>
            <a:r>
              <a:rPr lang="en-US" sz="1600" dirty="0" err="1">
                <a:ln>
                  <a:solidFill>
                    <a:schemeClr val="bg1">
                      <a:lumMod val="75000"/>
                      <a:lumOff val="25000"/>
                      <a:alpha val="10000"/>
                    </a:schemeClr>
                  </a:solidFill>
                </a:ln>
                <a:effectLst>
                  <a:outerShdw blurRad="9525" dist="25400" dir="14640000" algn="tl" rotWithShape="0">
                    <a:schemeClr val="bg1">
                      <a:alpha val="30000"/>
                    </a:schemeClr>
                  </a:outerShdw>
                </a:effectLst>
                <a:highlight>
                  <a:srgbClr val="000080"/>
                </a:highlight>
              </a:rPr>
              <a:t>javascript</a:t>
            </a:r>
            <a:r>
              <a:rPr lang="en-US" sz="1600" dirty="0">
                <a:ln>
                  <a:solidFill>
                    <a:schemeClr val="bg1">
                      <a:lumMod val="75000"/>
                      <a:lumOff val="25000"/>
                      <a:alpha val="10000"/>
                    </a:schemeClr>
                  </a:solidFill>
                </a:ln>
                <a:effectLst>
                  <a:outerShdw blurRad="9525" dist="25400" dir="14640000" algn="tl" rotWithShape="0">
                    <a:schemeClr val="bg1">
                      <a:alpha val="30000"/>
                    </a:schemeClr>
                  </a:outerShdw>
                </a:effectLst>
                <a:highlight>
                  <a:srgbClr val="000080"/>
                </a:highlight>
              </a:rPr>
              <a:t> code in HTML?</a:t>
            </a:r>
          </a:p>
          <a:p>
            <a:pPr indent="-306000">
              <a:lnSpc>
                <a:spcPct val="90000"/>
              </a:lnSpc>
              <a:spcBef>
                <a:spcPct val="20000"/>
              </a:spcBef>
              <a:spcAft>
                <a:spcPts val="600"/>
              </a:spcAft>
              <a:buClr>
                <a:schemeClr val="tx2"/>
              </a:buClr>
              <a:buSzPct val="70000"/>
              <a:buFont typeface="Wingdings 2" charset="2"/>
              <a:buChar char=""/>
            </a:pPr>
            <a:r>
              <a:rPr lang="en-IN" sz="1600" dirty="0">
                <a:ln>
                  <a:solidFill>
                    <a:schemeClr val="bg1">
                      <a:lumMod val="75000"/>
                      <a:lumOff val="25000"/>
                      <a:alpha val="10000"/>
                    </a:schemeClr>
                  </a:solidFill>
                </a:ln>
                <a:effectLst>
                  <a:outerShdw blurRad="9525" dist="25400" dir="14640000" algn="tl" rotWithShape="0">
                    <a:schemeClr val="bg1">
                      <a:alpha val="30000"/>
                    </a:schemeClr>
                  </a:outerShdw>
                </a:effectLst>
              </a:rPr>
              <a:t>29. </a:t>
            </a:r>
            <a:r>
              <a:rPr lang="en-US" sz="1600" dirty="0">
                <a:ln>
                  <a:solidFill>
                    <a:schemeClr val="bg1">
                      <a:lumMod val="75000"/>
                      <a:lumOff val="25000"/>
                      <a:alpha val="10000"/>
                    </a:schemeClr>
                  </a:solidFill>
                </a:ln>
                <a:effectLst>
                  <a:outerShdw blurRad="9525" dist="25400" dir="14640000" algn="tl" rotWithShape="0">
                    <a:schemeClr val="bg1">
                      <a:alpha val="30000"/>
                    </a:schemeClr>
                  </a:outerShdw>
                </a:effectLst>
                <a:highlight>
                  <a:srgbClr val="000080"/>
                </a:highlight>
              </a:rPr>
              <a:t>When to use scripts in the head and when to use scripts in the body?</a:t>
            </a:r>
          </a:p>
          <a:p>
            <a:pPr indent="-306000">
              <a:lnSpc>
                <a:spcPct val="90000"/>
              </a:lnSpc>
              <a:spcBef>
                <a:spcPct val="20000"/>
              </a:spcBef>
              <a:spcAft>
                <a:spcPts val="600"/>
              </a:spcAft>
              <a:buClr>
                <a:schemeClr val="tx2"/>
              </a:buClr>
              <a:buSzPct val="70000"/>
              <a:buFont typeface="Wingdings 2" charset="2"/>
              <a:buChar char=""/>
            </a:pPr>
            <a:r>
              <a:rPr lang="en-IN" sz="1600" dirty="0">
                <a:ln>
                  <a:solidFill>
                    <a:schemeClr val="bg1">
                      <a:lumMod val="75000"/>
                      <a:lumOff val="25000"/>
                      <a:alpha val="10000"/>
                    </a:schemeClr>
                  </a:solidFill>
                </a:ln>
                <a:effectLst>
                  <a:outerShdw blurRad="9525" dist="25400" dir="14640000" algn="tl" rotWithShape="0">
                    <a:schemeClr val="bg1">
                      <a:alpha val="30000"/>
                    </a:schemeClr>
                  </a:outerShdw>
                </a:effectLst>
              </a:rPr>
              <a:t>30. </a:t>
            </a:r>
            <a:r>
              <a:rPr lang="en-US" sz="1600" dirty="0">
                <a:ln>
                  <a:solidFill>
                    <a:schemeClr val="bg1">
                      <a:lumMod val="75000"/>
                      <a:lumOff val="25000"/>
                      <a:alpha val="10000"/>
                    </a:schemeClr>
                  </a:solidFill>
                </a:ln>
                <a:effectLst>
                  <a:outerShdw blurRad="9525" dist="25400" dir="14640000" algn="tl" rotWithShape="0">
                    <a:schemeClr val="bg1">
                      <a:alpha val="30000"/>
                    </a:schemeClr>
                  </a:outerShdw>
                </a:effectLst>
                <a:highlight>
                  <a:srgbClr val="000080"/>
                </a:highlight>
              </a:rPr>
              <a:t>What are forms and how to create forms in HTML?</a:t>
            </a:r>
          </a:p>
          <a:p>
            <a:pPr indent="-306000">
              <a:lnSpc>
                <a:spcPct val="90000"/>
              </a:lnSpc>
              <a:spcBef>
                <a:spcPct val="20000"/>
              </a:spcBef>
              <a:spcAft>
                <a:spcPts val="600"/>
              </a:spcAft>
              <a:buClr>
                <a:schemeClr val="tx2"/>
              </a:buClr>
              <a:buSzPct val="70000"/>
              <a:buFont typeface="Wingdings 2" charset="2"/>
              <a:buChar char=""/>
            </a:pPr>
            <a:r>
              <a:rPr lang="en-IN" sz="1600" dirty="0">
                <a:ln>
                  <a:solidFill>
                    <a:schemeClr val="bg1">
                      <a:lumMod val="75000"/>
                      <a:lumOff val="25000"/>
                      <a:alpha val="10000"/>
                    </a:schemeClr>
                  </a:solidFill>
                </a:ln>
                <a:effectLst>
                  <a:outerShdw blurRad="9525" dist="25400" dir="14640000" algn="tl" rotWithShape="0">
                    <a:schemeClr val="bg1">
                      <a:alpha val="30000"/>
                    </a:schemeClr>
                  </a:outerShdw>
                </a:effectLst>
              </a:rPr>
              <a:t>31. </a:t>
            </a:r>
            <a:r>
              <a:rPr lang="en-US" sz="1600" dirty="0">
                <a:ln>
                  <a:solidFill>
                    <a:schemeClr val="bg1">
                      <a:lumMod val="75000"/>
                      <a:lumOff val="25000"/>
                      <a:alpha val="10000"/>
                    </a:schemeClr>
                  </a:solidFill>
                </a:ln>
                <a:effectLst>
                  <a:outerShdw blurRad="9525" dist="25400" dir="14640000" algn="tl" rotWithShape="0">
                    <a:schemeClr val="bg1">
                      <a:alpha val="30000"/>
                    </a:schemeClr>
                  </a:outerShdw>
                </a:effectLst>
                <a:highlight>
                  <a:srgbClr val="000080"/>
                </a:highlight>
              </a:rPr>
              <a:t>How to handle events in HTML?</a:t>
            </a:r>
          </a:p>
          <a:p>
            <a:endParaRPr lang="en-IN" dirty="0"/>
          </a:p>
        </p:txBody>
      </p:sp>
    </p:spTree>
    <p:extLst>
      <p:ext uri="{BB962C8B-B14F-4D97-AF65-F5344CB8AC3E}">
        <p14:creationId xmlns:p14="http://schemas.microsoft.com/office/powerpoint/2010/main" val="3250157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AE6C8B-1573-EFB8-FC22-637E3A43B7EC}"/>
              </a:ext>
            </a:extLst>
          </p:cNvPr>
          <p:cNvSpPr txBox="1"/>
          <p:nvPr/>
        </p:nvSpPr>
        <p:spPr>
          <a:xfrm>
            <a:off x="430305" y="69521"/>
            <a:ext cx="10936941" cy="6918817"/>
          </a:xfrm>
          <a:prstGeom prst="rect">
            <a:avLst/>
          </a:prstGeom>
          <a:noFill/>
        </p:spPr>
        <p:txBody>
          <a:bodyPr wrap="square">
            <a:spAutoFit/>
          </a:bodyPr>
          <a:lstStyle/>
          <a:p>
            <a:pPr>
              <a:lnSpc>
                <a:spcPct val="90000"/>
              </a:lnSpc>
              <a:spcBef>
                <a:spcPct val="20000"/>
              </a:spcBef>
              <a:spcAft>
                <a:spcPts val="600"/>
              </a:spcAft>
              <a:buClr>
                <a:schemeClr val="tx2"/>
              </a:buClr>
              <a:buSzPct val="70000"/>
            </a:pPr>
            <a:r>
              <a:rPr lang="en-IN" sz="1400" dirty="0">
                <a:ln>
                  <a:solidFill>
                    <a:schemeClr val="bg1">
                      <a:lumMod val="75000"/>
                      <a:lumOff val="25000"/>
                      <a:alpha val="10000"/>
                    </a:schemeClr>
                  </a:solidFill>
                </a:ln>
                <a:effectLst>
                  <a:outerShdw blurRad="9525" dist="25400" dir="14640000" algn="tl" rotWithShape="0">
                    <a:schemeClr val="bg1">
                      <a:alpha val="30000"/>
                    </a:schemeClr>
                  </a:outerShdw>
                </a:effectLst>
              </a:rPr>
              <a:t>HTML5</a:t>
            </a:r>
          </a:p>
          <a:p>
            <a:pPr indent="-306000">
              <a:lnSpc>
                <a:spcPct val="90000"/>
              </a:lnSpc>
              <a:spcBef>
                <a:spcPct val="20000"/>
              </a:spcBef>
              <a:spcAft>
                <a:spcPts val="600"/>
              </a:spcAft>
              <a:buClr>
                <a:schemeClr val="tx2"/>
              </a:buClr>
              <a:buSzPct val="70000"/>
              <a:buFont typeface="Wingdings 2" charset="2"/>
              <a:buChar char=""/>
            </a:pPr>
            <a:r>
              <a:rPr lang="en-IN" sz="1400" dirty="0">
                <a:ln>
                  <a:solidFill>
                    <a:schemeClr val="bg1">
                      <a:lumMod val="75000"/>
                      <a:lumOff val="25000"/>
                      <a:alpha val="10000"/>
                    </a:schemeClr>
                  </a:solidFill>
                </a:ln>
                <a:effectLst>
                  <a:outerShdw blurRad="9525" dist="25400" dir="14640000" algn="tl" rotWithShape="0">
                    <a:schemeClr val="bg1">
                      <a:alpha val="30000"/>
                    </a:schemeClr>
                  </a:outerShdw>
                </a:effectLst>
              </a:rPr>
              <a:t>1. </a:t>
            </a:r>
            <a:r>
              <a:rPr lang="en-US" sz="1400" dirty="0">
                <a:ln>
                  <a:solidFill>
                    <a:schemeClr val="bg1">
                      <a:lumMod val="75000"/>
                      <a:lumOff val="25000"/>
                      <a:alpha val="10000"/>
                    </a:schemeClr>
                  </a:solidFill>
                </a:ln>
                <a:effectLst>
                  <a:outerShdw blurRad="9525" dist="25400" dir="14640000" algn="tl" rotWithShape="0">
                    <a:schemeClr val="bg1">
                      <a:alpha val="30000"/>
                    </a:schemeClr>
                  </a:outerShdw>
                </a:effectLst>
              </a:rPr>
              <a:t>List the significant goals of the HTML5 specification</a:t>
            </a:r>
          </a:p>
          <a:p>
            <a:pPr indent="-306000">
              <a:lnSpc>
                <a:spcPct val="90000"/>
              </a:lnSpc>
              <a:spcBef>
                <a:spcPct val="20000"/>
              </a:spcBef>
              <a:spcAft>
                <a:spcPts val="600"/>
              </a:spcAft>
              <a:buClr>
                <a:schemeClr val="tx2"/>
              </a:buClr>
              <a:buSzPct val="70000"/>
              <a:buFont typeface="Wingdings 2" charset="2"/>
              <a:buChar char=""/>
            </a:pPr>
            <a:r>
              <a:rPr lang="en-US" sz="1400" dirty="0">
                <a:ln>
                  <a:solidFill>
                    <a:schemeClr val="bg1">
                      <a:lumMod val="75000"/>
                      <a:lumOff val="25000"/>
                      <a:alpha val="10000"/>
                    </a:schemeClr>
                  </a:solidFill>
                </a:ln>
                <a:effectLst>
                  <a:outerShdw blurRad="9525" dist="25400" dir="14640000" algn="tl" rotWithShape="0">
                    <a:schemeClr val="bg1">
                      <a:alpha val="30000"/>
                    </a:schemeClr>
                  </a:outerShdw>
                </a:effectLst>
              </a:rPr>
              <a:t>2. What are the differences between HTML5 and HTML?</a:t>
            </a:r>
          </a:p>
          <a:p>
            <a:pPr indent="-306000">
              <a:lnSpc>
                <a:spcPct val="90000"/>
              </a:lnSpc>
              <a:spcBef>
                <a:spcPct val="20000"/>
              </a:spcBef>
              <a:spcAft>
                <a:spcPts val="600"/>
              </a:spcAft>
              <a:buClr>
                <a:schemeClr val="tx2"/>
              </a:buClr>
              <a:buSzPct val="70000"/>
              <a:buFont typeface="Wingdings 2" charset="2"/>
              <a:buChar char=""/>
            </a:pPr>
            <a:r>
              <a:rPr lang="en-US" sz="1400" dirty="0">
                <a:ln>
                  <a:solidFill>
                    <a:schemeClr val="bg1">
                      <a:lumMod val="75000"/>
                      <a:lumOff val="25000"/>
                      <a:alpha val="10000"/>
                    </a:schemeClr>
                  </a:solidFill>
                </a:ln>
                <a:effectLst>
                  <a:outerShdw blurRad="9525" dist="25400" dir="14640000" algn="tl" rotWithShape="0">
                    <a:schemeClr val="bg1">
                      <a:alpha val="30000"/>
                    </a:schemeClr>
                  </a:outerShdw>
                </a:effectLst>
              </a:rPr>
              <a:t>3. Please explain the various formatting tags in HTML5.</a:t>
            </a:r>
          </a:p>
          <a:p>
            <a:pPr indent="-306000">
              <a:lnSpc>
                <a:spcPct val="90000"/>
              </a:lnSpc>
              <a:spcBef>
                <a:spcPct val="20000"/>
              </a:spcBef>
              <a:spcAft>
                <a:spcPts val="600"/>
              </a:spcAft>
              <a:buClr>
                <a:schemeClr val="tx2"/>
              </a:buClr>
              <a:buSzPct val="70000"/>
              <a:buFont typeface="Wingdings 2" charset="2"/>
              <a:buChar char=""/>
            </a:pPr>
            <a:r>
              <a:rPr lang="en-US" sz="1400" dirty="0">
                <a:ln>
                  <a:solidFill>
                    <a:schemeClr val="bg1">
                      <a:lumMod val="75000"/>
                      <a:lumOff val="25000"/>
                      <a:alpha val="10000"/>
                    </a:schemeClr>
                  </a:solidFill>
                </a:ln>
                <a:effectLst>
                  <a:outerShdw blurRad="9525" dist="25400" dir="14640000" algn="tl" rotWithShape="0">
                    <a:schemeClr val="bg1">
                      <a:alpha val="30000"/>
                    </a:schemeClr>
                  </a:outerShdw>
                </a:effectLst>
              </a:rPr>
              <a:t>4. Explain the &lt;figure&gt; tag in HTML5.</a:t>
            </a:r>
          </a:p>
          <a:p>
            <a:pPr indent="-306000">
              <a:lnSpc>
                <a:spcPct val="90000"/>
              </a:lnSpc>
              <a:spcBef>
                <a:spcPct val="20000"/>
              </a:spcBef>
              <a:spcAft>
                <a:spcPts val="600"/>
              </a:spcAft>
              <a:buClr>
                <a:schemeClr val="tx2"/>
              </a:buClr>
              <a:buSzPct val="70000"/>
              <a:buFont typeface="Wingdings 2" charset="2"/>
              <a:buChar char=""/>
            </a:pPr>
            <a:r>
              <a:rPr lang="en-US" sz="1400" dirty="0">
                <a:ln>
                  <a:solidFill>
                    <a:schemeClr val="bg1">
                      <a:lumMod val="75000"/>
                      <a:lumOff val="25000"/>
                      <a:alpha val="10000"/>
                    </a:schemeClr>
                  </a:solidFill>
                </a:ln>
                <a:effectLst>
                  <a:outerShdw blurRad="9525" dist="25400" dir="14640000" algn="tl" rotWithShape="0">
                    <a:schemeClr val="bg1">
                      <a:alpha val="30000"/>
                    </a:schemeClr>
                  </a:outerShdw>
                </a:effectLst>
              </a:rPr>
              <a:t>5. Explain the various new tags introduced by HTML5 in Media Elements</a:t>
            </a:r>
          </a:p>
          <a:p>
            <a:pPr indent="-306000">
              <a:lnSpc>
                <a:spcPct val="90000"/>
              </a:lnSpc>
              <a:spcBef>
                <a:spcPct val="20000"/>
              </a:spcBef>
              <a:spcAft>
                <a:spcPts val="600"/>
              </a:spcAft>
              <a:buClr>
                <a:schemeClr val="tx2"/>
              </a:buClr>
              <a:buSzPct val="70000"/>
              <a:buFont typeface="Wingdings 2" charset="2"/>
              <a:buChar char=""/>
            </a:pPr>
            <a:r>
              <a:rPr lang="en-US" sz="1400" dirty="0">
                <a:ln>
                  <a:solidFill>
                    <a:schemeClr val="bg1">
                      <a:lumMod val="75000"/>
                      <a:lumOff val="25000"/>
                      <a:alpha val="10000"/>
                    </a:schemeClr>
                  </a:solidFill>
                </a:ln>
                <a:effectLst>
                  <a:outerShdw blurRad="9525" dist="25400" dir="14640000" algn="tl" rotWithShape="0">
                    <a:schemeClr val="bg1">
                      <a:alpha val="30000"/>
                    </a:schemeClr>
                  </a:outerShdw>
                </a:effectLst>
              </a:rPr>
              <a:t>6. What is a &lt;meta&gt; tag </a:t>
            </a:r>
          </a:p>
          <a:p>
            <a:pPr indent="-306000">
              <a:lnSpc>
                <a:spcPct val="90000"/>
              </a:lnSpc>
              <a:spcBef>
                <a:spcPct val="20000"/>
              </a:spcBef>
              <a:spcAft>
                <a:spcPts val="600"/>
              </a:spcAft>
              <a:buClr>
                <a:schemeClr val="tx2"/>
              </a:buClr>
              <a:buSzPct val="70000"/>
              <a:buFont typeface="Wingdings 2" charset="2"/>
              <a:buChar char=""/>
            </a:pPr>
            <a:r>
              <a:rPr lang="en-US" sz="1400" dirty="0">
                <a:ln>
                  <a:solidFill>
                    <a:schemeClr val="bg1">
                      <a:lumMod val="75000"/>
                      <a:lumOff val="25000"/>
                      <a:alpha val="10000"/>
                    </a:schemeClr>
                  </a:solidFill>
                </a:ln>
                <a:effectLst>
                  <a:outerShdw blurRad="9525" dist="25400" dir="14640000" algn="tl" rotWithShape="0">
                    <a:schemeClr val="bg1">
                      <a:alpha val="30000"/>
                    </a:schemeClr>
                  </a:outerShdw>
                </a:effectLst>
              </a:rPr>
              <a:t>7. What are some of the advantages of HTML5 over its previous versions?</a:t>
            </a:r>
          </a:p>
          <a:p>
            <a:pPr indent="-306000">
              <a:lnSpc>
                <a:spcPct val="90000"/>
              </a:lnSpc>
              <a:spcBef>
                <a:spcPct val="20000"/>
              </a:spcBef>
              <a:spcAft>
                <a:spcPts val="600"/>
              </a:spcAft>
              <a:buClr>
                <a:schemeClr val="tx2"/>
              </a:buClr>
              <a:buSzPct val="70000"/>
              <a:buFont typeface="Wingdings 2" charset="2"/>
              <a:buChar char=""/>
            </a:pPr>
            <a:r>
              <a:rPr lang="en-US" sz="1400" dirty="0">
                <a:ln>
                  <a:solidFill>
                    <a:schemeClr val="bg1">
                      <a:lumMod val="75000"/>
                      <a:lumOff val="25000"/>
                      <a:alpha val="10000"/>
                    </a:schemeClr>
                  </a:solidFill>
                </a:ln>
                <a:effectLst>
                  <a:outerShdw blurRad="9525" dist="25400" dir="14640000" algn="tl" rotWithShape="0">
                    <a:schemeClr val="bg1">
                      <a:alpha val="30000"/>
                    </a:schemeClr>
                  </a:outerShdw>
                </a:effectLst>
              </a:rPr>
              <a:t>8. How can we include audio or video in a webpage?</a:t>
            </a:r>
          </a:p>
          <a:p>
            <a:pPr indent="-306000">
              <a:lnSpc>
                <a:spcPct val="90000"/>
              </a:lnSpc>
              <a:spcBef>
                <a:spcPct val="20000"/>
              </a:spcBef>
              <a:spcAft>
                <a:spcPts val="600"/>
              </a:spcAft>
              <a:buClr>
                <a:schemeClr val="tx2"/>
              </a:buClr>
              <a:buSzPct val="70000"/>
              <a:buFont typeface="Wingdings 2" charset="2"/>
              <a:buChar char=""/>
            </a:pPr>
            <a:r>
              <a:rPr lang="en-US" sz="1400" dirty="0">
                <a:ln>
                  <a:solidFill>
                    <a:schemeClr val="bg1">
                      <a:lumMod val="75000"/>
                      <a:lumOff val="25000"/>
                      <a:alpha val="10000"/>
                    </a:schemeClr>
                  </a:solidFill>
                </a:ln>
                <a:effectLst>
                  <a:outerShdw blurRad="9525" dist="25400" dir="14640000" algn="tl" rotWithShape="0">
                    <a:schemeClr val="bg1">
                      <a:alpha val="30000"/>
                    </a:schemeClr>
                  </a:outerShdw>
                </a:effectLst>
              </a:rPr>
              <a:t>9.  </a:t>
            </a:r>
            <a:r>
              <a:rPr lang="en-US" sz="1400" dirty="0">
                <a:ln>
                  <a:solidFill>
                    <a:schemeClr val="bg1">
                      <a:lumMod val="75000"/>
                      <a:lumOff val="25000"/>
                      <a:alpha val="10000"/>
                    </a:schemeClr>
                  </a:solidFill>
                </a:ln>
                <a:effectLst>
                  <a:outerShdw blurRad="9525" dist="25400" dir="14640000" algn="tl" rotWithShape="0">
                    <a:schemeClr val="bg1">
                      <a:alpha val="30000"/>
                    </a:schemeClr>
                  </a:outerShdw>
                </a:effectLst>
                <a:highlight>
                  <a:srgbClr val="000080"/>
                </a:highlight>
              </a:rPr>
              <a:t>Inline and block elements in HTML5?</a:t>
            </a:r>
          </a:p>
          <a:p>
            <a:pPr indent="-306000">
              <a:lnSpc>
                <a:spcPct val="90000"/>
              </a:lnSpc>
              <a:spcBef>
                <a:spcPct val="20000"/>
              </a:spcBef>
              <a:spcAft>
                <a:spcPts val="600"/>
              </a:spcAft>
              <a:buClr>
                <a:schemeClr val="tx2"/>
              </a:buClr>
              <a:buSzPct val="70000"/>
              <a:buFont typeface="Wingdings 2" charset="2"/>
              <a:buChar char=""/>
            </a:pPr>
            <a:r>
              <a:rPr lang="en-US" sz="1400" dirty="0">
                <a:ln>
                  <a:solidFill>
                    <a:schemeClr val="bg1">
                      <a:lumMod val="75000"/>
                      <a:lumOff val="25000"/>
                      <a:alpha val="10000"/>
                    </a:schemeClr>
                  </a:solidFill>
                </a:ln>
                <a:effectLst>
                  <a:outerShdw blurRad="9525" dist="25400" dir="14640000" algn="tl" rotWithShape="0">
                    <a:schemeClr val="bg1">
                      <a:alpha val="30000"/>
                    </a:schemeClr>
                  </a:outerShdw>
                </a:effectLst>
              </a:rPr>
              <a:t>10.  What is the difference between &lt;figure&gt; tag and &lt;</a:t>
            </a:r>
            <a:r>
              <a:rPr lang="en-US" sz="1400" dirty="0" err="1">
                <a:ln>
                  <a:solidFill>
                    <a:schemeClr val="bg1">
                      <a:lumMod val="75000"/>
                      <a:lumOff val="25000"/>
                      <a:alpha val="10000"/>
                    </a:schemeClr>
                  </a:solidFill>
                </a:ln>
                <a:effectLst>
                  <a:outerShdw blurRad="9525" dist="25400" dir="14640000" algn="tl" rotWithShape="0">
                    <a:schemeClr val="bg1">
                      <a:alpha val="30000"/>
                    </a:schemeClr>
                  </a:outerShdw>
                </a:effectLst>
              </a:rPr>
              <a:t>img</a:t>
            </a:r>
            <a:r>
              <a:rPr lang="en-US" sz="1400" dirty="0">
                <a:ln>
                  <a:solidFill>
                    <a:schemeClr val="bg1">
                      <a:lumMod val="75000"/>
                      <a:lumOff val="25000"/>
                      <a:alpha val="10000"/>
                    </a:schemeClr>
                  </a:solidFill>
                </a:ln>
                <a:effectLst>
                  <a:outerShdw blurRad="9525" dist="25400" dir="14640000" algn="tl" rotWithShape="0">
                    <a:schemeClr val="bg1">
                      <a:alpha val="30000"/>
                    </a:schemeClr>
                  </a:outerShdw>
                </a:effectLst>
              </a:rPr>
              <a:t>&gt; tag?</a:t>
            </a:r>
          </a:p>
          <a:p>
            <a:pPr indent="-306000">
              <a:lnSpc>
                <a:spcPct val="90000"/>
              </a:lnSpc>
              <a:spcBef>
                <a:spcPct val="20000"/>
              </a:spcBef>
              <a:spcAft>
                <a:spcPts val="600"/>
              </a:spcAft>
              <a:buClr>
                <a:schemeClr val="tx2"/>
              </a:buClr>
              <a:buSzPct val="70000"/>
              <a:buFont typeface="Wingdings 2" charset="2"/>
              <a:buChar char=""/>
            </a:pPr>
            <a:r>
              <a:rPr lang="en-US" sz="1400" dirty="0">
                <a:ln>
                  <a:solidFill>
                    <a:schemeClr val="bg1">
                      <a:lumMod val="75000"/>
                      <a:lumOff val="25000"/>
                      <a:alpha val="10000"/>
                    </a:schemeClr>
                  </a:solidFill>
                </a:ln>
                <a:effectLst>
                  <a:outerShdw blurRad="9525" dist="25400" dir="14640000" algn="tl" rotWithShape="0">
                    <a:schemeClr val="bg1">
                      <a:alpha val="30000"/>
                    </a:schemeClr>
                  </a:outerShdw>
                </a:effectLst>
              </a:rPr>
              <a:t>11. How to specify the metadata in HTML5?</a:t>
            </a:r>
          </a:p>
          <a:p>
            <a:pPr indent="-306000">
              <a:lnSpc>
                <a:spcPct val="90000"/>
              </a:lnSpc>
              <a:spcBef>
                <a:spcPct val="20000"/>
              </a:spcBef>
              <a:spcAft>
                <a:spcPts val="600"/>
              </a:spcAft>
              <a:buClr>
                <a:schemeClr val="tx2"/>
              </a:buClr>
              <a:buSzPct val="70000"/>
              <a:buFont typeface="Wingdings 2" charset="2"/>
              <a:buChar char=""/>
            </a:pPr>
            <a:r>
              <a:rPr lang="en-US" sz="1400" dirty="0">
                <a:ln>
                  <a:solidFill>
                    <a:schemeClr val="bg1">
                      <a:lumMod val="75000"/>
                      <a:lumOff val="25000"/>
                      <a:alpha val="10000"/>
                    </a:schemeClr>
                  </a:solidFill>
                </a:ln>
                <a:effectLst>
                  <a:outerShdw blurRad="9525" dist="25400" dir="14640000" algn="tl" rotWithShape="0">
                    <a:schemeClr val="bg1">
                      <a:alpha val="30000"/>
                    </a:schemeClr>
                  </a:outerShdw>
                </a:effectLst>
              </a:rPr>
              <a:t>12. Is the &lt;</a:t>
            </a:r>
            <a:r>
              <a:rPr lang="en-US" sz="1400" dirty="0" err="1">
                <a:ln>
                  <a:solidFill>
                    <a:schemeClr val="bg1">
                      <a:lumMod val="75000"/>
                      <a:lumOff val="25000"/>
                      <a:alpha val="10000"/>
                    </a:schemeClr>
                  </a:solidFill>
                </a:ln>
                <a:effectLst>
                  <a:outerShdw blurRad="9525" dist="25400" dir="14640000" algn="tl" rotWithShape="0">
                    <a:schemeClr val="bg1">
                      <a:alpha val="30000"/>
                    </a:schemeClr>
                  </a:outerShdw>
                </a:effectLst>
              </a:rPr>
              <a:t>datalist</a:t>
            </a:r>
            <a:r>
              <a:rPr lang="en-US" sz="1400" dirty="0">
                <a:ln>
                  <a:solidFill>
                    <a:schemeClr val="bg1">
                      <a:lumMod val="75000"/>
                      <a:lumOff val="25000"/>
                      <a:alpha val="10000"/>
                    </a:schemeClr>
                  </a:solidFill>
                </a:ln>
                <a:effectLst>
                  <a:outerShdw blurRad="9525" dist="25400" dir="14640000" algn="tl" rotWithShape="0">
                    <a:schemeClr val="bg1">
                      <a:alpha val="30000"/>
                    </a:schemeClr>
                  </a:outerShdw>
                </a:effectLst>
              </a:rPr>
              <a:t>&gt; tag and &lt;select&gt; tag same?</a:t>
            </a:r>
          </a:p>
          <a:p>
            <a:pPr indent="-306000">
              <a:lnSpc>
                <a:spcPct val="90000"/>
              </a:lnSpc>
              <a:spcBef>
                <a:spcPct val="20000"/>
              </a:spcBef>
              <a:spcAft>
                <a:spcPts val="600"/>
              </a:spcAft>
              <a:buClr>
                <a:schemeClr val="tx2"/>
              </a:buClr>
              <a:buSzPct val="70000"/>
              <a:buFont typeface="Wingdings 2" charset="2"/>
              <a:buChar char=""/>
            </a:pPr>
            <a:r>
              <a:rPr lang="en-US" sz="1400" dirty="0">
                <a:ln>
                  <a:solidFill>
                    <a:schemeClr val="bg1">
                      <a:lumMod val="75000"/>
                      <a:lumOff val="25000"/>
                      <a:alpha val="10000"/>
                    </a:schemeClr>
                  </a:solidFill>
                </a:ln>
                <a:effectLst>
                  <a:outerShdw blurRad="9525" dist="25400" dir="14640000" algn="tl" rotWithShape="0">
                    <a:schemeClr val="bg1">
                      <a:alpha val="30000"/>
                    </a:schemeClr>
                  </a:outerShdw>
                </a:effectLst>
              </a:rPr>
              <a:t>13. </a:t>
            </a:r>
            <a:r>
              <a:rPr lang="en-IN" sz="1400" dirty="0">
                <a:ln>
                  <a:solidFill>
                    <a:schemeClr val="bg1">
                      <a:lumMod val="75000"/>
                      <a:lumOff val="25000"/>
                      <a:alpha val="10000"/>
                    </a:schemeClr>
                  </a:solidFill>
                </a:ln>
                <a:effectLst>
                  <a:outerShdw blurRad="9525" dist="25400" dir="14640000" algn="tl" rotWithShape="0">
                    <a:schemeClr val="bg1">
                      <a:alpha val="30000"/>
                    </a:schemeClr>
                  </a:outerShdw>
                </a:effectLst>
              </a:rPr>
              <a:t>Define Image Map?</a:t>
            </a:r>
          </a:p>
          <a:p>
            <a:pPr indent="-306000">
              <a:lnSpc>
                <a:spcPct val="90000"/>
              </a:lnSpc>
              <a:spcBef>
                <a:spcPct val="20000"/>
              </a:spcBef>
              <a:spcAft>
                <a:spcPts val="600"/>
              </a:spcAft>
              <a:buClr>
                <a:schemeClr val="tx2"/>
              </a:buClr>
              <a:buSzPct val="70000"/>
              <a:buFont typeface="Wingdings 2" charset="2"/>
              <a:buChar char=""/>
            </a:pPr>
            <a:r>
              <a:rPr lang="en-US" sz="1400" dirty="0">
                <a:ln>
                  <a:solidFill>
                    <a:schemeClr val="bg1">
                      <a:lumMod val="75000"/>
                      <a:lumOff val="25000"/>
                      <a:alpha val="10000"/>
                    </a:schemeClr>
                  </a:solidFill>
                </a:ln>
                <a:effectLst>
                  <a:outerShdw blurRad="9525" dist="25400" dir="14640000" algn="tl" rotWithShape="0">
                    <a:schemeClr val="bg1">
                      <a:alpha val="30000"/>
                    </a:schemeClr>
                  </a:outerShdw>
                </a:effectLst>
              </a:rPr>
              <a:t>14. </a:t>
            </a:r>
            <a:r>
              <a:rPr lang="en-IN" sz="1400" dirty="0">
                <a:ln>
                  <a:solidFill>
                    <a:schemeClr val="bg1">
                      <a:lumMod val="75000"/>
                      <a:lumOff val="25000"/>
                      <a:alpha val="10000"/>
                    </a:schemeClr>
                  </a:solidFill>
                </a:ln>
                <a:effectLst>
                  <a:outerShdw blurRad="9525" dist="25400" dir="14640000" algn="tl" rotWithShape="0">
                    <a:schemeClr val="bg1">
                      <a:alpha val="30000"/>
                    </a:schemeClr>
                  </a:outerShdw>
                </a:effectLst>
              </a:rPr>
              <a:t>What are Semantic Elements?</a:t>
            </a:r>
          </a:p>
          <a:p>
            <a:pPr indent="-306000">
              <a:lnSpc>
                <a:spcPct val="90000"/>
              </a:lnSpc>
              <a:spcBef>
                <a:spcPct val="20000"/>
              </a:spcBef>
              <a:spcAft>
                <a:spcPts val="600"/>
              </a:spcAft>
              <a:buClr>
                <a:schemeClr val="tx2"/>
              </a:buClr>
              <a:buSzPct val="70000"/>
              <a:buFont typeface="Wingdings 2" charset="2"/>
              <a:buChar char=""/>
            </a:pPr>
            <a:r>
              <a:rPr lang="en-US" sz="1400" dirty="0">
                <a:ln>
                  <a:solidFill>
                    <a:schemeClr val="bg1">
                      <a:lumMod val="75000"/>
                      <a:lumOff val="25000"/>
                      <a:alpha val="10000"/>
                    </a:schemeClr>
                  </a:solidFill>
                </a:ln>
                <a:effectLst>
                  <a:outerShdw blurRad="9525" dist="25400" dir="14640000" algn="tl" rotWithShape="0">
                    <a:schemeClr val="bg1">
                      <a:alpha val="30000"/>
                    </a:schemeClr>
                  </a:outerShdw>
                </a:effectLst>
              </a:rPr>
              <a:t>15. Convert the below data into Tabular format in HTML5?</a:t>
            </a:r>
          </a:p>
          <a:p>
            <a:pPr indent="-306000">
              <a:lnSpc>
                <a:spcPct val="90000"/>
              </a:lnSpc>
              <a:spcBef>
                <a:spcPct val="20000"/>
              </a:spcBef>
              <a:spcAft>
                <a:spcPts val="600"/>
              </a:spcAft>
              <a:buClr>
                <a:schemeClr val="tx2"/>
              </a:buClr>
              <a:buSzPct val="70000"/>
              <a:buFont typeface="Wingdings 2" charset="2"/>
              <a:buChar char=""/>
            </a:pPr>
            <a:r>
              <a:rPr lang="en-US" sz="1400" dirty="0">
                <a:ln>
                  <a:solidFill>
                    <a:schemeClr val="bg1">
                      <a:lumMod val="75000"/>
                      <a:lumOff val="25000"/>
                      <a:alpha val="10000"/>
                    </a:schemeClr>
                  </a:solidFill>
                </a:ln>
                <a:effectLst>
                  <a:outerShdw blurRad="9525" dist="25400" dir="14640000" algn="tl" rotWithShape="0">
                    <a:schemeClr val="bg1">
                      <a:alpha val="30000"/>
                    </a:schemeClr>
                  </a:outerShdw>
                </a:effectLst>
              </a:rPr>
              <a:t>16. What is the difference between &lt;meter&gt; tag and &lt;progress&gt; tag?</a:t>
            </a:r>
          </a:p>
          <a:p>
            <a:pPr indent="-306000">
              <a:lnSpc>
                <a:spcPct val="90000"/>
              </a:lnSpc>
              <a:spcBef>
                <a:spcPct val="20000"/>
              </a:spcBef>
              <a:spcAft>
                <a:spcPts val="600"/>
              </a:spcAft>
              <a:buClr>
                <a:schemeClr val="tx2"/>
              </a:buClr>
              <a:buSzPct val="70000"/>
              <a:buFont typeface="Wingdings 2" charset="2"/>
              <a:buChar char=""/>
            </a:pPr>
            <a:r>
              <a:rPr lang="en-US" sz="1400" dirty="0">
                <a:ln>
                  <a:solidFill>
                    <a:schemeClr val="bg1">
                      <a:lumMod val="75000"/>
                      <a:lumOff val="25000"/>
                      <a:alpha val="10000"/>
                    </a:schemeClr>
                  </a:solidFill>
                </a:ln>
                <a:effectLst>
                  <a:outerShdw blurRad="9525" dist="25400" dir="14640000" algn="tl" rotWithShape="0">
                    <a:schemeClr val="bg1">
                      <a:alpha val="30000"/>
                    </a:schemeClr>
                  </a:outerShdw>
                </a:effectLst>
              </a:rPr>
              <a:t>17. Is drag and drop possible using HTML5 and how?</a:t>
            </a:r>
          </a:p>
          <a:p>
            <a:pPr indent="-306000">
              <a:lnSpc>
                <a:spcPct val="90000"/>
              </a:lnSpc>
              <a:spcBef>
                <a:spcPct val="20000"/>
              </a:spcBef>
              <a:spcAft>
                <a:spcPts val="600"/>
              </a:spcAft>
              <a:buClr>
                <a:schemeClr val="tx2"/>
              </a:buClr>
              <a:buSzPct val="70000"/>
              <a:buFont typeface="Wingdings 2" charset="2"/>
              <a:buChar char=""/>
            </a:pPr>
            <a:r>
              <a:rPr lang="en-US" sz="1400" dirty="0">
                <a:ln>
                  <a:solidFill>
                    <a:schemeClr val="bg1">
                      <a:lumMod val="75000"/>
                      <a:lumOff val="25000"/>
                      <a:alpha val="10000"/>
                    </a:schemeClr>
                  </a:solidFill>
                </a:ln>
                <a:effectLst>
                  <a:outerShdw blurRad="9525" dist="25400" dir="14640000" algn="tl" rotWithShape="0">
                    <a:schemeClr val="bg1">
                      <a:alpha val="30000"/>
                    </a:schemeClr>
                  </a:outerShdw>
                </a:effectLst>
              </a:rPr>
              <a:t>18. Difference between SVG and Canvas HTML5 element?</a:t>
            </a:r>
          </a:p>
          <a:p>
            <a:pPr indent="-306000">
              <a:lnSpc>
                <a:spcPct val="90000"/>
              </a:lnSpc>
              <a:spcBef>
                <a:spcPct val="20000"/>
              </a:spcBef>
              <a:spcAft>
                <a:spcPts val="600"/>
              </a:spcAft>
              <a:buClr>
                <a:schemeClr val="tx2"/>
              </a:buClr>
              <a:buSzPct val="70000"/>
              <a:buFont typeface="Wingdings 2" charset="2"/>
              <a:buChar char=""/>
            </a:pPr>
            <a:r>
              <a:rPr lang="en-US" sz="1400" dirty="0">
                <a:ln>
                  <a:solidFill>
                    <a:schemeClr val="bg1">
                      <a:lumMod val="75000"/>
                      <a:lumOff val="25000"/>
                      <a:alpha val="10000"/>
                    </a:schemeClr>
                  </a:solidFill>
                </a:ln>
                <a:effectLst>
                  <a:outerShdw blurRad="9525" dist="25400" dir="14640000" algn="tl" rotWithShape="0">
                    <a:schemeClr val="bg1">
                      <a:alpha val="30000"/>
                    </a:schemeClr>
                  </a:outerShdw>
                </a:effectLst>
              </a:rPr>
              <a:t>19. What type of audio files can be played using HTML5?</a:t>
            </a:r>
          </a:p>
          <a:p>
            <a:pPr indent="-306000">
              <a:lnSpc>
                <a:spcPct val="90000"/>
              </a:lnSpc>
              <a:spcBef>
                <a:spcPct val="20000"/>
              </a:spcBef>
              <a:spcAft>
                <a:spcPts val="600"/>
              </a:spcAft>
              <a:buClr>
                <a:schemeClr val="tx2"/>
              </a:buClr>
              <a:buSzPct val="70000"/>
              <a:buFont typeface="Wingdings 2" charset="2"/>
              <a:buChar char=""/>
            </a:pPr>
            <a:r>
              <a:rPr lang="en-IN" sz="1400" dirty="0">
                <a:ln>
                  <a:solidFill>
                    <a:schemeClr val="bg1">
                      <a:lumMod val="75000"/>
                      <a:lumOff val="25000"/>
                      <a:alpha val="10000"/>
                    </a:schemeClr>
                  </a:solidFill>
                </a:ln>
                <a:effectLst>
                  <a:outerShdw blurRad="9525" dist="25400" dir="14640000" algn="tl" rotWithShape="0">
                    <a:schemeClr val="bg1">
                      <a:alpha val="30000"/>
                    </a:schemeClr>
                  </a:outerShdw>
                </a:effectLst>
              </a:rPr>
              <a:t>20. </a:t>
            </a:r>
            <a:r>
              <a:rPr lang="en-US" sz="1400" dirty="0">
                <a:ln>
                  <a:solidFill>
                    <a:schemeClr val="bg1">
                      <a:lumMod val="75000"/>
                      <a:lumOff val="25000"/>
                      <a:alpha val="10000"/>
                    </a:schemeClr>
                  </a:solidFill>
                </a:ln>
                <a:effectLst>
                  <a:outerShdw blurRad="9525" dist="25400" dir="14640000" algn="tl" rotWithShape="0">
                    <a:schemeClr val="bg1">
                      <a:alpha val="30000"/>
                    </a:schemeClr>
                  </a:outerShdw>
                </a:effectLst>
              </a:rPr>
              <a:t>Explain the concept of web storage in HTML5.</a:t>
            </a:r>
          </a:p>
          <a:p>
            <a:endParaRPr lang="en-IN" dirty="0"/>
          </a:p>
        </p:txBody>
      </p:sp>
    </p:spTree>
    <p:extLst>
      <p:ext uri="{BB962C8B-B14F-4D97-AF65-F5344CB8AC3E}">
        <p14:creationId xmlns:p14="http://schemas.microsoft.com/office/powerpoint/2010/main" val="3931991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1B82E-3F52-B280-0EEF-59CE0E56EC9F}"/>
              </a:ext>
            </a:extLst>
          </p:cNvPr>
          <p:cNvSpPr txBox="1"/>
          <p:nvPr/>
        </p:nvSpPr>
        <p:spPr>
          <a:xfrm>
            <a:off x="322728" y="255007"/>
            <a:ext cx="11663083" cy="6700296"/>
          </a:xfrm>
          <a:prstGeom prst="rect">
            <a:avLst/>
          </a:prstGeom>
          <a:noFill/>
        </p:spPr>
        <p:txBody>
          <a:bodyPr wrap="square">
            <a:spAutoFit/>
          </a:bodyPr>
          <a:lstStyle/>
          <a:p>
            <a:pPr indent="-306000">
              <a:lnSpc>
                <a:spcPct val="90000"/>
              </a:lnSpc>
              <a:spcBef>
                <a:spcPct val="20000"/>
              </a:spcBef>
              <a:spcAft>
                <a:spcPts val="600"/>
              </a:spcAft>
              <a:buClr>
                <a:schemeClr val="tx2"/>
              </a:buClr>
              <a:buSzPct val="70000"/>
              <a:buFont typeface="Wingdings 2" charset="2"/>
              <a:buChar char=""/>
            </a:pPr>
            <a:r>
              <a:rPr lang="en-IN" sz="1400" dirty="0">
                <a:ln>
                  <a:solidFill>
                    <a:schemeClr val="bg1">
                      <a:lumMod val="75000"/>
                      <a:lumOff val="25000"/>
                      <a:alpha val="10000"/>
                    </a:schemeClr>
                  </a:solidFill>
                </a:ln>
                <a:effectLst>
                  <a:outerShdw blurRad="9525" dist="25400" dir="14640000" algn="tl" rotWithShape="0">
                    <a:schemeClr val="bg1">
                      <a:alpha val="30000"/>
                    </a:schemeClr>
                  </a:outerShdw>
                </a:effectLst>
              </a:rPr>
              <a:t>21. What is Microdata in HTML5?</a:t>
            </a:r>
          </a:p>
          <a:p>
            <a:pPr indent="-306000">
              <a:lnSpc>
                <a:spcPct val="90000"/>
              </a:lnSpc>
              <a:spcBef>
                <a:spcPct val="20000"/>
              </a:spcBef>
              <a:spcAft>
                <a:spcPts val="600"/>
              </a:spcAft>
              <a:buClr>
                <a:schemeClr val="tx2"/>
              </a:buClr>
              <a:buSzPct val="70000"/>
              <a:buFont typeface="Wingdings 2" charset="2"/>
              <a:buChar char=""/>
            </a:pPr>
            <a:r>
              <a:rPr lang="en-IN" sz="1400" dirty="0">
                <a:ln>
                  <a:solidFill>
                    <a:schemeClr val="bg1">
                      <a:lumMod val="75000"/>
                      <a:lumOff val="25000"/>
                      <a:alpha val="10000"/>
                    </a:schemeClr>
                  </a:solidFill>
                </a:ln>
                <a:effectLst>
                  <a:outerShdw blurRad="9525" dist="25400" dir="14640000" algn="tl" rotWithShape="0">
                    <a:schemeClr val="bg1">
                      <a:alpha val="30000"/>
                    </a:schemeClr>
                  </a:outerShdw>
                </a:effectLst>
              </a:rPr>
              <a:t>22. </a:t>
            </a:r>
            <a:r>
              <a:rPr lang="en-US" sz="1400" dirty="0">
                <a:ln>
                  <a:solidFill>
                    <a:schemeClr val="bg1">
                      <a:lumMod val="75000"/>
                      <a:lumOff val="25000"/>
                      <a:alpha val="10000"/>
                    </a:schemeClr>
                  </a:solidFill>
                </a:ln>
                <a:effectLst>
                  <a:outerShdw blurRad="9525" dist="25400" dir="14640000" algn="tl" rotWithShape="0">
                    <a:schemeClr val="bg1">
                      <a:alpha val="30000"/>
                    </a:schemeClr>
                  </a:outerShdw>
                </a:effectLst>
              </a:rPr>
              <a:t>Which tag is used for representing the result of a calculation? Explain its attributes.</a:t>
            </a:r>
          </a:p>
          <a:p>
            <a:pPr indent="-306000">
              <a:lnSpc>
                <a:spcPct val="90000"/>
              </a:lnSpc>
              <a:spcBef>
                <a:spcPct val="20000"/>
              </a:spcBef>
              <a:spcAft>
                <a:spcPts val="600"/>
              </a:spcAft>
              <a:buClr>
                <a:schemeClr val="tx2"/>
              </a:buClr>
              <a:buSzPct val="70000"/>
              <a:buFont typeface="Wingdings 2" charset="2"/>
              <a:buChar char=""/>
            </a:pPr>
            <a:r>
              <a:rPr lang="en-IN" sz="1400" dirty="0">
                <a:ln>
                  <a:solidFill>
                    <a:schemeClr val="bg1">
                      <a:lumMod val="75000"/>
                      <a:lumOff val="25000"/>
                      <a:alpha val="10000"/>
                    </a:schemeClr>
                  </a:solidFill>
                </a:ln>
                <a:effectLst>
                  <a:outerShdw blurRad="9525" dist="25400" dir="14640000" algn="tl" rotWithShape="0">
                    <a:schemeClr val="bg1">
                      <a:alpha val="30000"/>
                    </a:schemeClr>
                  </a:outerShdw>
                </a:effectLst>
              </a:rPr>
              <a:t>23. </a:t>
            </a:r>
            <a:r>
              <a:rPr lang="en-US" sz="1400" dirty="0">
                <a:ln>
                  <a:solidFill>
                    <a:schemeClr val="bg1">
                      <a:lumMod val="75000"/>
                      <a:lumOff val="25000"/>
                      <a:alpha val="10000"/>
                    </a:schemeClr>
                  </a:solidFill>
                </a:ln>
                <a:effectLst>
                  <a:outerShdw blurRad="9525" dist="25400" dir="14640000" algn="tl" rotWithShape="0">
                    <a:schemeClr val="bg1">
                      <a:alpha val="30000"/>
                    </a:schemeClr>
                  </a:outerShdw>
                </a:effectLst>
              </a:rPr>
              <a:t>What is new about the relationship between the &lt;header&gt; and &lt;h1&gt; tags in HTML5?</a:t>
            </a:r>
          </a:p>
          <a:p>
            <a:pPr indent="-306000">
              <a:lnSpc>
                <a:spcPct val="90000"/>
              </a:lnSpc>
              <a:spcBef>
                <a:spcPct val="20000"/>
              </a:spcBef>
              <a:spcAft>
                <a:spcPts val="600"/>
              </a:spcAft>
              <a:buClr>
                <a:schemeClr val="tx2"/>
              </a:buClr>
              <a:buSzPct val="70000"/>
              <a:buFont typeface="Wingdings 2" charset="2"/>
              <a:buChar char=""/>
            </a:pPr>
            <a:r>
              <a:rPr lang="en-IN" sz="1400" dirty="0">
                <a:ln>
                  <a:solidFill>
                    <a:schemeClr val="bg1">
                      <a:lumMod val="75000"/>
                      <a:lumOff val="25000"/>
                      <a:alpha val="10000"/>
                    </a:schemeClr>
                  </a:solidFill>
                </a:ln>
                <a:effectLst>
                  <a:outerShdw blurRad="9525" dist="25400" dir="14640000" algn="tl" rotWithShape="0">
                    <a:schemeClr val="bg1">
                      <a:alpha val="30000"/>
                    </a:schemeClr>
                  </a:outerShdw>
                </a:effectLst>
              </a:rPr>
              <a:t>24. Explain HTML5 Graphics.</a:t>
            </a:r>
          </a:p>
          <a:p>
            <a:pPr indent="-306000">
              <a:lnSpc>
                <a:spcPct val="90000"/>
              </a:lnSpc>
              <a:spcBef>
                <a:spcPct val="20000"/>
              </a:spcBef>
              <a:spcAft>
                <a:spcPts val="600"/>
              </a:spcAft>
              <a:buClr>
                <a:schemeClr val="tx2"/>
              </a:buClr>
              <a:buSzPct val="70000"/>
              <a:buFont typeface="Wingdings 2" charset="2"/>
              <a:buChar char=""/>
            </a:pPr>
            <a:r>
              <a:rPr lang="en-IN" sz="1400" dirty="0">
                <a:ln>
                  <a:solidFill>
                    <a:schemeClr val="bg1">
                      <a:lumMod val="75000"/>
                      <a:lumOff val="25000"/>
                      <a:alpha val="10000"/>
                    </a:schemeClr>
                  </a:solidFill>
                </a:ln>
                <a:effectLst>
                  <a:outerShdw blurRad="9525" dist="25400" dir="14640000" algn="tl" rotWithShape="0">
                    <a:schemeClr val="bg1">
                      <a:alpha val="30000"/>
                    </a:schemeClr>
                  </a:outerShdw>
                </a:effectLst>
              </a:rPr>
              <a:t>25. </a:t>
            </a:r>
            <a:r>
              <a:rPr lang="en-US" sz="1400" dirty="0">
                <a:ln>
                  <a:solidFill>
                    <a:schemeClr val="bg1">
                      <a:lumMod val="75000"/>
                      <a:lumOff val="25000"/>
                      <a:alpha val="10000"/>
                    </a:schemeClr>
                  </a:solidFill>
                </a:ln>
                <a:effectLst>
                  <a:outerShdw blurRad="9525" dist="25400" dir="14640000" algn="tl" rotWithShape="0">
                    <a:schemeClr val="bg1">
                      <a:alpha val="30000"/>
                    </a:schemeClr>
                  </a:outerShdw>
                </a:effectLst>
              </a:rPr>
              <a:t> Explain new input types provided by HTML5 for forms?</a:t>
            </a:r>
          </a:p>
          <a:p>
            <a:pPr indent="-306000">
              <a:lnSpc>
                <a:spcPct val="90000"/>
              </a:lnSpc>
              <a:spcBef>
                <a:spcPct val="20000"/>
              </a:spcBef>
              <a:spcAft>
                <a:spcPts val="600"/>
              </a:spcAft>
              <a:buClr>
                <a:schemeClr val="tx2"/>
              </a:buClr>
              <a:buSzPct val="70000"/>
              <a:buFont typeface="Wingdings 2" charset="2"/>
              <a:buChar char=""/>
            </a:pPr>
            <a:r>
              <a:rPr lang="en-US" sz="1400" dirty="0">
                <a:ln>
                  <a:solidFill>
                    <a:schemeClr val="bg1">
                      <a:lumMod val="75000"/>
                      <a:lumOff val="25000"/>
                      <a:alpha val="10000"/>
                    </a:schemeClr>
                  </a:solidFill>
                </a:ln>
                <a:effectLst>
                  <a:outerShdw blurRad="9525" dist="25400" dir="14640000" algn="tl" rotWithShape="0">
                    <a:schemeClr val="bg1">
                      <a:alpha val="30000"/>
                    </a:schemeClr>
                  </a:outerShdw>
                </a:effectLst>
              </a:rPr>
              <a:t>26.  What are the New tags in Media Elements in HTML5?</a:t>
            </a:r>
          </a:p>
          <a:p>
            <a:pPr indent="-306000">
              <a:lnSpc>
                <a:spcPct val="90000"/>
              </a:lnSpc>
              <a:spcBef>
                <a:spcPct val="20000"/>
              </a:spcBef>
              <a:spcAft>
                <a:spcPts val="600"/>
              </a:spcAft>
              <a:buClr>
                <a:schemeClr val="tx2"/>
              </a:buClr>
              <a:buSzPct val="70000"/>
              <a:buFont typeface="Wingdings 2" charset="2"/>
              <a:buChar char=""/>
            </a:pPr>
            <a:r>
              <a:rPr lang="en-US" sz="1400" dirty="0">
                <a:ln>
                  <a:solidFill>
                    <a:schemeClr val="bg1">
                      <a:lumMod val="75000"/>
                      <a:lumOff val="25000"/>
                      <a:alpha val="10000"/>
                    </a:schemeClr>
                  </a:solidFill>
                </a:ln>
                <a:effectLst>
                  <a:outerShdw blurRad="9525" dist="25400" dir="14640000" algn="tl" rotWithShape="0">
                    <a:schemeClr val="bg1">
                      <a:alpha val="30000"/>
                    </a:schemeClr>
                  </a:outerShdw>
                </a:effectLst>
              </a:rPr>
              <a:t>27. Why do you think the addition of drag-and-drop functionality in HTML5 is important? How will you make an image draggable in HTML5?</a:t>
            </a:r>
          </a:p>
          <a:p>
            <a:pPr indent="-306000">
              <a:lnSpc>
                <a:spcPct val="90000"/>
              </a:lnSpc>
              <a:spcBef>
                <a:spcPct val="20000"/>
              </a:spcBef>
              <a:spcAft>
                <a:spcPts val="600"/>
              </a:spcAft>
              <a:buClr>
                <a:schemeClr val="tx2"/>
              </a:buClr>
              <a:buSzPct val="70000"/>
              <a:buFont typeface="Wingdings 2" charset="2"/>
              <a:buChar char=""/>
            </a:pPr>
            <a:r>
              <a:rPr lang="en-US" sz="1400" dirty="0">
                <a:ln>
                  <a:solidFill>
                    <a:schemeClr val="bg1">
                      <a:lumMod val="75000"/>
                      <a:lumOff val="25000"/>
                      <a:alpha val="10000"/>
                    </a:schemeClr>
                  </a:solidFill>
                </a:ln>
                <a:effectLst>
                  <a:outerShdw blurRad="9525" dist="25400" dir="14640000" algn="tl" rotWithShape="0">
                    <a:schemeClr val="bg1">
                      <a:alpha val="30000"/>
                    </a:schemeClr>
                  </a:outerShdw>
                </a:effectLst>
              </a:rPr>
              <a:t>28. Why do we need the MathML element in HTML5?</a:t>
            </a:r>
          </a:p>
          <a:p>
            <a:pPr indent="-306000">
              <a:lnSpc>
                <a:spcPct val="90000"/>
              </a:lnSpc>
              <a:spcBef>
                <a:spcPct val="20000"/>
              </a:spcBef>
              <a:spcAft>
                <a:spcPts val="600"/>
              </a:spcAft>
              <a:buClr>
                <a:schemeClr val="tx2"/>
              </a:buClr>
              <a:buSzPct val="70000"/>
              <a:buFont typeface="Wingdings 2" charset="2"/>
              <a:buChar char=""/>
            </a:pPr>
            <a:r>
              <a:rPr lang="en-US" sz="1400" dirty="0">
                <a:ln>
                  <a:solidFill>
                    <a:schemeClr val="bg1">
                      <a:lumMod val="75000"/>
                      <a:lumOff val="25000"/>
                      <a:alpha val="10000"/>
                    </a:schemeClr>
                  </a:solidFill>
                </a:ln>
                <a:effectLst>
                  <a:outerShdw blurRad="9525" dist="25400" dir="14640000" algn="tl" rotWithShape="0">
                    <a:schemeClr val="bg1">
                      <a:alpha val="30000"/>
                    </a:schemeClr>
                  </a:outerShdw>
                </a:effectLst>
              </a:rPr>
              <a:t>29.  What are the server-sent events in HTML5?</a:t>
            </a:r>
          </a:p>
          <a:p>
            <a:pPr indent="-306000">
              <a:lnSpc>
                <a:spcPct val="90000"/>
              </a:lnSpc>
              <a:spcBef>
                <a:spcPct val="20000"/>
              </a:spcBef>
              <a:spcAft>
                <a:spcPts val="600"/>
              </a:spcAft>
              <a:buClr>
                <a:schemeClr val="tx2"/>
              </a:buClr>
              <a:buSzPct val="70000"/>
              <a:buFont typeface="Wingdings 2" charset="2"/>
              <a:buChar char=""/>
            </a:pPr>
            <a:r>
              <a:rPr lang="en-US" sz="1400" dirty="0">
                <a:ln>
                  <a:solidFill>
                    <a:schemeClr val="bg1">
                      <a:lumMod val="75000"/>
                      <a:lumOff val="25000"/>
                      <a:alpha val="10000"/>
                    </a:schemeClr>
                  </a:solidFill>
                </a:ln>
                <a:effectLst>
                  <a:outerShdw blurRad="9525" dist="25400" dir="14640000" algn="tl" rotWithShape="0">
                    <a:schemeClr val="bg1">
                      <a:alpha val="30000"/>
                    </a:schemeClr>
                  </a:outerShdw>
                </a:effectLst>
              </a:rPr>
              <a:t>30. </a:t>
            </a:r>
            <a:r>
              <a:rPr lang="en-IN" sz="1400" dirty="0">
                <a:ln>
                  <a:solidFill>
                    <a:schemeClr val="bg1">
                      <a:lumMod val="75000"/>
                      <a:lumOff val="25000"/>
                      <a:alpha val="10000"/>
                    </a:schemeClr>
                  </a:solidFill>
                </a:ln>
                <a:effectLst>
                  <a:outerShdw blurRad="9525" dist="25400" dir="14640000" algn="tl" rotWithShape="0">
                    <a:schemeClr val="bg1">
                      <a:alpha val="30000"/>
                    </a:schemeClr>
                  </a:outerShdw>
                </a:effectLst>
              </a:rPr>
              <a:t>What are Web Workers?</a:t>
            </a:r>
          </a:p>
          <a:p>
            <a:pPr indent="-306000">
              <a:lnSpc>
                <a:spcPct val="90000"/>
              </a:lnSpc>
              <a:spcBef>
                <a:spcPct val="20000"/>
              </a:spcBef>
              <a:spcAft>
                <a:spcPts val="600"/>
              </a:spcAft>
              <a:buClr>
                <a:schemeClr val="tx2"/>
              </a:buClr>
              <a:buSzPct val="70000"/>
              <a:buFont typeface="Wingdings 2" charset="2"/>
              <a:buChar char=""/>
            </a:pPr>
            <a:r>
              <a:rPr lang="en-US" sz="1400" dirty="0">
                <a:ln>
                  <a:solidFill>
                    <a:schemeClr val="bg1">
                      <a:lumMod val="75000"/>
                      <a:lumOff val="25000"/>
                      <a:alpha val="10000"/>
                    </a:schemeClr>
                  </a:solidFill>
                </a:ln>
                <a:effectLst>
                  <a:outerShdw blurRad="9525" dist="25400" dir="14640000" algn="tl" rotWithShape="0">
                    <a:schemeClr val="bg1">
                      <a:alpha val="30000"/>
                    </a:schemeClr>
                  </a:outerShdw>
                </a:effectLst>
              </a:rPr>
              <a:t>31. What is the usage of a </a:t>
            </a:r>
            <a:r>
              <a:rPr lang="en-US" sz="1400" dirty="0" err="1">
                <a:ln>
                  <a:solidFill>
                    <a:schemeClr val="bg1">
                      <a:lumMod val="75000"/>
                      <a:lumOff val="25000"/>
                      <a:alpha val="10000"/>
                    </a:schemeClr>
                  </a:solidFill>
                </a:ln>
                <a:effectLst>
                  <a:outerShdw blurRad="9525" dist="25400" dir="14640000" algn="tl" rotWithShape="0">
                    <a:schemeClr val="bg1">
                      <a:alpha val="30000"/>
                    </a:schemeClr>
                  </a:outerShdw>
                </a:effectLst>
              </a:rPr>
              <a:t>novalidate</a:t>
            </a:r>
            <a:r>
              <a:rPr lang="en-US" sz="1400" dirty="0">
                <a:ln>
                  <a:solidFill>
                    <a:schemeClr val="bg1">
                      <a:lumMod val="75000"/>
                      <a:lumOff val="25000"/>
                      <a:alpha val="10000"/>
                    </a:schemeClr>
                  </a:solidFill>
                </a:ln>
                <a:effectLst>
                  <a:outerShdw blurRad="9525" dist="25400" dir="14640000" algn="tl" rotWithShape="0">
                    <a:schemeClr val="bg1">
                      <a:alpha val="30000"/>
                    </a:schemeClr>
                  </a:outerShdw>
                </a:effectLst>
              </a:rPr>
              <a:t> attribute for the form tag that is introduced in HTML5?</a:t>
            </a:r>
          </a:p>
          <a:p>
            <a:pPr indent="-306000">
              <a:lnSpc>
                <a:spcPct val="90000"/>
              </a:lnSpc>
              <a:spcBef>
                <a:spcPct val="20000"/>
              </a:spcBef>
              <a:spcAft>
                <a:spcPts val="600"/>
              </a:spcAft>
              <a:buClr>
                <a:schemeClr val="tx2"/>
              </a:buClr>
              <a:buSzPct val="70000"/>
              <a:buFont typeface="Wingdings 2" charset="2"/>
              <a:buChar char=""/>
            </a:pPr>
            <a:r>
              <a:rPr lang="en-US" sz="1400" dirty="0">
                <a:ln>
                  <a:solidFill>
                    <a:schemeClr val="bg1">
                      <a:lumMod val="75000"/>
                      <a:lumOff val="25000"/>
                      <a:alpha val="10000"/>
                    </a:schemeClr>
                  </a:solidFill>
                </a:ln>
                <a:effectLst>
                  <a:outerShdw blurRad="9525" dist="25400" dir="14640000" algn="tl" rotWithShape="0">
                    <a:schemeClr val="bg1">
                      <a:alpha val="30000"/>
                    </a:schemeClr>
                  </a:outerShdw>
                </a:effectLst>
              </a:rPr>
              <a:t>32. What are raster images and vector images?</a:t>
            </a:r>
          </a:p>
          <a:p>
            <a:pPr indent="-306000">
              <a:lnSpc>
                <a:spcPct val="90000"/>
              </a:lnSpc>
              <a:spcBef>
                <a:spcPct val="20000"/>
              </a:spcBef>
              <a:spcAft>
                <a:spcPts val="600"/>
              </a:spcAft>
              <a:buClr>
                <a:schemeClr val="tx2"/>
              </a:buClr>
              <a:buSzPct val="70000"/>
              <a:buFont typeface="Wingdings 2" charset="2"/>
              <a:buChar char=""/>
            </a:pPr>
            <a:r>
              <a:rPr lang="en-US" sz="1400" dirty="0">
                <a:ln>
                  <a:solidFill>
                    <a:schemeClr val="bg1">
                      <a:lumMod val="75000"/>
                      <a:lumOff val="25000"/>
                      <a:alpha val="10000"/>
                    </a:schemeClr>
                  </a:solidFill>
                </a:ln>
                <a:effectLst>
                  <a:outerShdw blurRad="9525" dist="25400" dir="14640000" algn="tl" rotWithShape="0">
                    <a:schemeClr val="bg1">
                      <a:alpha val="30000"/>
                    </a:schemeClr>
                  </a:outerShdw>
                </a:effectLst>
              </a:rPr>
              <a:t>33. How to support SVG in old browsers?</a:t>
            </a:r>
          </a:p>
          <a:p>
            <a:pPr indent="-306000">
              <a:lnSpc>
                <a:spcPct val="90000"/>
              </a:lnSpc>
              <a:spcBef>
                <a:spcPct val="20000"/>
              </a:spcBef>
              <a:spcAft>
                <a:spcPts val="600"/>
              </a:spcAft>
              <a:buClr>
                <a:schemeClr val="tx2"/>
              </a:buClr>
              <a:buSzPct val="70000"/>
              <a:buFont typeface="Wingdings 2" charset="2"/>
              <a:buChar char=""/>
            </a:pPr>
            <a:r>
              <a:rPr lang="en-US" sz="1400" dirty="0">
                <a:ln>
                  <a:solidFill>
                    <a:schemeClr val="bg1">
                      <a:lumMod val="75000"/>
                      <a:lumOff val="25000"/>
                      <a:alpha val="10000"/>
                    </a:schemeClr>
                  </a:solidFill>
                </a:ln>
                <a:effectLst>
                  <a:outerShdw blurRad="9525" dist="25400" dir="14640000" algn="tl" rotWithShape="0">
                    <a:schemeClr val="bg1">
                      <a:alpha val="30000"/>
                    </a:schemeClr>
                  </a:outerShdw>
                </a:effectLst>
              </a:rPr>
              <a:t>34. What are different approaches to make an image responsive?</a:t>
            </a:r>
          </a:p>
          <a:p>
            <a:pPr indent="-306000">
              <a:lnSpc>
                <a:spcPct val="90000"/>
              </a:lnSpc>
              <a:spcBef>
                <a:spcPct val="20000"/>
              </a:spcBef>
              <a:spcAft>
                <a:spcPts val="600"/>
              </a:spcAft>
              <a:buClr>
                <a:schemeClr val="tx2"/>
              </a:buClr>
              <a:buSzPct val="70000"/>
              <a:buFont typeface="Wingdings 2" charset="2"/>
              <a:buChar char=""/>
            </a:pPr>
            <a:r>
              <a:rPr lang="en-US" sz="1400" dirty="0">
                <a:ln>
                  <a:solidFill>
                    <a:schemeClr val="bg1">
                      <a:lumMod val="75000"/>
                      <a:lumOff val="25000"/>
                      <a:alpha val="10000"/>
                    </a:schemeClr>
                  </a:solidFill>
                </a:ln>
                <a:effectLst>
                  <a:outerShdw blurRad="9525" dist="25400" dir="14640000" algn="tl" rotWithShape="0">
                    <a:schemeClr val="bg1">
                      <a:alpha val="30000"/>
                    </a:schemeClr>
                  </a:outerShdw>
                </a:effectLst>
              </a:rPr>
              <a:t>35. What is a manifest file in HTML5?</a:t>
            </a:r>
          </a:p>
          <a:p>
            <a:pPr indent="-306000">
              <a:lnSpc>
                <a:spcPct val="90000"/>
              </a:lnSpc>
              <a:spcBef>
                <a:spcPct val="20000"/>
              </a:spcBef>
              <a:spcAft>
                <a:spcPts val="600"/>
              </a:spcAft>
              <a:buClr>
                <a:schemeClr val="tx2"/>
              </a:buClr>
              <a:buSzPct val="70000"/>
              <a:buFont typeface="Wingdings 2" charset="2"/>
              <a:buChar char=""/>
            </a:pPr>
            <a:r>
              <a:rPr lang="en-US" sz="1400" dirty="0">
                <a:ln>
                  <a:solidFill>
                    <a:schemeClr val="bg1">
                      <a:lumMod val="75000"/>
                      <a:lumOff val="25000"/>
                      <a:alpha val="10000"/>
                    </a:schemeClr>
                  </a:solidFill>
                </a:ln>
                <a:effectLst>
                  <a:outerShdw blurRad="9525" dist="25400" dir="14640000" algn="tl" rotWithShape="0">
                    <a:schemeClr val="bg1">
                      <a:alpha val="30000"/>
                    </a:schemeClr>
                  </a:outerShdw>
                </a:effectLst>
              </a:rPr>
              <a:t>36. What is the Geolocation API in HTML5?</a:t>
            </a:r>
          </a:p>
          <a:p>
            <a:pPr indent="-306000">
              <a:lnSpc>
                <a:spcPct val="90000"/>
              </a:lnSpc>
              <a:spcBef>
                <a:spcPct val="20000"/>
              </a:spcBef>
              <a:spcAft>
                <a:spcPts val="600"/>
              </a:spcAft>
              <a:buClr>
                <a:schemeClr val="tx2"/>
              </a:buClr>
              <a:buSzPct val="70000"/>
              <a:buFont typeface="Wingdings 2" charset="2"/>
              <a:buChar char=""/>
            </a:pPr>
            <a:r>
              <a:rPr lang="en-US" sz="1400" dirty="0">
                <a:ln>
                  <a:solidFill>
                    <a:schemeClr val="bg1">
                      <a:lumMod val="75000"/>
                      <a:lumOff val="25000"/>
                      <a:alpha val="10000"/>
                    </a:schemeClr>
                  </a:solidFill>
                </a:ln>
                <a:effectLst>
                  <a:outerShdw blurRad="9525" dist="25400" dir="14640000" algn="tl" rotWithShape="0">
                    <a:schemeClr val="bg1">
                      <a:alpha val="30000"/>
                    </a:schemeClr>
                  </a:outerShdw>
                </a:effectLst>
              </a:rPr>
              <a:t>37. Write HTML5 code to demonstrate the use of Geolocation API.</a:t>
            </a:r>
          </a:p>
          <a:p>
            <a:pPr indent="-306000">
              <a:lnSpc>
                <a:spcPct val="90000"/>
              </a:lnSpc>
              <a:spcBef>
                <a:spcPct val="20000"/>
              </a:spcBef>
              <a:spcAft>
                <a:spcPts val="600"/>
              </a:spcAft>
              <a:buClr>
                <a:schemeClr val="tx2"/>
              </a:buClr>
              <a:buSzPct val="70000"/>
              <a:buFont typeface="Wingdings 2" charset="2"/>
              <a:buChar char=""/>
            </a:pPr>
            <a:r>
              <a:rPr lang="en-US" sz="1400" dirty="0">
                <a:ln>
                  <a:solidFill>
                    <a:schemeClr val="bg1">
                      <a:lumMod val="75000"/>
                      <a:lumOff val="25000"/>
                      <a:alpha val="10000"/>
                    </a:schemeClr>
                  </a:solidFill>
                </a:ln>
                <a:effectLst>
                  <a:outerShdw blurRad="9525" dist="25400" dir="14640000" algn="tl" rotWithShape="0">
                    <a:schemeClr val="bg1">
                      <a:alpha val="30000"/>
                    </a:schemeClr>
                  </a:outerShdw>
                </a:effectLst>
              </a:rPr>
              <a:t>38. Explain Web Components and it’s usage.</a:t>
            </a:r>
          </a:p>
          <a:p>
            <a:pPr indent="-306000">
              <a:lnSpc>
                <a:spcPct val="90000"/>
              </a:lnSpc>
              <a:spcBef>
                <a:spcPct val="20000"/>
              </a:spcBef>
              <a:spcAft>
                <a:spcPts val="600"/>
              </a:spcAft>
              <a:buClr>
                <a:schemeClr val="tx2"/>
              </a:buClr>
              <a:buSzPct val="70000"/>
              <a:buFont typeface="Wingdings 2" charset="2"/>
              <a:buChar char=""/>
            </a:pPr>
            <a:endParaRPr lang="en-US" sz="1400" dirty="0">
              <a:ln>
                <a:solidFill>
                  <a:schemeClr val="bg1">
                    <a:lumMod val="75000"/>
                    <a:lumOff val="25000"/>
                    <a:alpha val="10000"/>
                  </a:schemeClr>
                </a:solidFill>
              </a:ln>
              <a:effectLst>
                <a:outerShdw blurRad="9525" dist="25400" dir="14640000" algn="tl" rotWithShape="0">
                  <a:schemeClr val="bg1">
                    <a:alpha val="30000"/>
                  </a:schemeClr>
                </a:outerShdw>
              </a:effectLst>
            </a:endParaRPr>
          </a:p>
          <a:p>
            <a:pPr indent="-306000">
              <a:lnSpc>
                <a:spcPct val="90000"/>
              </a:lnSpc>
              <a:spcBef>
                <a:spcPct val="20000"/>
              </a:spcBef>
              <a:spcAft>
                <a:spcPts val="600"/>
              </a:spcAft>
              <a:buClr>
                <a:schemeClr val="tx2"/>
              </a:buClr>
              <a:buSzPct val="70000"/>
              <a:buFont typeface="Wingdings 2" charset="2"/>
              <a:buChar char=""/>
            </a:pPr>
            <a:endParaRPr lang="en-US" b="1" i="0" dirty="0">
              <a:solidFill>
                <a:srgbClr val="515151"/>
              </a:solidFill>
              <a:effectLst/>
              <a:latin typeface="-apple-system"/>
            </a:endParaRPr>
          </a:p>
          <a:p>
            <a:pPr indent="-306000">
              <a:lnSpc>
                <a:spcPct val="90000"/>
              </a:lnSpc>
              <a:spcBef>
                <a:spcPct val="20000"/>
              </a:spcBef>
              <a:spcAft>
                <a:spcPts val="600"/>
              </a:spcAft>
              <a:buClr>
                <a:schemeClr val="tx2"/>
              </a:buClr>
              <a:buSzPct val="70000"/>
              <a:buFont typeface="Wingdings 2" charset="2"/>
              <a:buChar char=""/>
            </a:pPr>
            <a:endParaRPr lang="en-IN" sz="1800" dirty="0">
              <a:ln>
                <a:solidFill>
                  <a:schemeClr val="bg1">
                    <a:lumMod val="75000"/>
                    <a:lumOff val="25000"/>
                    <a:alpha val="10000"/>
                  </a:schemeClr>
                </a:solidFill>
              </a:ln>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3095418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9D4914-C757-E1BF-75B3-FF93BE8ED303}"/>
              </a:ext>
            </a:extLst>
          </p:cNvPr>
          <p:cNvSpPr txBox="1"/>
          <p:nvPr/>
        </p:nvSpPr>
        <p:spPr>
          <a:xfrm>
            <a:off x="528916" y="474239"/>
            <a:ext cx="11080378" cy="4493538"/>
          </a:xfrm>
          <a:prstGeom prst="rect">
            <a:avLst/>
          </a:prstGeom>
          <a:noFill/>
        </p:spPr>
        <p:txBody>
          <a:bodyPr wrap="square">
            <a:spAutoFit/>
          </a:bodyPr>
          <a:lstStyle/>
          <a:p>
            <a:r>
              <a:rPr lang="en-IN" sz="1600" b="1" dirty="0">
                <a:solidFill>
                  <a:srgbClr val="D4D4D4"/>
                </a:solidFill>
                <a:latin typeface="Consolas" panose="020B0609020204030204" pitchFamily="49" charset="0"/>
              </a:rPr>
              <a:t>1. HTML: hypertext markup language                                                 </a:t>
            </a:r>
            <a:r>
              <a:rPr lang="en-IN" sz="1400" dirty="0">
                <a:solidFill>
                  <a:srgbClr val="D4D4D4"/>
                </a:solidFill>
                <a:latin typeface="Consolas" panose="020B0609020204030204" pitchFamily="49" charset="0"/>
              </a:rPr>
              <a:t>-- (question 1)</a:t>
            </a:r>
          </a:p>
          <a:p>
            <a:endParaRPr lang="en-IN"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 HTML adds the structure and describe the content of a webpage</a:t>
            </a:r>
          </a:p>
          <a:p>
            <a:r>
              <a:rPr lang="en-US" sz="1400" dirty="0">
                <a:solidFill>
                  <a:srgbClr val="D4D4D4"/>
                </a:solidFill>
                <a:latin typeface="Consolas" panose="020B0609020204030204" pitchFamily="49" charset="0"/>
              </a:rPr>
              <a:t>- HTML consist of elements that describes different type of content paragraph, links,         images, video etc.</a:t>
            </a:r>
          </a:p>
          <a:p>
            <a:pPr marL="285750" indent="-285750">
              <a:buFontTx/>
              <a:buChar char="-"/>
            </a:pPr>
            <a:r>
              <a:rPr lang="en-US" sz="1400" dirty="0">
                <a:solidFill>
                  <a:srgbClr val="D4D4D4"/>
                </a:solidFill>
                <a:latin typeface="Consolas" panose="020B0609020204030204" pitchFamily="49" charset="0"/>
              </a:rPr>
              <a:t>web browsers understand HTML</a:t>
            </a:r>
          </a:p>
          <a:p>
            <a:pPr marL="285750" indent="-285750">
              <a:buFontTx/>
              <a:buChar char="-"/>
            </a:pPr>
            <a:endParaRPr lang="en-US" sz="1400" dirty="0">
              <a:solidFill>
                <a:srgbClr val="D4D4D4"/>
              </a:solidFill>
              <a:latin typeface="Consolas" panose="020B0609020204030204" pitchFamily="49" charset="0"/>
            </a:endParaRPr>
          </a:p>
          <a:p>
            <a:r>
              <a:rPr lang="en-US" sz="1400" dirty="0">
                <a:solidFill>
                  <a:srgbClr val="CE9178"/>
                </a:solidFill>
                <a:latin typeface="Consolas" panose="020B0609020204030204" pitchFamily="49" charset="0"/>
              </a:rPr>
              <a:t>&lt;!DOCTYPE html&gt;</a:t>
            </a:r>
          </a:p>
          <a:p>
            <a:r>
              <a:rPr lang="en-US" sz="1400" dirty="0">
                <a:solidFill>
                  <a:srgbClr val="CE9178"/>
                </a:solidFill>
                <a:latin typeface="Consolas" panose="020B0609020204030204" pitchFamily="49" charset="0"/>
              </a:rPr>
              <a:t>&lt;html lang="</a:t>
            </a:r>
            <a:r>
              <a:rPr lang="en-US" sz="1400" dirty="0" err="1">
                <a:solidFill>
                  <a:srgbClr val="CE9178"/>
                </a:solidFill>
                <a:latin typeface="Consolas" panose="020B0609020204030204" pitchFamily="49" charset="0"/>
              </a:rPr>
              <a:t>en</a:t>
            </a:r>
            <a:r>
              <a:rPr lang="en-US" sz="1400" dirty="0">
                <a:solidFill>
                  <a:srgbClr val="CE9178"/>
                </a:solidFill>
                <a:latin typeface="Consolas" panose="020B0609020204030204" pitchFamily="49" charset="0"/>
              </a:rPr>
              <a:t>-US"&gt;</a:t>
            </a:r>
          </a:p>
          <a:p>
            <a:r>
              <a:rPr lang="en-US" sz="1400" dirty="0">
                <a:solidFill>
                  <a:srgbClr val="CE9178"/>
                </a:solidFill>
                <a:latin typeface="Consolas" panose="020B0609020204030204" pitchFamily="49" charset="0"/>
              </a:rPr>
              <a:t>  &lt;head&gt;</a:t>
            </a:r>
          </a:p>
          <a:p>
            <a:r>
              <a:rPr lang="en-US" sz="1400" dirty="0">
                <a:solidFill>
                  <a:srgbClr val="CE9178"/>
                </a:solidFill>
                <a:latin typeface="Consolas" panose="020B0609020204030204" pitchFamily="49" charset="0"/>
              </a:rPr>
              <a:t>    &lt;meta charset="utf-8" /&gt;</a:t>
            </a:r>
          </a:p>
          <a:p>
            <a:r>
              <a:rPr lang="en-US" sz="1400" dirty="0">
                <a:solidFill>
                  <a:srgbClr val="CE9178"/>
                </a:solidFill>
                <a:latin typeface="Consolas" panose="020B0609020204030204" pitchFamily="49" charset="0"/>
              </a:rPr>
              <a:t>    &lt;title&gt;My test page&lt;/title&gt;</a:t>
            </a:r>
          </a:p>
          <a:p>
            <a:r>
              <a:rPr lang="en-US" sz="1400" dirty="0">
                <a:solidFill>
                  <a:srgbClr val="CE9178"/>
                </a:solidFill>
                <a:latin typeface="Consolas" panose="020B0609020204030204" pitchFamily="49" charset="0"/>
              </a:rPr>
              <a:t>  &lt;/head&gt;</a:t>
            </a:r>
          </a:p>
          <a:p>
            <a:r>
              <a:rPr lang="en-US" sz="1400" dirty="0">
                <a:solidFill>
                  <a:srgbClr val="CE9178"/>
                </a:solidFill>
                <a:latin typeface="Consolas" panose="020B0609020204030204" pitchFamily="49" charset="0"/>
              </a:rPr>
              <a:t>  &lt;body&gt;</a:t>
            </a:r>
          </a:p>
          <a:p>
            <a:r>
              <a:rPr lang="en-US" sz="1400" dirty="0">
                <a:solidFill>
                  <a:srgbClr val="CE9178"/>
                </a:solidFill>
                <a:latin typeface="Consolas" panose="020B0609020204030204" pitchFamily="49" charset="0"/>
              </a:rPr>
              <a:t>    &lt;p&gt;This is my page&lt;/p&gt;</a:t>
            </a:r>
          </a:p>
          <a:p>
            <a:r>
              <a:rPr lang="en-US" sz="1400" dirty="0">
                <a:solidFill>
                  <a:srgbClr val="CE9178"/>
                </a:solidFill>
                <a:latin typeface="Consolas" panose="020B0609020204030204" pitchFamily="49" charset="0"/>
              </a:rPr>
              <a:t>  &lt;/body&gt;</a:t>
            </a:r>
          </a:p>
          <a:p>
            <a:r>
              <a:rPr lang="en-US" sz="1400" dirty="0">
                <a:solidFill>
                  <a:srgbClr val="CE9178"/>
                </a:solidFill>
                <a:latin typeface="Consolas" panose="020B0609020204030204" pitchFamily="49" charset="0"/>
              </a:rPr>
              <a:t>&lt;/html&gt;</a:t>
            </a:r>
          </a:p>
          <a:p>
            <a:pPr marL="285750" indent="-285750">
              <a:buFontTx/>
              <a:buChar char="-"/>
            </a:pPr>
            <a:endParaRPr lang="en-US" sz="1400" dirty="0">
              <a:solidFill>
                <a:srgbClr val="D4D4D4"/>
              </a:solidFill>
              <a:latin typeface="Consolas" panose="020B0609020204030204" pitchFamily="49" charset="0"/>
            </a:endParaRPr>
          </a:p>
          <a:p>
            <a:endParaRPr lang="en-IN" sz="1400" dirty="0">
              <a:solidFill>
                <a:srgbClr val="D4D4D4"/>
              </a:solidFill>
              <a:latin typeface="Consolas" panose="020B0609020204030204" pitchFamily="49" charset="0"/>
            </a:endParaRPr>
          </a:p>
          <a:p>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01722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055F9A-B6A8-2B8B-32A4-01FBFCC86459}"/>
              </a:ext>
            </a:extLst>
          </p:cNvPr>
          <p:cNvSpPr txBox="1"/>
          <p:nvPr/>
        </p:nvSpPr>
        <p:spPr>
          <a:xfrm>
            <a:off x="161365" y="270296"/>
            <a:ext cx="11645153" cy="6124754"/>
          </a:xfrm>
          <a:prstGeom prst="rect">
            <a:avLst/>
          </a:prstGeom>
          <a:noFill/>
        </p:spPr>
        <p:txBody>
          <a:bodyPr wrap="square">
            <a:spAutoFit/>
          </a:bodyPr>
          <a:lstStyle/>
          <a:p>
            <a:r>
              <a:rPr lang="en-US" sz="1400" dirty="0">
                <a:solidFill>
                  <a:srgbClr val="D4D4D4"/>
                </a:solidFill>
                <a:latin typeface="Consolas" panose="020B0609020204030204" pitchFamily="49" charset="0"/>
              </a:rPr>
              <a:t>2. Elements in HTML                                                                </a:t>
            </a:r>
            <a:r>
              <a:rPr lang="en-IN" sz="1400" dirty="0">
                <a:solidFill>
                  <a:srgbClr val="D4D4D4"/>
                </a:solidFill>
                <a:latin typeface="Consolas" panose="020B0609020204030204" pitchFamily="49" charset="0"/>
              </a:rPr>
              <a:t>-- (question 3)</a:t>
            </a:r>
            <a:endParaRPr lang="en-US" sz="1400" dirty="0">
              <a:solidFill>
                <a:srgbClr val="D4D4D4"/>
              </a:solidFill>
              <a:latin typeface="Consolas" panose="020B0609020204030204" pitchFamily="49" charset="0"/>
            </a:endParaRPr>
          </a:p>
          <a:p>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the HTML elements made with 3 parts </a:t>
            </a:r>
          </a:p>
          <a:p>
            <a:r>
              <a:rPr lang="en-US" sz="1400" dirty="0">
                <a:solidFill>
                  <a:srgbClr val="D4D4D4"/>
                </a:solidFill>
                <a:latin typeface="Consolas" panose="020B0609020204030204" pitchFamily="49" charset="0"/>
              </a:rPr>
              <a:t>1. opening element: name of the element wrapped in &lt;p&gt;</a:t>
            </a:r>
          </a:p>
          <a:p>
            <a:r>
              <a:rPr lang="en-US" sz="1400" dirty="0">
                <a:solidFill>
                  <a:srgbClr val="D4D4D4"/>
                </a:solidFill>
                <a:latin typeface="Consolas" panose="020B0609020204030204" pitchFamily="49" charset="0"/>
              </a:rPr>
              <a:t>2. content of the element</a:t>
            </a:r>
          </a:p>
          <a:p>
            <a:r>
              <a:rPr lang="en-US" sz="1400" dirty="0">
                <a:solidFill>
                  <a:srgbClr val="D4D4D4"/>
                </a:solidFill>
                <a:latin typeface="Consolas" panose="020B0609020204030204" pitchFamily="49" charset="0"/>
              </a:rPr>
              <a:t>3. closing element: name of the element wrapped in &lt;/p&gt;</a:t>
            </a:r>
          </a:p>
          <a:p>
            <a:r>
              <a:rPr lang="en-US" sz="1400" dirty="0">
                <a:solidFill>
                  <a:srgbClr val="D4D4D4"/>
                </a:solidFill>
                <a:latin typeface="Consolas" panose="020B0609020204030204" pitchFamily="49" charset="0"/>
              </a:rPr>
              <a:t>E.g. &lt;p&gt;content&lt;/p&gt;</a:t>
            </a:r>
          </a:p>
          <a:p>
            <a:endParaRPr lang="en-IN"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Elements</a:t>
            </a:r>
          </a:p>
          <a:p>
            <a:pPr marL="342900" indent="-342900">
              <a:buAutoNum type="arabicPeriod"/>
            </a:pPr>
            <a:r>
              <a:rPr lang="en-US" sz="1400" dirty="0">
                <a:solidFill>
                  <a:srgbClr val="D4D4D4"/>
                </a:solidFill>
                <a:latin typeface="Consolas" panose="020B0609020204030204" pitchFamily="49" charset="0"/>
              </a:rPr>
              <a:t>&lt;!</a:t>
            </a:r>
            <a:r>
              <a:rPr lang="en-US" sz="1400" dirty="0">
                <a:solidFill>
                  <a:srgbClr val="569CD6"/>
                </a:solidFill>
                <a:latin typeface="Consolas" panose="020B0609020204030204" pitchFamily="49" charset="0"/>
              </a:rPr>
              <a:t>DOCTYPE</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html</a:t>
            </a:r>
            <a:r>
              <a:rPr lang="en-US" sz="1400" dirty="0">
                <a:solidFill>
                  <a:srgbClr val="D4D4D4"/>
                </a:solidFill>
                <a:latin typeface="Consolas" panose="020B0609020204030204" pitchFamily="49" charset="0"/>
              </a:rPr>
              <a:t>&gt;  </a:t>
            </a:r>
          </a:p>
          <a:p>
            <a:r>
              <a:rPr lang="en-US" sz="1400" dirty="0">
                <a:solidFill>
                  <a:srgbClr val="D4D4D4"/>
                </a:solidFill>
                <a:latin typeface="Consolas" panose="020B0609020204030204" pitchFamily="49" charset="0"/>
              </a:rPr>
              <a:t>   Document declaration for HTML5 and we are telling browser that this document is using HTML</a:t>
            </a:r>
          </a:p>
          <a:p>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2. &lt;</a:t>
            </a:r>
            <a:r>
              <a:rPr lang="en-US" sz="1400" dirty="0">
                <a:solidFill>
                  <a:srgbClr val="569CD6"/>
                </a:solidFill>
                <a:latin typeface="Consolas" panose="020B0609020204030204" pitchFamily="49" charset="0"/>
              </a:rPr>
              <a:t>html</a:t>
            </a:r>
            <a:r>
              <a:rPr lang="en-US" sz="1400" dirty="0">
                <a:solidFill>
                  <a:srgbClr val="D4D4D4"/>
                </a:solidFill>
                <a:latin typeface="Consolas" panose="020B0609020204030204" pitchFamily="49" charset="0"/>
              </a:rPr>
              <a:t>&gt;               </a:t>
            </a:r>
          </a:p>
          <a:p>
            <a:r>
              <a:rPr lang="en-US" sz="1400" dirty="0">
                <a:solidFill>
                  <a:srgbClr val="D4D4D4"/>
                </a:solidFill>
                <a:latin typeface="Consolas" panose="020B0609020204030204" pitchFamily="49" charset="0"/>
              </a:rPr>
              <a:t>   This element represents the root of an HTML document</a:t>
            </a:r>
          </a:p>
          <a:p>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3. &lt;</a:t>
            </a:r>
            <a:r>
              <a:rPr lang="en-US" sz="1400" dirty="0">
                <a:solidFill>
                  <a:srgbClr val="569CD6"/>
                </a:solidFill>
                <a:latin typeface="Consolas" panose="020B0609020204030204" pitchFamily="49" charset="0"/>
              </a:rPr>
              <a:t>head</a:t>
            </a:r>
            <a:r>
              <a:rPr lang="en-US" sz="1400" dirty="0">
                <a:solidFill>
                  <a:srgbClr val="D4D4D4"/>
                </a:solidFill>
                <a:latin typeface="Consolas" panose="020B0609020204030204" pitchFamily="49" charset="0"/>
              </a:rPr>
              <a:t>&gt;              </a:t>
            </a:r>
          </a:p>
          <a:p>
            <a:r>
              <a:rPr lang="en-US" sz="1400" dirty="0">
                <a:solidFill>
                  <a:srgbClr val="D4D4D4"/>
                </a:solidFill>
                <a:latin typeface="Consolas" panose="020B0609020204030204" pitchFamily="49" charset="0"/>
              </a:rPr>
              <a:t>   This content the information which is not visible on browser window, it content page title, some additional information about page, CSS pages links</a:t>
            </a:r>
          </a:p>
          <a:p>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4. &lt;</a:t>
            </a:r>
            <a:r>
              <a:rPr lang="en-US" sz="1400" dirty="0">
                <a:solidFill>
                  <a:srgbClr val="569CD6"/>
                </a:solidFill>
                <a:latin typeface="Consolas" panose="020B0609020204030204" pitchFamily="49" charset="0"/>
              </a:rPr>
              <a:t>title</a:t>
            </a:r>
            <a:r>
              <a:rPr lang="en-US" sz="1400" dirty="0">
                <a:solidFill>
                  <a:srgbClr val="D4D4D4"/>
                </a:solidFill>
                <a:latin typeface="Consolas" panose="020B0609020204030204" pitchFamily="49" charset="0"/>
              </a:rPr>
              <a:t>&gt;              </a:t>
            </a:r>
          </a:p>
          <a:p>
            <a:r>
              <a:rPr lang="en-US" sz="1400" dirty="0">
                <a:solidFill>
                  <a:srgbClr val="D4D4D4"/>
                </a:solidFill>
                <a:latin typeface="Consolas" panose="020B0609020204030204" pitchFamily="49" charset="0"/>
              </a:rPr>
              <a:t>   Title for the document, it will display in tab of the page</a:t>
            </a:r>
          </a:p>
          <a:p>
            <a:endParaRPr lang="en-US" sz="1400" dirty="0">
              <a:solidFill>
                <a:srgbClr val="D4D4D4"/>
              </a:solidFill>
              <a:latin typeface="Consolas" panose="020B0609020204030204" pitchFamily="49" charset="0"/>
            </a:endParaRPr>
          </a:p>
          <a:p>
            <a:r>
              <a:rPr lang="en-US" sz="1400" b="0" dirty="0">
                <a:solidFill>
                  <a:srgbClr val="6796E6"/>
                </a:solidFill>
                <a:effectLst/>
                <a:latin typeface="Consolas" panose="020B0609020204030204" pitchFamily="49" charset="0"/>
              </a:rPr>
              <a:t>5.</a:t>
            </a:r>
            <a:r>
              <a:rPr lang="en-US" sz="1400" b="0" dirty="0">
                <a:solidFill>
                  <a:srgbClr val="D4D4D4"/>
                </a:solidFill>
                <a:effectLst/>
                <a:latin typeface="Consolas" panose="020B0609020204030204" pitchFamily="49" charset="0"/>
              </a:rPr>
              <a:t> </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meta</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name</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"description"</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content</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a:solidFill>
                  <a:srgbClr val="808080"/>
                </a:solidFill>
                <a:effectLst/>
                <a:latin typeface="Consolas" panose="020B0609020204030204" pitchFamily="49" charset="0"/>
              </a:rPr>
              <a:t>&gt;</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On searching the website on google, that time we see this the link to the website and description for that website that is done using meta</a:t>
            </a:r>
          </a:p>
          <a:p>
            <a:endParaRPr lang="en-US" sz="1400" b="0" dirty="0">
              <a:solidFill>
                <a:srgbClr val="D4D4D4"/>
              </a:solidFill>
              <a:effectLst/>
              <a:latin typeface="Consolas" panose="020B0609020204030204" pitchFamily="49" charset="0"/>
            </a:endParaRPr>
          </a:p>
          <a:p>
            <a:r>
              <a:rPr lang="en-US" sz="1400" b="0" dirty="0">
                <a:solidFill>
                  <a:srgbClr val="6796E6"/>
                </a:solidFill>
                <a:effectLst/>
                <a:latin typeface="Consolas" panose="020B0609020204030204" pitchFamily="49" charset="0"/>
              </a:rPr>
              <a:t>6.</a:t>
            </a:r>
            <a:r>
              <a:rPr lang="en-US" sz="1400" b="0" dirty="0">
                <a:solidFill>
                  <a:srgbClr val="D4D4D4"/>
                </a:solidFill>
                <a:effectLst/>
                <a:latin typeface="Consolas" panose="020B0609020204030204" pitchFamily="49" charset="0"/>
              </a:rPr>
              <a:t> </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body</a:t>
            </a:r>
            <a:r>
              <a:rPr lang="en-US" sz="1400" b="0" dirty="0">
                <a:solidFill>
                  <a:srgbClr val="808080"/>
                </a:solidFill>
                <a:effectLst/>
                <a:latin typeface="Consolas" panose="020B0609020204030204" pitchFamily="49" charset="0"/>
              </a:rPr>
              <a:t>&gt;</a:t>
            </a:r>
            <a:r>
              <a:rPr lang="en-US" sz="1400" b="0" dirty="0">
                <a:solidFill>
                  <a:srgbClr val="D4D4D4"/>
                </a:solidFill>
                <a:effectLst/>
                <a:latin typeface="Consolas" panose="020B0609020204030204" pitchFamily="49" charset="0"/>
              </a:rPr>
              <a:t>    </a:t>
            </a:r>
          </a:p>
          <a:p>
            <a:endParaRPr lang="en-US" sz="14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3326525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2C2F05-58FB-78C5-F404-21DADD217541}"/>
              </a:ext>
            </a:extLst>
          </p:cNvPr>
          <p:cNvSpPr txBox="1"/>
          <p:nvPr/>
        </p:nvSpPr>
        <p:spPr>
          <a:xfrm>
            <a:off x="345141" y="335846"/>
            <a:ext cx="11501718" cy="6894195"/>
          </a:xfrm>
          <a:prstGeom prst="rect">
            <a:avLst/>
          </a:prstGeom>
          <a:noFill/>
        </p:spPr>
        <p:txBody>
          <a:bodyPr wrap="square">
            <a:spAutoFit/>
          </a:bodyPr>
          <a:lstStyle/>
          <a:p>
            <a:r>
              <a:rPr lang="en-US" sz="1400" b="0" dirty="0">
                <a:solidFill>
                  <a:srgbClr val="6796E6"/>
                </a:solidFill>
                <a:effectLst/>
                <a:latin typeface="Consolas" panose="020B0609020204030204" pitchFamily="49" charset="0"/>
              </a:rPr>
              <a:t>7.</a:t>
            </a:r>
            <a:r>
              <a:rPr lang="en-US" sz="1400" b="0" dirty="0">
                <a:solidFill>
                  <a:srgbClr val="D4D4D4"/>
                </a:solidFill>
                <a:effectLst/>
                <a:latin typeface="Consolas" panose="020B0609020204030204" pitchFamily="49" charset="0"/>
              </a:rPr>
              <a:t> </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h1</a:t>
            </a:r>
            <a:r>
              <a:rPr lang="en-US" sz="1400" b="0" dirty="0">
                <a:solidFill>
                  <a:srgbClr val="808080"/>
                </a:solidFill>
                <a:effectLst/>
                <a:latin typeface="Consolas" panose="020B0609020204030204" pitchFamily="49" charset="0"/>
              </a:rPr>
              <a:t>&gt;</a:t>
            </a:r>
            <a:r>
              <a:rPr lang="en-US" sz="1400" b="0" dirty="0">
                <a:solidFill>
                  <a:srgbClr val="D4D4D4"/>
                </a:solidFill>
                <a:effectLst/>
                <a:latin typeface="Consolas" panose="020B0609020204030204" pitchFamily="49" charset="0"/>
              </a:rPr>
              <a:t>, </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h2</a:t>
            </a:r>
            <a:r>
              <a:rPr lang="en-US" sz="1400" b="0" dirty="0">
                <a:solidFill>
                  <a:srgbClr val="808080"/>
                </a:solidFill>
                <a:effectLst/>
                <a:latin typeface="Consolas" panose="020B0609020204030204" pitchFamily="49" charset="0"/>
              </a:rPr>
              <a:t>&gt;</a:t>
            </a:r>
            <a:r>
              <a:rPr lang="en-US" sz="1400" b="0" dirty="0">
                <a:solidFill>
                  <a:srgbClr val="D4D4D4"/>
                </a:solidFill>
                <a:effectLst/>
                <a:latin typeface="Consolas" panose="020B0609020204030204" pitchFamily="49" charset="0"/>
              </a:rPr>
              <a:t>, </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h3</a:t>
            </a:r>
            <a:r>
              <a:rPr lang="en-US" sz="1400" b="0" dirty="0">
                <a:solidFill>
                  <a:srgbClr val="808080"/>
                </a:solidFill>
                <a:effectLst/>
                <a:latin typeface="Consolas" panose="020B0609020204030204" pitchFamily="49" charset="0"/>
              </a:rPr>
              <a:t>&gt;</a:t>
            </a:r>
            <a:r>
              <a:rPr lang="en-US" sz="1400" b="0" dirty="0">
                <a:solidFill>
                  <a:srgbClr val="D4D4D4"/>
                </a:solidFill>
                <a:effectLst/>
                <a:latin typeface="Consolas" panose="020B0609020204030204" pitchFamily="49" charset="0"/>
              </a:rPr>
              <a:t>, </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h4</a:t>
            </a:r>
            <a:r>
              <a:rPr lang="en-US" sz="1400" b="0" dirty="0">
                <a:solidFill>
                  <a:srgbClr val="808080"/>
                </a:solidFill>
                <a:effectLst/>
                <a:latin typeface="Consolas" panose="020B0609020204030204" pitchFamily="49" charset="0"/>
              </a:rPr>
              <a:t>&gt;</a:t>
            </a:r>
            <a:r>
              <a:rPr lang="en-US" sz="1400" b="0" dirty="0">
                <a:solidFill>
                  <a:srgbClr val="D4D4D4"/>
                </a:solidFill>
                <a:effectLst/>
                <a:latin typeface="Consolas" panose="020B0609020204030204" pitchFamily="49" charset="0"/>
              </a:rPr>
              <a:t>, </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h5</a:t>
            </a:r>
            <a:r>
              <a:rPr lang="en-US" sz="1400" b="0" dirty="0">
                <a:solidFill>
                  <a:srgbClr val="808080"/>
                </a:solidFill>
                <a:effectLst/>
                <a:latin typeface="Consolas" panose="020B0609020204030204" pitchFamily="49" charset="0"/>
              </a:rPr>
              <a:t>&gt;</a:t>
            </a:r>
            <a:r>
              <a:rPr lang="en-US" sz="1400" b="0" dirty="0">
                <a:solidFill>
                  <a:srgbClr val="D4D4D4"/>
                </a:solidFill>
                <a:effectLst/>
                <a:latin typeface="Consolas" panose="020B0609020204030204" pitchFamily="49" charset="0"/>
              </a:rPr>
              <a:t>, </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h6</a:t>
            </a:r>
            <a:r>
              <a:rPr lang="en-US" sz="1400" b="0" dirty="0">
                <a:solidFill>
                  <a:srgbClr val="808080"/>
                </a:solidFill>
                <a:effectLst/>
                <a:latin typeface="Consolas" panose="020B0609020204030204" pitchFamily="49" charset="0"/>
              </a:rPr>
              <a:t>&gt;</a:t>
            </a:r>
            <a:r>
              <a:rPr lang="en-US" sz="1400" b="0" dirty="0">
                <a:solidFill>
                  <a:srgbClr val="D4D4D4"/>
                </a:solidFill>
                <a:effectLst/>
                <a:latin typeface="Consolas" panose="020B0609020204030204" pitchFamily="49" charset="0"/>
              </a:rPr>
              <a:t> </a:t>
            </a:r>
          </a:p>
          <a:p>
            <a:r>
              <a:rPr lang="en-US" sz="1400" dirty="0">
                <a:solidFill>
                  <a:srgbClr val="D4D4D4"/>
                </a:solidFill>
                <a:latin typeface="Consolas" panose="020B0609020204030204" pitchFamily="49" charset="0"/>
              </a:rPr>
              <a:t>   H</a:t>
            </a:r>
            <a:r>
              <a:rPr lang="en-US" sz="1400" b="0" dirty="0">
                <a:solidFill>
                  <a:srgbClr val="D4D4D4"/>
                </a:solidFill>
                <a:effectLst/>
                <a:latin typeface="Consolas" panose="020B0609020204030204" pitchFamily="49" charset="0"/>
              </a:rPr>
              <a:t>eading tags and there are total 6 heading tags, h1 is primary heading , h2 - secondary heading tag.</a:t>
            </a:r>
          </a:p>
          <a:p>
            <a:r>
              <a:rPr lang="en-US" sz="1400" dirty="0">
                <a:solidFill>
                  <a:srgbClr val="D4D4D4"/>
                </a:solidFill>
                <a:latin typeface="Consolas" panose="020B0609020204030204" pitchFamily="49" charset="0"/>
              </a:rPr>
              <a:t>Without headings, your page will perform poorly in terms of </a:t>
            </a:r>
            <a:r>
              <a:rPr lang="en-US" sz="1400" dirty="0">
                <a:solidFill>
                  <a:srgbClr val="D4D4D4"/>
                </a:solidFill>
                <a:latin typeface="Consolas" panose="020B0609020204030204" pitchFamily="49" charset="0"/>
                <a:hlinkClick r:id="rId2">
                  <a:extLst>
                    <a:ext uri="{A12FA001-AC4F-418D-AE19-62706E023703}">
                      <ahyp:hlinkClr xmlns:ahyp="http://schemas.microsoft.com/office/drawing/2018/hyperlinkcolor" val="tx"/>
                    </a:ext>
                  </a:extLst>
                </a:hlinkClick>
              </a:rPr>
              <a:t>SEO</a:t>
            </a:r>
            <a:r>
              <a:rPr lang="en-US" sz="1400" dirty="0">
                <a:solidFill>
                  <a:srgbClr val="D4D4D4"/>
                </a:solidFill>
                <a:latin typeface="Consolas" panose="020B0609020204030204" pitchFamily="49" charset="0"/>
              </a:rPr>
              <a:t> (Search Engine Optimization).</a:t>
            </a:r>
          </a:p>
          <a:p>
            <a:endParaRPr lang="en-US" sz="1400" b="0" dirty="0">
              <a:solidFill>
                <a:srgbClr val="D4D4D4"/>
              </a:solidFill>
              <a:effectLst/>
              <a:latin typeface="Consolas" panose="020B0609020204030204" pitchFamily="49" charset="0"/>
            </a:endParaRPr>
          </a:p>
          <a:p>
            <a:r>
              <a:rPr lang="en-US" sz="1400" dirty="0">
                <a:solidFill>
                  <a:srgbClr val="6796E6"/>
                </a:solidFill>
                <a:latin typeface="Consolas" panose="020B0609020204030204" pitchFamily="49" charset="0"/>
              </a:rPr>
              <a:t>8. </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b</a:t>
            </a:r>
            <a:r>
              <a:rPr lang="en-US" sz="1400" b="0" dirty="0">
                <a:solidFill>
                  <a:srgbClr val="808080"/>
                </a:solidFill>
                <a:effectLst/>
                <a:latin typeface="Consolas" panose="020B0609020204030204" pitchFamily="49" charset="0"/>
              </a:rPr>
              <a:t>&gt;</a:t>
            </a:r>
            <a:r>
              <a:rPr lang="en-US" sz="1400" b="0" dirty="0">
                <a:solidFill>
                  <a:srgbClr val="D4D4D4"/>
                </a:solidFill>
                <a:effectLst/>
                <a:latin typeface="Consolas" panose="020B0609020204030204" pitchFamily="49" charset="0"/>
              </a:rPr>
              <a:t>   </a:t>
            </a:r>
          </a:p>
          <a:p>
            <a:r>
              <a:rPr lang="en-US" sz="1400" dirty="0">
                <a:solidFill>
                  <a:srgbClr val="D4D4D4"/>
                </a:solidFill>
                <a:latin typeface="Consolas" panose="020B0609020204030204" pitchFamily="49" charset="0"/>
              </a:rPr>
              <a:t>   </a:t>
            </a:r>
            <a:r>
              <a:rPr lang="en-US" sz="1400" b="0" dirty="0">
                <a:solidFill>
                  <a:srgbClr val="D4D4D4"/>
                </a:solidFill>
                <a:effectLst/>
                <a:latin typeface="Consolas" panose="020B0609020204030204" pitchFamily="49" charset="0"/>
              </a:rPr>
              <a:t>b is for bold(but starting from HTML5 we always use strong instead of b tag and reason behind is that b doesn't have any semantic meaning)</a:t>
            </a:r>
          </a:p>
          <a:p>
            <a:endParaRPr lang="en-US" sz="1400" b="0" dirty="0">
              <a:solidFill>
                <a:srgbClr val="D4D4D4"/>
              </a:solidFill>
              <a:effectLst/>
              <a:latin typeface="Consolas" panose="020B0609020204030204" pitchFamily="49" charset="0"/>
            </a:endParaRPr>
          </a:p>
          <a:p>
            <a:r>
              <a:rPr lang="en-US" sz="1400" dirty="0">
                <a:solidFill>
                  <a:srgbClr val="D4D4D4"/>
                </a:solidFill>
                <a:latin typeface="Consolas" panose="020B0609020204030204" pitchFamily="49" charset="0"/>
              </a:rPr>
              <a:t>9. &lt;</a:t>
            </a:r>
            <a:r>
              <a:rPr lang="en-US" sz="1400" dirty="0">
                <a:solidFill>
                  <a:srgbClr val="569CD6"/>
                </a:solidFill>
                <a:latin typeface="Consolas" panose="020B0609020204030204" pitchFamily="49" charset="0"/>
              </a:rPr>
              <a:t>strong</a:t>
            </a:r>
            <a:r>
              <a:rPr lang="en-US" sz="1400" dirty="0">
                <a:solidFill>
                  <a:srgbClr val="D4D4D4"/>
                </a:solidFill>
                <a:latin typeface="Consolas" panose="020B0609020204030204" pitchFamily="49" charset="0"/>
              </a:rPr>
              <a:t>&gt;          </a:t>
            </a:r>
          </a:p>
          <a:p>
            <a:r>
              <a:rPr lang="en-US" sz="1400" dirty="0">
                <a:solidFill>
                  <a:srgbClr val="D4D4D4"/>
                </a:solidFill>
                <a:latin typeface="Consolas" panose="020B0609020204030204" pitchFamily="49" charset="0"/>
              </a:rPr>
              <a:t>  new in HTML5 to display the text in bold format</a:t>
            </a:r>
          </a:p>
          <a:p>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10. &lt;</a:t>
            </a:r>
            <a:r>
              <a:rPr lang="en-US" sz="1400" dirty="0" err="1">
                <a:solidFill>
                  <a:srgbClr val="569CD6"/>
                </a:solidFill>
                <a:latin typeface="Consolas" panose="020B0609020204030204" pitchFamily="49" charset="0"/>
              </a:rPr>
              <a:t>em</a:t>
            </a:r>
            <a:r>
              <a:rPr lang="en-US" sz="1400" dirty="0">
                <a:solidFill>
                  <a:srgbClr val="D4D4D4"/>
                </a:solidFill>
                <a:latin typeface="Consolas" panose="020B0609020204030204" pitchFamily="49" charset="0"/>
              </a:rPr>
              <a:t>&gt;</a:t>
            </a:r>
          </a:p>
          <a:p>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em</a:t>
            </a:r>
            <a:r>
              <a:rPr lang="en-US" sz="1400" dirty="0">
                <a:solidFill>
                  <a:srgbClr val="D4D4D4"/>
                </a:solidFill>
                <a:latin typeface="Consolas" panose="020B0609020204030204" pitchFamily="49" charset="0"/>
              </a:rPr>
              <a:t>(emphasize) italic</a:t>
            </a:r>
          </a:p>
          <a:p>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11. &lt;</a:t>
            </a:r>
            <a:r>
              <a:rPr lang="en-US" sz="1400" dirty="0" err="1">
                <a:solidFill>
                  <a:srgbClr val="569CD6"/>
                </a:solidFill>
                <a:latin typeface="Consolas" panose="020B0609020204030204" pitchFamily="49" charset="0"/>
              </a:rPr>
              <a:t>i</a:t>
            </a:r>
            <a:r>
              <a:rPr lang="en-US" sz="1400" dirty="0">
                <a:solidFill>
                  <a:srgbClr val="D4D4D4"/>
                </a:solidFill>
                <a:latin typeface="Consolas" panose="020B0609020204030204" pitchFamily="49" charset="0"/>
              </a:rPr>
              <a:t>&gt;          </a:t>
            </a:r>
          </a:p>
          <a:p>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i</a:t>
            </a:r>
            <a:r>
              <a:rPr lang="en-US" sz="1400" dirty="0">
                <a:solidFill>
                  <a:srgbClr val="D4D4D4"/>
                </a:solidFill>
                <a:latin typeface="Consolas" panose="020B0609020204030204" pitchFamily="49" charset="0"/>
              </a:rPr>
              <a:t> is use for italic but in HTML5 we should not use the </a:t>
            </a:r>
            <a:r>
              <a:rPr lang="en-US" sz="1400" dirty="0" err="1">
                <a:solidFill>
                  <a:srgbClr val="D4D4D4"/>
                </a:solidFill>
                <a:latin typeface="Consolas" panose="020B0609020204030204" pitchFamily="49" charset="0"/>
              </a:rPr>
              <a:t>i</a:t>
            </a:r>
            <a:r>
              <a:rPr lang="en-US" sz="1400" dirty="0">
                <a:solidFill>
                  <a:srgbClr val="D4D4D4"/>
                </a:solidFill>
                <a:latin typeface="Consolas" panose="020B0609020204030204" pitchFamily="49" charset="0"/>
              </a:rPr>
              <a:t> tag as it doesn't have any semantic meaning, instead we use </a:t>
            </a:r>
            <a:r>
              <a:rPr lang="en-US" sz="1400" dirty="0" err="1">
                <a:solidFill>
                  <a:srgbClr val="D4D4D4"/>
                </a:solidFill>
                <a:latin typeface="Consolas" panose="020B0609020204030204" pitchFamily="49" charset="0"/>
              </a:rPr>
              <a:t>em</a:t>
            </a:r>
            <a:r>
              <a:rPr lang="en-US" sz="1400" dirty="0">
                <a:solidFill>
                  <a:srgbClr val="D4D4D4"/>
                </a:solidFill>
                <a:latin typeface="Consolas" panose="020B0609020204030204" pitchFamily="49" charset="0"/>
              </a:rPr>
              <a:t>(emphasize)</a:t>
            </a:r>
          </a:p>
          <a:p>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12. &lt;</a:t>
            </a:r>
            <a:r>
              <a:rPr lang="en-US" sz="1400" dirty="0" err="1">
                <a:solidFill>
                  <a:srgbClr val="569CD6"/>
                </a:solidFill>
                <a:latin typeface="Consolas" panose="020B0609020204030204" pitchFamily="49" charset="0"/>
              </a:rPr>
              <a:t>ul</a:t>
            </a:r>
            <a:r>
              <a:rPr lang="en-US" sz="1400" dirty="0">
                <a:solidFill>
                  <a:srgbClr val="D4D4D4"/>
                </a:solidFill>
                <a:latin typeface="Consolas" panose="020B0609020204030204" pitchFamily="49" charset="0"/>
              </a:rPr>
              <a:t>&gt;          </a:t>
            </a:r>
          </a:p>
          <a:p>
            <a:r>
              <a:rPr lang="en-US" sz="1400" dirty="0">
                <a:solidFill>
                  <a:srgbClr val="D4D4D4"/>
                </a:solidFill>
                <a:latin typeface="Consolas" panose="020B0609020204030204" pitchFamily="49" charset="0"/>
              </a:rPr>
              <a:t>  unorder list - when order doesn't matter then use </a:t>
            </a:r>
            <a:r>
              <a:rPr lang="en-US" sz="1400" dirty="0" err="1">
                <a:solidFill>
                  <a:srgbClr val="D4D4D4"/>
                </a:solidFill>
                <a:latin typeface="Consolas" panose="020B0609020204030204" pitchFamily="49" charset="0"/>
              </a:rPr>
              <a:t>ul</a:t>
            </a:r>
            <a:r>
              <a:rPr lang="en-US" sz="1400" dirty="0">
                <a:solidFill>
                  <a:srgbClr val="D4D4D4"/>
                </a:solidFill>
                <a:latin typeface="Consolas" panose="020B0609020204030204" pitchFamily="49" charset="0"/>
              </a:rPr>
              <a:t> element</a:t>
            </a:r>
          </a:p>
          <a:p>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13. &lt;</a:t>
            </a:r>
            <a:r>
              <a:rPr lang="en-US" sz="1400" dirty="0" err="1">
                <a:solidFill>
                  <a:srgbClr val="569CD6"/>
                </a:solidFill>
                <a:latin typeface="Consolas" panose="020B0609020204030204" pitchFamily="49" charset="0"/>
              </a:rPr>
              <a:t>ol</a:t>
            </a:r>
            <a:r>
              <a:rPr lang="en-US" sz="1400" dirty="0">
                <a:solidFill>
                  <a:srgbClr val="D4D4D4"/>
                </a:solidFill>
                <a:latin typeface="Consolas" panose="020B0609020204030204" pitchFamily="49" charset="0"/>
              </a:rPr>
              <a:t>&gt;        </a:t>
            </a:r>
          </a:p>
          <a:p>
            <a:r>
              <a:rPr lang="en-US" sz="1400" dirty="0">
                <a:solidFill>
                  <a:srgbClr val="D4D4D4"/>
                </a:solidFill>
                <a:latin typeface="Consolas" panose="020B0609020204030204" pitchFamily="49" charset="0"/>
              </a:rPr>
              <a:t>  order list</a:t>
            </a:r>
          </a:p>
          <a:p>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14. &lt;</a:t>
            </a:r>
            <a:r>
              <a:rPr lang="en-US" sz="1400" dirty="0">
                <a:solidFill>
                  <a:srgbClr val="569CD6"/>
                </a:solidFill>
                <a:latin typeface="Consolas" panose="020B0609020204030204" pitchFamily="49" charset="0"/>
              </a:rPr>
              <a:t>li</a:t>
            </a:r>
            <a:r>
              <a:rPr lang="en-US" sz="1400" dirty="0">
                <a:solidFill>
                  <a:srgbClr val="D4D4D4"/>
                </a:solidFill>
                <a:latin typeface="Consolas" panose="020B0609020204030204" pitchFamily="49" charset="0"/>
              </a:rPr>
              <a:t>&gt;        </a:t>
            </a:r>
          </a:p>
          <a:p>
            <a:r>
              <a:rPr lang="en-US" sz="1400" dirty="0">
                <a:solidFill>
                  <a:srgbClr val="D4D4D4"/>
                </a:solidFill>
                <a:latin typeface="Consolas" panose="020B0609020204030204" pitchFamily="49" charset="0"/>
              </a:rPr>
              <a:t>  list item</a:t>
            </a:r>
          </a:p>
          <a:p>
            <a:endParaRPr lang="en-US" sz="1400" dirty="0">
              <a:solidFill>
                <a:srgbClr val="D4D4D4"/>
              </a:solidFill>
              <a:latin typeface="Consolas" panose="020B0609020204030204" pitchFamily="49" charset="0"/>
            </a:endParaRPr>
          </a:p>
          <a:p>
            <a:endParaRPr lang="en-US" sz="1400" dirty="0">
              <a:solidFill>
                <a:srgbClr val="D4D4D4"/>
              </a:solidFill>
              <a:latin typeface="Consolas" panose="020B0609020204030204" pitchFamily="49" charset="0"/>
            </a:endParaRPr>
          </a:p>
          <a:p>
            <a:endParaRPr lang="en-US" b="0" dirty="0">
              <a:solidFill>
                <a:srgbClr val="D4D4D4"/>
              </a:solidFill>
              <a:effectLst/>
              <a:latin typeface="Consolas" panose="020B0609020204030204" pitchFamily="49" charset="0"/>
            </a:endParaRPr>
          </a:p>
          <a:p>
            <a:endParaRPr lang="en-US" dirty="0">
              <a:solidFill>
                <a:srgbClr val="6796E6"/>
              </a:solidFill>
              <a:latin typeface="Consolas" panose="020B0609020204030204" pitchFamily="49" charset="0"/>
            </a:endParaRPr>
          </a:p>
        </p:txBody>
      </p:sp>
    </p:spTree>
    <p:extLst>
      <p:ext uri="{BB962C8B-B14F-4D97-AF65-F5344CB8AC3E}">
        <p14:creationId xmlns:p14="http://schemas.microsoft.com/office/powerpoint/2010/main" val="3633139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40C18F-9636-91CF-0FB3-9A17BE8C6065}"/>
              </a:ext>
            </a:extLst>
          </p:cNvPr>
          <p:cNvSpPr txBox="1"/>
          <p:nvPr/>
        </p:nvSpPr>
        <p:spPr>
          <a:xfrm>
            <a:off x="340659" y="439288"/>
            <a:ext cx="10614212" cy="5478423"/>
          </a:xfrm>
          <a:prstGeom prst="rect">
            <a:avLst/>
          </a:prstGeom>
          <a:noFill/>
        </p:spPr>
        <p:txBody>
          <a:bodyPr wrap="square">
            <a:spAutoFit/>
          </a:bodyPr>
          <a:lstStyle/>
          <a:p>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Nested list </a:t>
            </a:r>
          </a:p>
          <a:p>
            <a:endParaRPr lang="en-US" sz="1400" dirty="0">
              <a:solidFill>
                <a:srgbClr val="D4D4D4"/>
              </a:solidFill>
              <a:latin typeface="Consolas" panose="020B0609020204030204" pitchFamily="49" charset="0"/>
            </a:endParaRPr>
          </a:p>
          <a:p>
            <a:r>
              <a:rPr lang="en-US" sz="1400" dirty="0">
                <a:solidFill>
                  <a:srgbClr val="CE9178"/>
                </a:solidFill>
                <a:latin typeface="Consolas" panose="020B0609020204030204" pitchFamily="49" charset="0"/>
              </a:rPr>
              <a:t>&lt;</a:t>
            </a:r>
            <a:r>
              <a:rPr lang="en-US" sz="1400" dirty="0" err="1">
                <a:solidFill>
                  <a:srgbClr val="CE9178"/>
                </a:solidFill>
                <a:latin typeface="Consolas" panose="020B0609020204030204" pitchFamily="49" charset="0"/>
              </a:rPr>
              <a:t>ol</a:t>
            </a:r>
            <a:r>
              <a:rPr lang="en-US" sz="1400" dirty="0">
                <a:solidFill>
                  <a:srgbClr val="CE9178"/>
                </a:solidFill>
                <a:latin typeface="Consolas" panose="020B0609020204030204" pitchFamily="49" charset="0"/>
              </a:rPr>
              <a:t>&gt;</a:t>
            </a:r>
          </a:p>
          <a:p>
            <a:r>
              <a:rPr lang="en-US" sz="1400" dirty="0">
                <a:solidFill>
                  <a:srgbClr val="CE9178"/>
                </a:solidFill>
                <a:latin typeface="Consolas" panose="020B0609020204030204" pitchFamily="49" charset="0"/>
              </a:rPr>
              <a:t>  &lt;li&gt;Remove the skin from the garlic, and chop coarsely.&lt;/li&gt;</a:t>
            </a:r>
          </a:p>
          <a:p>
            <a:r>
              <a:rPr lang="en-US" sz="1400" dirty="0">
                <a:solidFill>
                  <a:srgbClr val="CE9178"/>
                </a:solidFill>
                <a:latin typeface="Consolas" panose="020B0609020204030204" pitchFamily="49" charset="0"/>
              </a:rPr>
              <a:t>  &lt;li&gt;Remove all the seeds and stalk from the pepper, and chop coarsely.&lt;/li&gt;</a:t>
            </a:r>
          </a:p>
          <a:p>
            <a:r>
              <a:rPr lang="en-US" sz="1400" dirty="0">
                <a:solidFill>
                  <a:srgbClr val="CE9178"/>
                </a:solidFill>
                <a:latin typeface="Consolas" panose="020B0609020204030204" pitchFamily="49" charset="0"/>
              </a:rPr>
              <a:t>  &lt;li&gt;Add all the ingredients into a food processor.&lt;/li&gt;</a:t>
            </a:r>
          </a:p>
          <a:p>
            <a:r>
              <a:rPr lang="en-US" sz="1400" dirty="0">
                <a:solidFill>
                  <a:srgbClr val="CE9178"/>
                </a:solidFill>
                <a:latin typeface="Consolas" panose="020B0609020204030204" pitchFamily="49" charset="0"/>
              </a:rPr>
              <a:t>  &lt;li&gt;</a:t>
            </a:r>
          </a:p>
          <a:p>
            <a:r>
              <a:rPr lang="en-US" sz="1400" dirty="0">
                <a:solidFill>
                  <a:srgbClr val="CE9178"/>
                </a:solidFill>
                <a:latin typeface="Consolas" panose="020B0609020204030204" pitchFamily="49" charset="0"/>
              </a:rPr>
              <a:t>    Process all the ingredients into a paste.</a:t>
            </a:r>
          </a:p>
          <a:p>
            <a:r>
              <a:rPr lang="en-US" sz="1400" dirty="0">
                <a:solidFill>
                  <a:srgbClr val="CE9178"/>
                </a:solidFill>
                <a:latin typeface="Consolas" panose="020B0609020204030204" pitchFamily="49" charset="0"/>
              </a:rPr>
              <a:t>    &lt;</a:t>
            </a:r>
            <a:r>
              <a:rPr lang="en-US" sz="1400" dirty="0" err="1">
                <a:solidFill>
                  <a:srgbClr val="CE9178"/>
                </a:solidFill>
                <a:latin typeface="Consolas" panose="020B0609020204030204" pitchFamily="49" charset="0"/>
              </a:rPr>
              <a:t>ul</a:t>
            </a:r>
            <a:r>
              <a:rPr lang="en-US" sz="1400" dirty="0">
                <a:solidFill>
                  <a:srgbClr val="CE9178"/>
                </a:solidFill>
                <a:latin typeface="Consolas" panose="020B0609020204030204" pitchFamily="49" charset="0"/>
              </a:rPr>
              <a:t>&gt;</a:t>
            </a:r>
          </a:p>
          <a:p>
            <a:r>
              <a:rPr lang="en-US" sz="1400" dirty="0">
                <a:solidFill>
                  <a:srgbClr val="CE9178"/>
                </a:solidFill>
                <a:latin typeface="Consolas" panose="020B0609020204030204" pitchFamily="49" charset="0"/>
              </a:rPr>
              <a:t>      &lt;li&gt;</a:t>
            </a:r>
          </a:p>
          <a:p>
            <a:r>
              <a:rPr lang="en-US" sz="1400" dirty="0">
                <a:solidFill>
                  <a:srgbClr val="CE9178"/>
                </a:solidFill>
                <a:latin typeface="Consolas" panose="020B0609020204030204" pitchFamily="49" charset="0"/>
              </a:rPr>
              <a:t>        If you want a coarse "chunky" hummus, process it for a short time.</a:t>
            </a:r>
          </a:p>
          <a:p>
            <a:r>
              <a:rPr lang="en-US" sz="1400" dirty="0">
                <a:solidFill>
                  <a:srgbClr val="CE9178"/>
                </a:solidFill>
                <a:latin typeface="Consolas" panose="020B0609020204030204" pitchFamily="49" charset="0"/>
              </a:rPr>
              <a:t>      &lt;/li&gt;</a:t>
            </a:r>
          </a:p>
          <a:p>
            <a:r>
              <a:rPr lang="en-US" sz="1400" dirty="0">
                <a:solidFill>
                  <a:srgbClr val="CE9178"/>
                </a:solidFill>
                <a:latin typeface="Consolas" panose="020B0609020204030204" pitchFamily="49" charset="0"/>
              </a:rPr>
              <a:t>      &lt;li&gt;If you want a smooth hummus, process it for a longer time.&lt;/li&gt;</a:t>
            </a:r>
          </a:p>
          <a:p>
            <a:r>
              <a:rPr lang="en-US" sz="1400" dirty="0">
                <a:solidFill>
                  <a:srgbClr val="CE9178"/>
                </a:solidFill>
                <a:latin typeface="Consolas" panose="020B0609020204030204" pitchFamily="49" charset="0"/>
              </a:rPr>
              <a:t>    &lt;/</a:t>
            </a:r>
            <a:r>
              <a:rPr lang="en-US" sz="1400" dirty="0" err="1">
                <a:solidFill>
                  <a:srgbClr val="CE9178"/>
                </a:solidFill>
                <a:latin typeface="Consolas" panose="020B0609020204030204" pitchFamily="49" charset="0"/>
              </a:rPr>
              <a:t>ul</a:t>
            </a:r>
            <a:r>
              <a:rPr lang="en-US" sz="1400" dirty="0">
                <a:solidFill>
                  <a:srgbClr val="CE9178"/>
                </a:solidFill>
                <a:latin typeface="Consolas" panose="020B0609020204030204" pitchFamily="49" charset="0"/>
              </a:rPr>
              <a:t>&gt;</a:t>
            </a:r>
          </a:p>
          <a:p>
            <a:r>
              <a:rPr lang="en-US" sz="1400" dirty="0">
                <a:solidFill>
                  <a:srgbClr val="CE9178"/>
                </a:solidFill>
                <a:latin typeface="Consolas" panose="020B0609020204030204" pitchFamily="49" charset="0"/>
              </a:rPr>
              <a:t>  &lt;/li&gt;</a:t>
            </a:r>
          </a:p>
          <a:p>
            <a:r>
              <a:rPr lang="en-US" sz="1400" dirty="0">
                <a:solidFill>
                  <a:srgbClr val="CE9178"/>
                </a:solidFill>
                <a:latin typeface="Consolas" panose="020B0609020204030204" pitchFamily="49" charset="0"/>
              </a:rPr>
              <a:t>&lt;/</a:t>
            </a:r>
            <a:r>
              <a:rPr lang="en-US" sz="1400" dirty="0" err="1">
                <a:solidFill>
                  <a:srgbClr val="CE9178"/>
                </a:solidFill>
                <a:latin typeface="Consolas" panose="020B0609020204030204" pitchFamily="49" charset="0"/>
              </a:rPr>
              <a:t>ol</a:t>
            </a:r>
            <a:r>
              <a:rPr lang="en-US" sz="1400" dirty="0">
                <a:solidFill>
                  <a:srgbClr val="CE9178"/>
                </a:solidFill>
                <a:latin typeface="Consolas" panose="020B0609020204030204" pitchFamily="49" charset="0"/>
              </a:rPr>
              <a:t>&gt;</a:t>
            </a:r>
          </a:p>
          <a:p>
            <a:endParaRPr lang="en-US" sz="1400" dirty="0">
              <a:solidFill>
                <a:srgbClr val="D4D4D4"/>
              </a:solidFill>
              <a:latin typeface="Consolas" panose="020B0609020204030204" pitchFamily="49" charset="0"/>
            </a:endParaRPr>
          </a:p>
          <a:p>
            <a:endParaRPr lang="en-US" sz="1400" dirty="0">
              <a:solidFill>
                <a:srgbClr val="6796E6"/>
              </a:solidFill>
              <a:latin typeface="Consolas" panose="020B0609020204030204" pitchFamily="49" charset="0"/>
            </a:endParaRPr>
          </a:p>
          <a:p>
            <a:r>
              <a:rPr lang="en-US" sz="1400" dirty="0">
                <a:solidFill>
                  <a:srgbClr val="D4D4D4"/>
                </a:solidFill>
                <a:latin typeface="Consolas" panose="020B0609020204030204" pitchFamily="49" charset="0"/>
              </a:rPr>
              <a:t>15. &lt;</a:t>
            </a:r>
            <a:r>
              <a:rPr lang="en-US" sz="1400" dirty="0" err="1">
                <a:solidFill>
                  <a:srgbClr val="569CD6"/>
                </a:solidFill>
                <a:latin typeface="Consolas" panose="020B0609020204030204" pitchFamily="49" charset="0"/>
              </a:rPr>
              <a:t>img</a:t>
            </a:r>
            <a:r>
              <a:rPr lang="en-US" sz="1400" dirty="0">
                <a:solidFill>
                  <a:srgbClr val="D4D4D4"/>
                </a:solidFill>
                <a:latin typeface="Consolas" panose="020B0609020204030204" pitchFamily="49" charset="0"/>
              </a:rPr>
              <a:t>&gt;       </a:t>
            </a:r>
          </a:p>
          <a:p>
            <a:r>
              <a:rPr lang="en-US" sz="1400" dirty="0">
                <a:solidFill>
                  <a:srgbClr val="D4D4D4"/>
                </a:solidFill>
                <a:latin typeface="Consolas" panose="020B0609020204030204" pitchFamily="49" charset="0"/>
              </a:rPr>
              <a:t>  to display images, </a:t>
            </a:r>
            <a:r>
              <a:rPr lang="en-US" sz="1400" dirty="0" err="1">
                <a:solidFill>
                  <a:srgbClr val="D4D4D4"/>
                </a:solidFill>
                <a:latin typeface="Consolas" panose="020B0609020204030204" pitchFamily="49" charset="0"/>
              </a:rPr>
              <a:t>src</a:t>
            </a:r>
            <a:r>
              <a:rPr lang="en-US" sz="1400" dirty="0">
                <a:solidFill>
                  <a:srgbClr val="D4D4D4"/>
                </a:solidFill>
                <a:latin typeface="Consolas" panose="020B0609020204030204" pitchFamily="49" charset="0"/>
              </a:rPr>
              <a:t> is an attributes are piece of data and it describes the element</a:t>
            </a:r>
          </a:p>
          <a:p>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16. &lt;</a:t>
            </a:r>
            <a:r>
              <a:rPr lang="en-US" sz="1400" dirty="0">
                <a:solidFill>
                  <a:srgbClr val="569CD6"/>
                </a:solidFill>
                <a:latin typeface="Consolas" panose="020B0609020204030204" pitchFamily="49" charset="0"/>
              </a:rPr>
              <a:t>a</a:t>
            </a:r>
            <a:r>
              <a:rPr lang="en-US" sz="1400" dirty="0">
                <a:solidFill>
                  <a:srgbClr val="D4D4D4"/>
                </a:solidFill>
                <a:latin typeface="Consolas" panose="020B0609020204030204" pitchFamily="49" charset="0"/>
              </a:rPr>
              <a:t>&gt;         </a:t>
            </a:r>
          </a:p>
          <a:p>
            <a:r>
              <a:rPr lang="en-US" sz="1400" dirty="0">
                <a:solidFill>
                  <a:srgbClr val="D4D4D4"/>
                </a:solidFill>
                <a:latin typeface="Consolas" panose="020B0609020204030204" pitchFamily="49" charset="0"/>
              </a:rPr>
              <a:t>  anchor element, uses for linking </a:t>
            </a:r>
          </a:p>
          <a:p>
            <a:endParaRPr lang="en-US" sz="14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3222188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{E11902EE-C3F4-4CC9-884F-FA50892184C6}tf12214701_win32</Template>
  <TotalTime>1127</TotalTime>
  <Words>5048</Words>
  <Application>Microsoft Office PowerPoint</Application>
  <PresentationFormat>Widescreen</PresentationFormat>
  <Paragraphs>544</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-apple-system</vt:lpstr>
      <vt:lpstr>Arial</vt:lpstr>
      <vt:lpstr>Consolas</vt:lpstr>
      <vt:lpstr>Goudy Old Style</vt:lpstr>
      <vt:lpstr>Inter</vt:lpstr>
      <vt:lpstr>proxima-nova</vt:lpstr>
      <vt:lpstr>Wingdings 2</vt:lpstr>
      <vt:lpstr>SlateVTI</vt:lpstr>
      <vt:lpstr>HTML</vt:lpstr>
      <vt:lpstr>HTML Interview Questions Mostly asked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Amit Tatar</dc:creator>
  <cp:lastModifiedBy>Amit Tatar</cp:lastModifiedBy>
  <cp:revision>66</cp:revision>
  <dcterms:created xsi:type="dcterms:W3CDTF">2022-10-21T10:12:48Z</dcterms:created>
  <dcterms:modified xsi:type="dcterms:W3CDTF">2022-10-25T16:33:03Z</dcterms:modified>
</cp:coreProperties>
</file>