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223428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19577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4348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3861361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402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1327347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804253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309242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227817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A8530A-F341-4F44-84B1-89B3F4579649}"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178358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A8530A-F341-4F44-84B1-89B3F4579649}"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386684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A8530A-F341-4F44-84B1-89B3F4579649}" type="datetimeFigureOut">
              <a:rPr lang="en-IN" smtClean="0"/>
              <a:t>31/08/2022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277487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A8530A-F341-4F44-84B1-89B3F4579649}"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360320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8530A-F341-4F44-84B1-89B3F4579649}" type="datetimeFigureOut">
              <a:rPr lang="en-IN" smtClean="0"/>
              <a:t>31/08/2022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355051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A8530A-F341-4F44-84B1-89B3F4579649}"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2295978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A8530A-F341-4F44-84B1-89B3F4579649}"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F3C02-DC23-4A41-BCFE-B02C6C673927}" type="slidenum">
              <a:rPr lang="en-IN" smtClean="0"/>
              <a:t>‹#›</a:t>
            </a:fld>
            <a:endParaRPr lang="en-IN"/>
          </a:p>
        </p:txBody>
      </p:sp>
    </p:spTree>
    <p:extLst>
      <p:ext uri="{BB962C8B-B14F-4D97-AF65-F5344CB8AC3E}">
        <p14:creationId xmlns:p14="http://schemas.microsoft.com/office/powerpoint/2010/main" val="206230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A8530A-F341-4F44-84B1-89B3F4579649}" type="datetimeFigureOut">
              <a:rPr lang="en-IN" smtClean="0"/>
              <a:t>31/08/2022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9F3C02-DC23-4A41-BCFE-B02C6C673927}" type="slidenum">
              <a:rPr lang="en-IN" smtClean="0"/>
              <a:t>‹#›</a:t>
            </a:fld>
            <a:endParaRPr lang="en-IN"/>
          </a:p>
        </p:txBody>
      </p:sp>
    </p:spTree>
    <p:extLst>
      <p:ext uri="{BB962C8B-B14F-4D97-AF65-F5344CB8AC3E}">
        <p14:creationId xmlns:p14="http://schemas.microsoft.com/office/powerpoint/2010/main" val="3185071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Diabetes Prediction Using Machine Learning</a:t>
            </a:r>
            <a:endParaRPr lang="en-IN" dirty="0"/>
          </a:p>
        </p:txBody>
      </p:sp>
      <p:sp>
        <p:nvSpPr>
          <p:cNvPr id="3" name="Subtitle 2"/>
          <p:cNvSpPr>
            <a:spLocks noGrp="1"/>
          </p:cNvSpPr>
          <p:nvPr>
            <p:ph type="subTitle" idx="1"/>
          </p:nvPr>
        </p:nvSpPr>
        <p:spPr/>
        <p:txBody>
          <a:bodyPr/>
          <a:lstStyle/>
          <a:p>
            <a:r>
              <a:rPr lang="en-IN" dirty="0" err="1" smtClean="0"/>
              <a:t>Shubhangi</a:t>
            </a:r>
            <a:r>
              <a:rPr lang="en-IN" dirty="0" smtClean="0"/>
              <a:t> </a:t>
            </a:r>
            <a:r>
              <a:rPr lang="en-IN" dirty="0" err="1" smtClean="0"/>
              <a:t>Arun</a:t>
            </a:r>
            <a:r>
              <a:rPr lang="en-IN" dirty="0" smtClean="0"/>
              <a:t> Gaikwad</a:t>
            </a:r>
            <a:endParaRPr lang="en-IN" dirty="0"/>
          </a:p>
        </p:txBody>
      </p:sp>
    </p:spTree>
    <p:extLst>
      <p:ext uri="{BB962C8B-B14F-4D97-AF65-F5344CB8AC3E}">
        <p14:creationId xmlns:p14="http://schemas.microsoft.com/office/powerpoint/2010/main" val="3777349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6197" y="388307"/>
            <a:ext cx="6149975" cy="369332"/>
          </a:xfrm>
          <a:prstGeom prst="rect">
            <a:avLst/>
          </a:prstGeom>
        </p:spPr>
        <p:txBody>
          <a:bodyPr wrap="square">
            <a:spAutoFit/>
          </a:bodyPr>
          <a:lstStyle/>
          <a:p>
            <a:r>
              <a:rPr lang="en-GB" dirty="0" smtClean="0"/>
              <a:t>Histogram: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153" y="0"/>
            <a:ext cx="7145694" cy="6858000"/>
          </a:xfrm>
          <a:prstGeom prst="rect">
            <a:avLst/>
          </a:prstGeom>
        </p:spPr>
      </p:pic>
    </p:spTree>
    <p:extLst>
      <p:ext uri="{BB962C8B-B14F-4D97-AF65-F5344CB8AC3E}">
        <p14:creationId xmlns:p14="http://schemas.microsoft.com/office/powerpoint/2010/main" val="70788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037" y="387197"/>
            <a:ext cx="6810375" cy="6334125"/>
          </a:xfrm>
          <a:prstGeom prst="rect">
            <a:avLst/>
          </a:prstGeom>
        </p:spPr>
      </p:pic>
    </p:spTree>
    <p:extLst>
      <p:ext uri="{BB962C8B-B14F-4D97-AF65-F5344CB8AC3E}">
        <p14:creationId xmlns:p14="http://schemas.microsoft.com/office/powerpoint/2010/main" val="96149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134" y="538618"/>
            <a:ext cx="9832931" cy="4893647"/>
          </a:xfrm>
          <a:prstGeom prst="rect">
            <a:avLst/>
          </a:prstGeom>
        </p:spPr>
        <p:txBody>
          <a:bodyPr wrap="square">
            <a:spAutoFit/>
          </a:bodyPr>
          <a:lstStyle/>
          <a:p>
            <a:pPr algn="just"/>
            <a:r>
              <a:rPr lang="en-GB" sz="2400" b="0" i="0" dirty="0" smtClean="0">
                <a:solidFill>
                  <a:srgbClr val="610B38"/>
                </a:solidFill>
                <a:effectLst/>
                <a:latin typeface="erdana"/>
              </a:rPr>
              <a:t>Random Forest Algorithm</a:t>
            </a:r>
          </a:p>
          <a:p>
            <a:pPr algn="just"/>
            <a:r>
              <a:rPr lang="en-GB" sz="2400" b="0" i="0" dirty="0" smtClean="0">
                <a:solidFill>
                  <a:srgbClr val="333333"/>
                </a:solidFill>
                <a:effectLst/>
                <a:latin typeface="inter-regular"/>
              </a:rPr>
              <a:t>Random Forest is a popular machine learning algorithm that belongs to the supervised learning technique. It can be used for both Classification and Regression problems in ML. It is based on the concept of </a:t>
            </a:r>
            <a:r>
              <a:rPr lang="en-GB" sz="2400" b="1" i="0" dirty="0" smtClean="0">
                <a:solidFill>
                  <a:srgbClr val="333333"/>
                </a:solidFill>
                <a:effectLst/>
                <a:latin typeface="inter-bold"/>
              </a:rPr>
              <a:t>ensemble learning,</a:t>
            </a:r>
            <a:r>
              <a:rPr lang="en-GB" sz="2400" b="0" i="0" dirty="0" smtClean="0">
                <a:solidFill>
                  <a:srgbClr val="333333"/>
                </a:solidFill>
                <a:effectLst/>
                <a:latin typeface="inter-regular"/>
              </a:rPr>
              <a:t> which is a process of </a:t>
            </a:r>
            <a:r>
              <a:rPr lang="en-GB" sz="2400" b="0" i="1" dirty="0" smtClean="0">
                <a:solidFill>
                  <a:srgbClr val="333333"/>
                </a:solidFill>
                <a:effectLst/>
                <a:latin typeface="inter-regular"/>
              </a:rPr>
              <a:t>combining multiple classifiers to solve a complex problem and to improve the performance of the model.</a:t>
            </a:r>
            <a:endParaRPr lang="en-GB" sz="2400" b="0" i="0" dirty="0" smtClean="0">
              <a:solidFill>
                <a:srgbClr val="333333"/>
              </a:solidFill>
              <a:effectLst/>
              <a:latin typeface="inter-regular"/>
            </a:endParaRPr>
          </a:p>
          <a:p>
            <a:pPr algn="just"/>
            <a:r>
              <a:rPr lang="en-GB" sz="2400" b="0" i="0" dirty="0" smtClean="0">
                <a:solidFill>
                  <a:srgbClr val="333333"/>
                </a:solidFill>
                <a:effectLst/>
                <a:latin typeface="inter-regular"/>
              </a:rPr>
              <a:t>As the name suggests, </a:t>
            </a:r>
            <a:r>
              <a:rPr lang="en-GB" sz="2400" b="1" i="1" dirty="0" smtClean="0">
                <a:solidFill>
                  <a:srgbClr val="333333"/>
                </a:solidFill>
                <a:effectLst/>
                <a:latin typeface="inter-bold"/>
              </a:rPr>
              <a:t>"Random Forest is a classifier that contains a number of decision trees on various subsets of the given dataset and takes the average to improve the predictive accuracy of that dataset."</a:t>
            </a:r>
            <a:r>
              <a:rPr lang="en-GB" sz="2400" b="0" i="0" dirty="0" smtClean="0">
                <a:solidFill>
                  <a:srgbClr val="333333"/>
                </a:solidFill>
                <a:effectLst/>
                <a:latin typeface="inter-regular"/>
              </a:rPr>
              <a:t> Instead of relying on one decision tree, the random forest takes the prediction from each tree and based on the majority votes of predictions, and it predicts the final output.</a:t>
            </a:r>
            <a:endParaRPr lang="en-GB" sz="2400" b="0" i="0" dirty="0">
              <a:solidFill>
                <a:srgbClr val="333333"/>
              </a:solidFill>
              <a:effectLst/>
              <a:latin typeface="inter-regular"/>
            </a:endParaRPr>
          </a:p>
        </p:txBody>
      </p:sp>
    </p:spTree>
    <p:extLst>
      <p:ext uri="{BB962C8B-B14F-4D97-AF65-F5344CB8AC3E}">
        <p14:creationId xmlns:p14="http://schemas.microsoft.com/office/powerpoint/2010/main" val="3037300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6717" y="751562"/>
            <a:ext cx="9745250" cy="1200329"/>
          </a:xfrm>
          <a:prstGeom prst="rect">
            <a:avLst/>
          </a:prstGeom>
        </p:spPr>
        <p:txBody>
          <a:bodyPr wrap="square">
            <a:spAutoFit/>
          </a:bodyPr>
          <a:lstStyle/>
          <a:p>
            <a:r>
              <a:rPr lang="en-GB" sz="2400" dirty="0" smtClean="0"/>
              <a:t>Decision Tree: This classifier creates a decision tree based on which, it assigns the class values to each data point. Here, we can vary the maximum number of features to be considered while creating the model. </a:t>
            </a:r>
            <a:endParaRPr lang="en-IN" sz="2400" dirty="0"/>
          </a:p>
        </p:txBody>
      </p:sp>
      <p:sp>
        <p:nvSpPr>
          <p:cNvPr id="3" name="Rectangle 2"/>
          <p:cNvSpPr/>
          <p:nvPr/>
        </p:nvSpPr>
        <p:spPr>
          <a:xfrm>
            <a:off x="826717" y="2192055"/>
            <a:ext cx="9983245" cy="1938992"/>
          </a:xfrm>
          <a:prstGeom prst="rect">
            <a:avLst/>
          </a:prstGeom>
        </p:spPr>
        <p:txBody>
          <a:bodyPr wrap="square">
            <a:spAutoFit/>
          </a:bodyPr>
          <a:lstStyle/>
          <a:p>
            <a:r>
              <a:rPr lang="en-GB" sz="2400" dirty="0" smtClean="0"/>
              <a:t>The accuracy on the training set is 100% and the test set accuracy is also good. Feature Importance in Decision Trees Feature importance rates how important each feature is for the decision a tree makes. It is a number between 0 and 1 for each feature, where 0 means “not used at all” and 1 means “perfectly predicts the target</a:t>
            </a:r>
            <a:endParaRPr lang="en-IN" sz="2400" dirty="0"/>
          </a:p>
        </p:txBody>
      </p:sp>
    </p:spTree>
    <p:extLst>
      <p:ext uri="{BB962C8B-B14F-4D97-AF65-F5344CB8AC3E}">
        <p14:creationId xmlns:p14="http://schemas.microsoft.com/office/powerpoint/2010/main" val="1052354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5025" y="538618"/>
            <a:ext cx="8680537" cy="2985433"/>
          </a:xfrm>
          <a:prstGeom prst="rect">
            <a:avLst/>
          </a:prstGeom>
        </p:spPr>
        <p:txBody>
          <a:bodyPr wrap="square">
            <a:spAutoFit/>
          </a:bodyPr>
          <a:lstStyle/>
          <a:p>
            <a:r>
              <a:rPr lang="en-GB" sz="3200" dirty="0" smtClean="0"/>
              <a:t>                           Support Vector Machine</a:t>
            </a:r>
          </a:p>
          <a:p>
            <a:endParaRPr lang="en-GB" dirty="0"/>
          </a:p>
          <a:p>
            <a:endParaRPr lang="en-GB" dirty="0" smtClean="0"/>
          </a:p>
          <a:p>
            <a:r>
              <a:rPr lang="en-GB" sz="2400" dirty="0" smtClean="0"/>
              <a:t>This classifier aims at forming a hyper plane that can separate the classes as much as possible by adjusting the distance between the data points and the hyper plane. There are several kernels based on which the hyper plane is decided. I tried four kernels namely, linear, poly, </a:t>
            </a:r>
            <a:r>
              <a:rPr lang="en-GB" sz="2400" dirty="0" err="1" smtClean="0"/>
              <a:t>rbf</a:t>
            </a:r>
            <a:r>
              <a:rPr lang="en-GB" sz="2400" dirty="0" smtClean="0"/>
              <a:t>, and sigmoid.</a:t>
            </a:r>
            <a:endParaRPr lang="en-IN" sz="2400" dirty="0"/>
          </a:p>
        </p:txBody>
      </p:sp>
    </p:spTree>
    <p:extLst>
      <p:ext uri="{BB962C8B-B14F-4D97-AF65-F5344CB8AC3E}">
        <p14:creationId xmlns:p14="http://schemas.microsoft.com/office/powerpoint/2010/main" val="185676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8849" y="601342"/>
            <a:ext cx="295274" cy="369332"/>
          </a:xfrm>
          <a:prstGeom prst="rect">
            <a:avLst/>
          </a:prstGeom>
        </p:spPr>
        <p:txBody>
          <a:bodyPr wrap="none">
            <a:spAutoFit/>
          </a:bodyPr>
          <a:lstStyle/>
          <a:p>
            <a:r>
              <a:rPr lang="en-IN" dirty="0" smtClean="0"/>
              <a:t>. </a:t>
            </a:r>
            <a:endParaRPr lang="en-IN" sz="3200" dirty="0"/>
          </a:p>
        </p:txBody>
      </p:sp>
      <p:sp>
        <p:nvSpPr>
          <p:cNvPr id="3" name="Rectangle 2"/>
          <p:cNvSpPr/>
          <p:nvPr/>
        </p:nvSpPr>
        <p:spPr>
          <a:xfrm>
            <a:off x="2167003" y="653534"/>
            <a:ext cx="7402882" cy="584775"/>
          </a:xfrm>
          <a:prstGeom prst="rect">
            <a:avLst/>
          </a:prstGeom>
        </p:spPr>
        <p:txBody>
          <a:bodyPr wrap="square">
            <a:spAutoFit/>
          </a:bodyPr>
          <a:lstStyle/>
          <a:p>
            <a:r>
              <a:rPr lang="en-IN" sz="3200" dirty="0"/>
              <a:t>CONCLUSION AND FUTURE WORK </a:t>
            </a:r>
          </a:p>
        </p:txBody>
      </p:sp>
      <p:sp>
        <p:nvSpPr>
          <p:cNvPr id="4" name="Rectangle 3"/>
          <p:cNvSpPr/>
          <p:nvPr/>
        </p:nvSpPr>
        <p:spPr>
          <a:xfrm>
            <a:off x="826718" y="1402915"/>
            <a:ext cx="8317282" cy="4524315"/>
          </a:xfrm>
          <a:prstGeom prst="rect">
            <a:avLst/>
          </a:prstGeom>
        </p:spPr>
        <p:txBody>
          <a:bodyPr wrap="square">
            <a:spAutoFit/>
          </a:bodyPr>
          <a:lstStyle/>
          <a:p>
            <a:r>
              <a:rPr lang="en-GB" sz="2400" dirty="0" smtClean="0"/>
              <a:t>One of the important real-world medical problems is the detection of diabetes at its early stage. In this study, systematic efforts are made in designing a system which results in the prediction of diabetes. During this work, five machine learning classification algorithms are studied and evaluated on various measures. </a:t>
            </a:r>
          </a:p>
          <a:p>
            <a:r>
              <a:rPr lang="en-GB" sz="2400" dirty="0" smtClean="0"/>
              <a:t>Experiments are performed on john Diabetes Database. In future, the designed system with the used machine learning classification algorithms can be used to predict or diagnose other diseases. The work can be extended and improved for the automation of diabetes analysis including some other machine learning algorithms</a:t>
            </a:r>
            <a:r>
              <a:rPr lang="en-GB" dirty="0" smtClean="0"/>
              <a:t>.</a:t>
            </a:r>
            <a:endParaRPr lang="en-IN" dirty="0"/>
          </a:p>
        </p:txBody>
      </p:sp>
    </p:spTree>
    <p:extLst>
      <p:ext uri="{BB962C8B-B14F-4D97-AF65-F5344CB8AC3E}">
        <p14:creationId xmlns:p14="http://schemas.microsoft.com/office/powerpoint/2010/main" val="3559807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613" y="2156347"/>
            <a:ext cx="10515600" cy="1325563"/>
          </a:xfrm>
        </p:spPr>
        <p:txBody>
          <a:bodyPr>
            <a:normAutofit/>
          </a:bodyPr>
          <a:lstStyle/>
          <a:p>
            <a:r>
              <a:rPr lang="en-IN" sz="4800" dirty="0" smtClean="0"/>
              <a:t>Thank you</a:t>
            </a:r>
            <a:endParaRPr lang="en-IN" sz="4800" dirty="0"/>
          </a:p>
        </p:txBody>
      </p:sp>
    </p:spTree>
    <p:extLst>
      <p:ext uri="{BB962C8B-B14F-4D97-AF65-F5344CB8AC3E}">
        <p14:creationId xmlns:p14="http://schemas.microsoft.com/office/powerpoint/2010/main" val="3864078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2915" y="1302708"/>
            <a:ext cx="9920613" cy="4154984"/>
          </a:xfrm>
          <a:prstGeom prst="rect">
            <a:avLst/>
          </a:prstGeom>
        </p:spPr>
        <p:txBody>
          <a:bodyPr wrap="square">
            <a:spAutoFit/>
          </a:bodyPr>
          <a:lstStyle/>
          <a:p>
            <a:pPr algn="ctr"/>
            <a:r>
              <a:rPr lang="en-GB" sz="2400" dirty="0" smtClean="0"/>
              <a:t>Diabetes is a chronic disease with the potential to cause a worldwide health care crisis. According to International Diabetes Federation 382 million people are living with diabetes across the whole world. By 2035, this will be doubled as 592 million. Diabetes is a disease caused due to the increase level of blood glucose. This high blood glucose produces the symptoms of frequent urination, increased thirst, and increased hunger. Diabetes is a one of the leading cause of blindness, kidney failure, amputations, heart failure and stroke. When we eat, our body turns food into sugars, or glucose. At that point, our pancreas is supposed to release insulin. Insulin serves as a key to open our cells, to allow the glucose to enter and allow us to use the glucose for energy. But with diabetes, this system does not work.</a:t>
            </a:r>
            <a:endParaRPr lang="en-IN" sz="2400" dirty="0"/>
          </a:p>
        </p:txBody>
      </p:sp>
      <p:sp>
        <p:nvSpPr>
          <p:cNvPr id="3" name="TextBox 2"/>
          <p:cNvSpPr txBox="1"/>
          <p:nvPr/>
        </p:nvSpPr>
        <p:spPr>
          <a:xfrm>
            <a:off x="3181612" y="250521"/>
            <a:ext cx="2993720" cy="1077218"/>
          </a:xfrm>
          <a:prstGeom prst="rect">
            <a:avLst/>
          </a:prstGeom>
          <a:noFill/>
        </p:spPr>
        <p:txBody>
          <a:bodyPr wrap="square" rtlCol="0">
            <a:spAutoFit/>
          </a:bodyPr>
          <a:lstStyle/>
          <a:p>
            <a:r>
              <a:rPr lang="en-GB" sz="3200" dirty="0" smtClean="0"/>
              <a:t>ABSTRACT</a:t>
            </a:r>
            <a:endParaRPr lang="en-IN" sz="3200" dirty="0" smtClean="0"/>
          </a:p>
          <a:p>
            <a:endParaRPr lang="en-IN" sz="3200" dirty="0"/>
          </a:p>
        </p:txBody>
      </p:sp>
    </p:spTree>
    <p:extLst>
      <p:ext uri="{BB962C8B-B14F-4D97-AF65-F5344CB8AC3E}">
        <p14:creationId xmlns:p14="http://schemas.microsoft.com/office/powerpoint/2010/main" val="68867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1847" y="851770"/>
            <a:ext cx="7665928" cy="4154984"/>
          </a:xfrm>
          <a:prstGeom prst="rect">
            <a:avLst/>
          </a:prstGeom>
        </p:spPr>
        <p:txBody>
          <a:bodyPr wrap="square">
            <a:spAutoFit/>
          </a:bodyPr>
          <a:lstStyle/>
          <a:p>
            <a:r>
              <a:rPr lang="en-GB" sz="2400" dirty="0" smtClean="0"/>
              <a:t>The aim of this project is to develop a system which can perform early prediction of diabetes for a patient with a higher accuracy by combining the results of different machine learning techniques. The algorithms like K nearest neighbour, Logistic Regression, Random forest, Support vector machine and Decision tree are used. The accuracy of the model using each of the algorithms is calculated. Then the one with a good accuracy is taken as the model for predicting the diabetes. Keywords : Machine Learning, Diabetes, Decision tree, K nearest neighbour, Logistic Regression, Support vector Machine, Accuracy</a:t>
            </a:r>
            <a:endParaRPr lang="en-IN" sz="2400" dirty="0"/>
          </a:p>
        </p:txBody>
      </p:sp>
    </p:spTree>
    <p:extLst>
      <p:ext uri="{BB962C8B-B14F-4D97-AF65-F5344CB8AC3E}">
        <p14:creationId xmlns:p14="http://schemas.microsoft.com/office/powerpoint/2010/main" val="2015616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852" y="526092"/>
            <a:ext cx="6713951" cy="964505"/>
          </a:xfrm>
        </p:spPr>
        <p:txBody>
          <a:bodyPr/>
          <a:lstStyle/>
          <a:p>
            <a:r>
              <a:rPr lang="en-IN" dirty="0" smtClean="0"/>
              <a:t>I. INTRODUCTION</a:t>
            </a:r>
            <a:endParaRPr lang="en-IN" dirty="0"/>
          </a:p>
        </p:txBody>
      </p:sp>
      <p:sp>
        <p:nvSpPr>
          <p:cNvPr id="3" name="Rectangle 2"/>
          <p:cNvSpPr/>
          <p:nvPr/>
        </p:nvSpPr>
        <p:spPr>
          <a:xfrm>
            <a:off x="1302707" y="1490597"/>
            <a:ext cx="7841293" cy="3785652"/>
          </a:xfrm>
          <a:prstGeom prst="rect">
            <a:avLst/>
          </a:prstGeom>
        </p:spPr>
        <p:txBody>
          <a:bodyPr wrap="square">
            <a:spAutoFit/>
          </a:bodyPr>
          <a:lstStyle/>
          <a:p>
            <a:r>
              <a:rPr lang="en-GB" sz="2400" dirty="0" smtClean="0"/>
              <a:t>Diabetes is the fast growing disease among the people even among the youngsters. In understanding diabetes and how it develops, we need to understand what happens in the body without diabetes. Sugar (glucose) comes from the foods that we eat, specifically carbohydrate foods. Carbohydrate foods provide our body with its main energy source everybody, even those people with diabetes, needs carbohydrate. Carbohydrate foods include bread, cereal, pasta, rice, fruit, dairy products and vegetables (especially starchy vegetables). When we eat these foods, the body breaks them down into </a:t>
            </a:r>
            <a:endParaRPr lang="en-IN" sz="2400" dirty="0"/>
          </a:p>
        </p:txBody>
      </p:sp>
    </p:spTree>
    <p:extLst>
      <p:ext uri="{BB962C8B-B14F-4D97-AF65-F5344CB8AC3E}">
        <p14:creationId xmlns:p14="http://schemas.microsoft.com/office/powerpoint/2010/main" val="1171403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7968" y="438413"/>
            <a:ext cx="7290148" cy="7848302"/>
          </a:xfrm>
          <a:prstGeom prst="rect">
            <a:avLst/>
          </a:prstGeom>
        </p:spPr>
        <p:txBody>
          <a:bodyPr wrap="square">
            <a:spAutoFit/>
          </a:bodyPr>
          <a:lstStyle/>
          <a:p>
            <a:r>
              <a:rPr lang="en-GB" sz="2400" dirty="0" smtClean="0"/>
              <a:t>Symptoms of Diabetes</a:t>
            </a:r>
          </a:p>
          <a:p>
            <a:endParaRPr lang="en-GB" sz="2400" dirty="0" smtClean="0"/>
          </a:p>
          <a:p>
            <a:endParaRPr lang="en-GB" sz="2400" dirty="0"/>
          </a:p>
          <a:p>
            <a:endParaRPr lang="en-GB" sz="2400" dirty="0" smtClean="0"/>
          </a:p>
          <a:p>
            <a:endParaRPr lang="en-GB" sz="2400" dirty="0"/>
          </a:p>
          <a:p>
            <a:r>
              <a:rPr lang="en-GB" sz="2400" dirty="0" smtClean="0"/>
              <a:t>• Frequent Urination </a:t>
            </a:r>
          </a:p>
          <a:p>
            <a:r>
              <a:rPr lang="en-GB" sz="2400" dirty="0" smtClean="0"/>
              <a:t>• Increased thirst </a:t>
            </a:r>
          </a:p>
          <a:p>
            <a:r>
              <a:rPr lang="en-GB" sz="2400" dirty="0" smtClean="0"/>
              <a:t>• Tired/Sleepiness </a:t>
            </a:r>
          </a:p>
          <a:p>
            <a:r>
              <a:rPr lang="en-GB" sz="2400" dirty="0" smtClean="0"/>
              <a:t>• Weight loss </a:t>
            </a:r>
          </a:p>
          <a:p>
            <a:r>
              <a:rPr lang="en-GB" sz="2400" dirty="0" smtClean="0"/>
              <a:t>• Blurred vision </a:t>
            </a:r>
          </a:p>
          <a:p>
            <a:r>
              <a:rPr lang="en-GB" sz="2400" dirty="0" smtClean="0"/>
              <a:t>• Mood swings </a:t>
            </a:r>
          </a:p>
          <a:p>
            <a:r>
              <a:rPr lang="en-GB" sz="2400" dirty="0" smtClean="0"/>
              <a:t>• Confusion and difficulty concentrating • frequent infections</a:t>
            </a:r>
          </a:p>
          <a:p>
            <a:endParaRPr lang="en-GB" sz="2400" dirty="0" smtClean="0"/>
          </a:p>
          <a:p>
            <a:r>
              <a:rPr lang="en-GB" sz="2400" dirty="0" smtClean="0"/>
              <a:t> </a:t>
            </a:r>
          </a:p>
          <a:p>
            <a:endParaRPr lang="en-GB" sz="2400" dirty="0"/>
          </a:p>
          <a:p>
            <a:endParaRPr lang="en-GB" sz="2400" dirty="0" smtClean="0"/>
          </a:p>
          <a:p>
            <a:endParaRPr lang="en-GB" sz="2400" dirty="0"/>
          </a:p>
          <a:p>
            <a:endParaRPr lang="en-GB" sz="2400" dirty="0" smtClean="0"/>
          </a:p>
          <a:p>
            <a:endParaRPr lang="en-GB" sz="2400" dirty="0"/>
          </a:p>
          <a:p>
            <a:endParaRPr lang="en-GB" sz="2400" dirty="0" smtClean="0"/>
          </a:p>
        </p:txBody>
      </p:sp>
    </p:spTree>
    <p:extLst>
      <p:ext uri="{BB962C8B-B14F-4D97-AF65-F5344CB8AC3E}">
        <p14:creationId xmlns:p14="http://schemas.microsoft.com/office/powerpoint/2010/main" val="2823943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7238" y="100207"/>
            <a:ext cx="8580329" cy="4308872"/>
          </a:xfrm>
          <a:prstGeom prst="rect">
            <a:avLst/>
          </a:prstGeom>
        </p:spPr>
        <p:txBody>
          <a:bodyPr wrap="square">
            <a:spAutoFit/>
          </a:bodyPr>
          <a:lstStyle/>
          <a:p>
            <a:endParaRPr lang="en-GB" dirty="0"/>
          </a:p>
          <a:p>
            <a:r>
              <a:rPr lang="en-GB" sz="3200" dirty="0"/>
              <a:t>Causes of Diabetes </a:t>
            </a:r>
            <a:endParaRPr lang="en-GB" sz="3200" dirty="0" smtClean="0"/>
          </a:p>
          <a:p>
            <a:endParaRPr lang="en-GB" sz="3200" dirty="0"/>
          </a:p>
          <a:p>
            <a:r>
              <a:rPr lang="en-GB" sz="2400" dirty="0"/>
              <a:t>Genetic factors are the main cause of diabetes. It is caused by at least two mutant genes in the chromosome 6, the chromosome that affects the response of the body to various antigens. Viral infection may also influence the occurrence of type 1 and type 2 diabetes. Studies have shown that infection with viruses such as rubella, </a:t>
            </a:r>
            <a:r>
              <a:rPr lang="en-GB" sz="2400" dirty="0" err="1"/>
              <a:t>Coxsackievirus</a:t>
            </a:r>
            <a:r>
              <a:rPr lang="en-GB" sz="2400" dirty="0"/>
              <a:t>, mumps, hepatitis B virus, and cytomegalovirus increase the risk of developing diabetes.</a:t>
            </a:r>
            <a:endParaRPr lang="en-IN" sz="2400" dirty="0"/>
          </a:p>
        </p:txBody>
      </p:sp>
    </p:spTree>
    <p:extLst>
      <p:ext uri="{BB962C8B-B14F-4D97-AF65-F5344CB8AC3E}">
        <p14:creationId xmlns:p14="http://schemas.microsoft.com/office/powerpoint/2010/main" val="3193916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METHODOLOGY</a:t>
            </a:r>
            <a:endParaRPr lang="en-IN" dirty="0"/>
          </a:p>
        </p:txBody>
      </p:sp>
      <p:sp>
        <p:nvSpPr>
          <p:cNvPr id="3" name="Rectangle 2"/>
          <p:cNvSpPr/>
          <p:nvPr/>
        </p:nvSpPr>
        <p:spPr>
          <a:xfrm>
            <a:off x="1052186" y="1565428"/>
            <a:ext cx="9306838" cy="4154984"/>
          </a:xfrm>
          <a:prstGeom prst="rect">
            <a:avLst/>
          </a:prstGeom>
        </p:spPr>
        <p:txBody>
          <a:bodyPr wrap="square">
            <a:spAutoFit/>
          </a:bodyPr>
          <a:lstStyle/>
          <a:p>
            <a:r>
              <a:rPr lang="en-GB" sz="2400" dirty="0" smtClean="0"/>
              <a:t>In this section we shall learn about the various classifiers used in machine learning to predict diabetes. We shall also explain our proposed methodology to improve the accuracy. Five different methods were used in this project The different methods used are defined below. The output is the accuracy metrics of the machine learning models. Then, the model can be used in prediction. </a:t>
            </a:r>
          </a:p>
          <a:p>
            <a:endParaRPr lang="en-GB" sz="2400" dirty="0"/>
          </a:p>
          <a:p>
            <a:r>
              <a:rPr lang="en-GB" sz="2400" dirty="0" smtClean="0"/>
              <a:t>Dataset Description The diabetes data set was originated from https://www.kaggle.com/johndasilva/diabetes. Diabetes dataset containing 2000 cases. The objective is to predict based on the measures to predict if the patient is diabetic or not</a:t>
            </a:r>
            <a:endParaRPr lang="en-IN" sz="2400" dirty="0"/>
          </a:p>
        </p:txBody>
      </p:sp>
    </p:spTree>
    <p:extLst>
      <p:ext uri="{BB962C8B-B14F-4D97-AF65-F5344CB8AC3E}">
        <p14:creationId xmlns:p14="http://schemas.microsoft.com/office/powerpoint/2010/main" val="1543950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538" y="668753"/>
            <a:ext cx="8209637" cy="5520493"/>
          </a:xfrm>
          <a:prstGeom prst="rect">
            <a:avLst/>
          </a:prstGeom>
        </p:spPr>
      </p:pic>
      <p:sp>
        <p:nvSpPr>
          <p:cNvPr id="3" name="Rectangle 2"/>
          <p:cNvSpPr/>
          <p:nvPr/>
        </p:nvSpPr>
        <p:spPr>
          <a:xfrm>
            <a:off x="4212920" y="2303456"/>
            <a:ext cx="6096000" cy="923330"/>
          </a:xfrm>
          <a:prstGeom prst="rect">
            <a:avLst/>
          </a:prstGeom>
        </p:spPr>
        <p:txBody>
          <a:bodyPr>
            <a:spAutoFit/>
          </a:bodyPr>
          <a:lstStyle/>
          <a:p>
            <a:r>
              <a:rPr lang="en-GB" dirty="0" smtClean="0"/>
              <a:t>➔ The diabetes data set consists of 2000 data points, with 9 features each. ➔ “Outcome” is the feature we are going to predict, 0 means No diabetes, 1 means diabetes</a:t>
            </a:r>
            <a:endParaRPr lang="en-IN" dirty="0"/>
          </a:p>
        </p:txBody>
      </p:sp>
    </p:spTree>
    <p:extLst>
      <p:ext uri="{BB962C8B-B14F-4D97-AF65-F5344CB8AC3E}">
        <p14:creationId xmlns:p14="http://schemas.microsoft.com/office/powerpoint/2010/main" val="1659208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394" y="104981"/>
            <a:ext cx="8629302" cy="6427342"/>
          </a:xfrm>
          <a:prstGeom prst="rect">
            <a:avLst/>
          </a:prstGeom>
        </p:spPr>
      </p:pic>
    </p:spTree>
    <p:extLst>
      <p:ext uri="{BB962C8B-B14F-4D97-AF65-F5344CB8AC3E}">
        <p14:creationId xmlns:p14="http://schemas.microsoft.com/office/powerpoint/2010/main" val="2953279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49</TotalTime>
  <Words>962</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erdana</vt:lpstr>
      <vt:lpstr>inter-bold</vt:lpstr>
      <vt:lpstr>inter-regular</vt:lpstr>
      <vt:lpstr>Trebuchet MS</vt:lpstr>
      <vt:lpstr>Wingdings 3</vt:lpstr>
      <vt:lpstr>Facet</vt:lpstr>
      <vt:lpstr>Diabetes Prediction Using Machine Learning</vt:lpstr>
      <vt:lpstr>PowerPoint Presentation</vt:lpstr>
      <vt:lpstr>PowerPoint Presentation</vt:lpstr>
      <vt:lpstr>I. INTRODUCTION</vt:lpstr>
      <vt:lpstr>PowerPoint Presentation</vt:lpstr>
      <vt:lpstr>PowerPoint Presentation</vt:lpstr>
      <vt:lpstr>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dc:title>
  <dc:creator>Windows User</dc:creator>
  <cp:lastModifiedBy>Windows User</cp:lastModifiedBy>
  <cp:revision>7</cp:revision>
  <dcterms:created xsi:type="dcterms:W3CDTF">2022-08-31T17:06:23Z</dcterms:created>
  <dcterms:modified xsi:type="dcterms:W3CDTF">2022-08-31T17:56:10Z</dcterms:modified>
</cp:coreProperties>
</file>