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8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56" r:id="rId2"/>
    <p:sldId id="263" r:id="rId3"/>
    <p:sldId id="282" r:id="rId4"/>
    <p:sldId id="284" r:id="rId5"/>
    <p:sldId id="275" r:id="rId6"/>
    <p:sldId id="280" r:id="rId7"/>
    <p:sldId id="277" r:id="rId8"/>
    <p:sldId id="278" r:id="rId9"/>
    <p:sldId id="279" r:id="rId10"/>
    <p:sldId id="283" r:id="rId11"/>
    <p:sldId id="260" r:id="rId12"/>
    <p:sldId id="269" r:id="rId13"/>
    <p:sldId id="268" r:id="rId14"/>
    <p:sldId id="270" r:id="rId15"/>
    <p:sldId id="271" r:id="rId16"/>
    <p:sldId id="274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yan Ranu" initials="SR" lastIdx="6" clrIdx="0">
    <p:extLst>
      <p:ext uri="{19B8F6BF-5375-455C-9EA6-DF929625EA0E}">
        <p15:presenceInfo xmlns:p15="http://schemas.microsoft.com/office/powerpoint/2012/main" userId="ef92560ae8680184" providerId="Windows Live"/>
      </p:ext>
    </p:extLst>
  </p:cmAuthor>
  <p:cmAuthor id="2" name="Guest User" initials="GU" lastIdx="22" clrIdx="1"/>
  <p:cmAuthor id="3" name="Arnab Bhattacharya" initials="AB" lastIdx="6" clrIdx="2">
    <p:extLst>
      <p:ext uri="{19B8F6BF-5375-455C-9EA6-DF929625EA0E}">
        <p15:presenceInfo xmlns:p15="http://schemas.microsoft.com/office/powerpoint/2012/main" userId="53f9a085b7fc7a0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F82B6A-356C-4379-B005-707783C7A8AE}" v="1715" dt="2021-07-23T20:51:33.624"/>
    <p1510:client id="{2049C1AD-69C9-4E26-8B5E-C1AC40375511}" v="6" dt="2021-07-23T03:20:03.350"/>
    <p1510:client id="{2CA32955-EBB4-4CBB-A778-076504D2FA46}" v="113" dt="2021-07-23T11:09:48.853"/>
    <p1510:client id="{2DB0AEF3-0EEF-4718-85F1-1439180DD442}" v="84" dt="2021-07-23T10:59:21.928"/>
    <p1510:client id="{4056360D-19A6-4AA7-8934-34BBB54F5772}" v="273" dt="2021-07-24T06:07:39.489"/>
    <p1510:client id="{5D6FE275-FD3B-4B22-BB29-863A93EED559}" v="8" dt="2021-07-23T08:03:30.615"/>
    <p1510:client id="{645E1342-4EBD-41DC-89AA-34208E7BA828}" v="180" dt="2021-07-23T17:13:48.847"/>
    <p1510:client id="{70F901D1-D74E-4F4B-9A6B-861782A6CA6A}" v="103" dt="2021-07-23T17:01:28.664"/>
    <p1510:client id="{7511C166-7377-4456-89F1-2D4CCC56AD1B}" v="21" dt="2021-07-23T19:30:15.757"/>
    <p1510:client id="{88A3C63D-2374-4CBF-B0D1-231A6FC6C812}" v="316" dt="2021-07-23T11:53:53.028"/>
    <p1510:client id="{8DF3B384-DFF6-4B58-AB28-967913497463}" v="94" dt="2021-07-23T15:10:49.122"/>
    <p1510:client id="{D058ED1F-2209-46E5-A254-BBDBFA75994B}" v="15" dt="2021-07-23T21:15:49.989"/>
    <p1510:client id="{F3263B1F-3078-4CA9-B9DC-DB0CB8F5F58A}" v="84" dt="2021-07-24T06:12:57.522"/>
    <p1510:client id="{FE0FF777-D6B0-4F1F-8830-A2DCCD832F78}" v="119" dt="2021-07-23T12:14:42.4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67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23T08:41:40.890" idx="1">
    <p:pos x="4819" y="2046"/>
    <p:text>why mention this given the conference is virtual?</p:text>
    <p:extLst>
      <p:ext uri="{C676402C-5697-4E1C-873F-D02D1690AC5C}">
        <p15:threadingInfo xmlns:p15="http://schemas.microsoft.com/office/powerpoint/2012/main" timeZoneBias="-330"/>
      </p:ext>
    </p:extLst>
  </p:cm>
  <p:cm authorId="2" dt="2021-07-23T04:10:55.984" idx="3">
    <p:pos x="4819" y="2182"/>
    <p:text>Done
</p:text>
    <p:extLst>
      <p:ext uri="{C676402C-5697-4E1C-873F-D02D1690AC5C}">
        <p15:threadingInfo xmlns:p15="http://schemas.microsoft.com/office/powerpoint/2012/main" timeZoneBias="420">
          <p15:parentCm authorId="1" idx="1"/>
        </p15:threadingInfo>
      </p:ext>
    </p:extLst>
  </p:cm>
  <p:cm authorId="3" dt="2021-07-23T05:06:35.699" idx="1">
    <p:pos x="10" y="10"/>
    <p:text>Put some color in the title :-)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1-07-23T05:07:28.216" idx="2">
    <p:pos x="10" y="10"/>
    <p:text>Is this the IJCAI format? Otherwise, choose a non-blank slide style. It is looking too bland.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23T08:49:33.868" idx="6">
    <p:pos x="10" y="10"/>
    <p:text>Higlight key words in slides in a different color. Otherwise, it is looking a bit text heavy and bland.</p:text>
    <p:extLst>
      <p:ext uri="{C676402C-5697-4E1C-873F-D02D1690AC5C}">
        <p15:threadingInfo xmlns:p15="http://schemas.microsoft.com/office/powerpoint/2012/main" timeZoneBias="-330"/>
      </p:ext>
    </p:extLst>
  </p:cm>
  <p:cm authorId="3" dt="2021-07-23T05:09:35.845" idx="3">
    <p:pos x="10" y="146"/>
    <p:text>Yes
</p:text>
    <p:extLst>
      <p:ext uri="{C676402C-5697-4E1C-873F-D02D1690AC5C}">
        <p15:threadingInfo xmlns:p15="http://schemas.microsoft.com/office/powerpoint/2012/main" timeZoneBias="420">
          <p15:parentCm authorId="1" idx="6"/>
        </p15:threadingInfo>
      </p:ext>
    </p:extLst>
  </p:cm>
  <p:cm authorId="2" dt="2021-07-23T07:39:27.930" idx="7">
    <p:pos x="10" y="106"/>
    <p:text>node emb methos
Deepwalk
</p:text>
    <p:extLst>
      <p:ext uri="{C676402C-5697-4E1C-873F-D02D1690AC5C}">
        <p15:threadingInfo xmlns:p15="http://schemas.microsoft.com/office/powerpoint/2012/main" timeZoneBias="420">
          <p15:parentCm authorId="1" idx="6"/>
        </p15:threadingInfo>
      </p:ext>
    </p:extLst>
  </p:cm>
  <p:cm authorId="3" dt="2021-07-23T05:09:48.407" idx="4">
    <p:pos x="7144" y="972"/>
    <p:text>Complete the example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1-07-23T05:12:53.349" idx="6">
    <p:pos x="10" y="10"/>
    <p:text>Put in the equations --if needed, break into multiple slides
</p:text>
    <p:extLst>
      <p:ext uri="{C676402C-5697-4E1C-873F-D02D1690AC5C}">
        <p15:threadingInfo xmlns:p15="http://schemas.microsoft.com/office/powerpoint/2012/main" timeZoneBias="420"/>
      </p:ext>
    </p:extLst>
  </p:cm>
  <p:cm authorId="2" dt="2021-07-23T07:41:20.338" idx="9">
    <p:pos x="10" y="106"/>
    <p:text>Flowchart or numbering
</p:text>
    <p:extLst>
      <p:ext uri="{C676402C-5697-4E1C-873F-D02D1690AC5C}">
        <p15:threadingInfo xmlns:p15="http://schemas.microsoft.com/office/powerpoint/2012/main" timeZoneBias="420">
          <p15:parentCm authorId="3" idx="6"/>
        </p15:threadingInfo>
      </p:ext>
    </p:extLst>
  </p:cm>
  <p:cm authorId="2" dt="2021-07-23T07:43:03.121" idx="10">
    <p:pos x="10" y="202"/>
    <p:text>give one line each
</p:text>
    <p:extLst>
      <p:ext uri="{C676402C-5697-4E1C-873F-D02D1690AC5C}">
        <p15:threadingInfo xmlns:p15="http://schemas.microsoft.com/office/powerpoint/2012/main" timeZoneBias="420">
          <p15:parentCm authorId="3" idx="6"/>
        </p15:threadingInfo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7-23T07:48:14.487" idx="11">
    <p:pos x="10" y="10"/>
    <p:text>Remove matrix
</p:text>
    <p:extLst>
      <p:ext uri="{C676402C-5697-4E1C-873F-D02D1690AC5C}">
        <p15:threadingInfo xmlns:p15="http://schemas.microsoft.com/office/powerpoint/2012/main" timeZoneBias="420"/>
      </p:ext>
    </p:extLst>
  </p:cm>
  <p:cm authorId="2" dt="2021-07-23T07:49:18.800" idx="12">
    <p:pos x="10" y="106"/>
    <p:text>change title
</p:text>
    <p:extLst>
      <p:ext uri="{C676402C-5697-4E1C-873F-D02D1690AC5C}">
        <p15:threadingInfo xmlns:p15="http://schemas.microsoft.com/office/powerpoint/2012/main" timeZoneBias="420">
          <p15:parentCm authorId="2" idx="11"/>
        </p15:threadingInfo>
      </p:ext>
    </p:extLst>
  </p:cm>
  <p:cm authorId="2" dt="2021-07-23T07:50:29.489" idx="13">
    <p:pos x="10" y="202"/>
    <p:text>remove wts &amp; title
</p:text>
    <p:extLst>
      <p:ext uri="{C676402C-5697-4E1C-873F-D02D1690AC5C}">
        <p15:threadingInfo xmlns:p15="http://schemas.microsoft.com/office/powerpoint/2012/main" timeZoneBias="420">
          <p15:parentCm authorId="2" idx="11"/>
        </p15:threadingInfo>
      </p:ext>
    </p:extLst>
  </p:cm>
  <p:cm authorId="2" dt="2021-07-23T23:04:04.922" idx="22">
    <p:pos x="10" y="298"/>
    <p:text>Position these correctly
</p:text>
    <p:extLst>
      <p:ext uri="{C676402C-5697-4E1C-873F-D02D1690AC5C}">
        <p15:threadingInfo xmlns:p15="http://schemas.microsoft.com/office/powerpoint/2012/main" timeZoneBias="420">
          <p15:parentCm authorId="2" idx="11"/>
        </p15:threadingInfo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1-07-23T07:59:31.531" idx="16">
    <p:pos x="10" y="10"/>
    <p:text>Overall architecture fig
</p:text>
    <p:extLst>
      <p:ext uri="{C676402C-5697-4E1C-873F-D02D1690AC5C}">
        <p15:threadingInfo xmlns:p15="http://schemas.microsoft.com/office/powerpoint/2012/main" timeZoneBias="42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23T08:43:08.830" idx="4">
    <p:pos x="5788" y="2418"/>
    <p:text>wrong spelling</p:text>
    <p:extLst>
      <p:ext uri="{C676402C-5697-4E1C-873F-D02D1690AC5C}">
        <p15:threadingInfo xmlns:p15="http://schemas.microsoft.com/office/powerpoint/2012/main" timeZoneBias="-330"/>
      </p:ext>
    </p:extLst>
  </p:cm>
  <p:cm authorId="2" dt="2021-07-23T04:12:22.517" idx="5">
    <p:pos x="5788" y="2554"/>
    <p:text>Done
</p:text>
    <p:extLst>
      <p:ext uri="{C676402C-5697-4E1C-873F-D02D1690AC5C}">
        <p15:threadingInfo xmlns:p15="http://schemas.microsoft.com/office/powerpoint/2012/main" timeZoneBias="420">
          <p15:parentCm authorId="1" idx="4"/>
        </p15:threadingInfo>
      </p:ext>
    </p:extLst>
  </p:cm>
  <p:cm authorId="2" dt="2021-07-23T08:01:17.236" idx="17">
    <p:pos x="5788" y="2514"/>
    <p:text>Adv attack title
</p:text>
    <p:extLst>
      <p:ext uri="{C676402C-5697-4E1C-873F-D02D1690AC5C}">
        <p15:threadingInfo xmlns:p15="http://schemas.microsoft.com/office/powerpoint/2012/main" timeZoneBias="420">
          <p15:parentCm authorId="1" idx="4"/>
        </p15:threadingInfo>
      </p:ext>
    </p:extLst>
  </p:cm>
  <p:cm authorId="2" dt="2021-07-23T08:03:21.723" idx="18">
    <p:pos x="5788" y="2610"/>
    <p:text>PGNN in motivation
</p:text>
    <p:extLst>
      <p:ext uri="{C676402C-5697-4E1C-873F-D02D1690AC5C}">
        <p15:threadingInfo xmlns:p15="http://schemas.microsoft.com/office/powerpoint/2012/main" timeZoneBias="420">
          <p15:parentCm authorId="1" idx="4"/>
        </p15:threadingInfo>
      </p:ext>
    </p:extLst>
  </p:cm>
  <p:cm authorId="2" dt="2021-07-23T08:04:00.755" idx="19">
    <p:pos x="5788" y="2706"/>
    <p:text>Incr Table size
</p:text>
    <p:extLst>
      <p:ext uri="{C676402C-5697-4E1C-873F-D02D1690AC5C}">
        <p15:threadingInfo xmlns:p15="http://schemas.microsoft.com/office/powerpoint/2012/main" timeZoneBias="420">
          <p15:parentCm authorId="1" idx="4"/>
        </p15:threadingInfo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23T08:42:24.514" idx="2">
    <p:pos x="3386" y="2867"/>
    <p:text>Share link to code base</p:text>
    <p:extLst>
      <p:ext uri="{C676402C-5697-4E1C-873F-D02D1690AC5C}">
        <p15:threadingInfo xmlns:p15="http://schemas.microsoft.com/office/powerpoint/2012/main" timeZoneBias="-330"/>
      </p:ext>
    </p:extLst>
  </p:cm>
  <p:cm authorId="2" dt="2021-07-23T04:09:48.853" idx="2">
    <p:pos x="3386" y="3003"/>
    <p:text>Done
</p:text>
    <p:extLst>
      <p:ext uri="{C676402C-5697-4E1C-873F-D02D1690AC5C}">
        <p15:threadingInfo xmlns:p15="http://schemas.microsoft.com/office/powerpoint/2012/main" timeZoneBias="420">
          <p15:parentCm authorId="1" idx="2"/>
        </p15:threadingInfo>
      </p:ext>
    </p:extLst>
  </p:cm>
  <p:cm authorId="2" dt="2021-07-23T08:10:49.122" idx="21">
    <p:pos x="3386" y="2963"/>
    <p:text>Arxiv link
</p:text>
    <p:extLst>
      <p:ext uri="{C676402C-5697-4E1C-873F-D02D1690AC5C}">
        <p15:threadingInfo xmlns:p15="http://schemas.microsoft.com/office/powerpoint/2012/main" timeZoneBias="420">
          <p15:parentCm authorId="1" idx="2"/>
        </p15:threadingInfo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5DA59D-485A-443D-8DAA-F3BF71AE083E}" type="datetimeFigureOut">
              <a:rPr lang="en-IN" smtClean="0"/>
              <a:t>25-07-2021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6C13E-269B-4826-BA7A-A34AF14BC0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604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6C13E-269B-4826-BA7A-A34AF14BC03B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331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16C13E-269B-4826-BA7A-A34AF14BC03B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956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8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10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817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4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95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22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627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4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60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54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0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dea-iitd/GraphReach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8.xml"/><Relationship Id="rId4" Type="http://schemas.openxmlformats.org/officeDocument/2006/relationships/hyperlink" Target="https://arxiv.org/pdf/2008.09657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1503" y="1162454"/>
            <a:ext cx="11408636" cy="160661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00B050"/>
                </a:solidFill>
              </a:rPr>
              <a:t>G</a:t>
            </a:r>
            <a:r>
              <a:rPr lang="en-US" sz="4000" b="1" dirty="0">
                <a:solidFill>
                  <a:srgbClr val="00B050"/>
                </a:solidFill>
              </a:rPr>
              <a:t>RAPH</a:t>
            </a:r>
            <a:r>
              <a:rPr lang="en-US" sz="4800" b="1" dirty="0">
                <a:solidFill>
                  <a:srgbClr val="00B050"/>
                </a:solidFill>
              </a:rPr>
              <a:t>R</a:t>
            </a:r>
            <a:r>
              <a:rPr lang="en-US" sz="4000" b="1" dirty="0">
                <a:solidFill>
                  <a:srgbClr val="00B050"/>
                </a:solidFill>
              </a:rPr>
              <a:t>EACH</a:t>
            </a:r>
            <a:r>
              <a:rPr lang="en-US" sz="4800" b="1" dirty="0">
                <a:solidFill>
                  <a:srgbClr val="00B050"/>
                </a:solidFill>
              </a:rPr>
              <a:t>: Position-Aware Graph Neural Network using Reachability Estimations</a:t>
            </a:r>
            <a:endParaRPr lang="en-IN" sz="4800">
              <a:solidFill>
                <a:srgbClr val="00B050"/>
              </a:solidFill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3821" y="4062681"/>
            <a:ext cx="9144000" cy="165576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IN">
                <a:solidFill>
                  <a:schemeClr val="accent1">
                    <a:lumMod val="50000"/>
                  </a:schemeClr>
                </a:solidFill>
              </a:rPr>
              <a:t>Sunil Nishad</a:t>
            </a:r>
            <a:r>
              <a:rPr lang="en-US" i="1" baseline="3000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IN">
                <a:solidFill>
                  <a:schemeClr val="accent1">
                    <a:lumMod val="50000"/>
                  </a:schemeClr>
                </a:solidFill>
              </a:rPr>
              <a:t>, Shubhangi Agarwal</a:t>
            </a:r>
            <a:r>
              <a:rPr lang="en-US" i="1" baseline="30000">
                <a:solidFill>
                  <a:schemeClr val="accent1">
                    <a:lumMod val="50000"/>
                  </a:schemeClr>
                </a:solidFill>
              </a:rPr>
              <a:t> a</a:t>
            </a:r>
            <a:r>
              <a:rPr lang="en-IN">
                <a:solidFill>
                  <a:schemeClr val="accent1">
                    <a:lumMod val="50000"/>
                  </a:schemeClr>
                </a:solidFill>
              </a:rPr>
              <a:t>, Arnab Bhattacharya</a:t>
            </a:r>
            <a:r>
              <a:rPr lang="en-US" i="1" baseline="30000">
                <a:solidFill>
                  <a:schemeClr val="accent1">
                    <a:lumMod val="50000"/>
                  </a:schemeClr>
                </a:solidFill>
              </a:rPr>
              <a:t> a</a:t>
            </a:r>
            <a:r>
              <a:rPr lang="en-IN"/>
              <a:t>, </a:t>
            </a:r>
            <a:r>
              <a:rPr lang="en-IN">
                <a:solidFill>
                  <a:schemeClr val="accent1">
                    <a:lumMod val="75000"/>
                  </a:schemeClr>
                </a:solidFill>
              </a:rPr>
              <a:t>Sayan Ranu</a:t>
            </a:r>
            <a:r>
              <a:rPr lang="en-US" i="1" baseline="30000">
                <a:solidFill>
                  <a:schemeClr val="accent1">
                    <a:lumMod val="75000"/>
                  </a:schemeClr>
                </a:solidFill>
              </a:rPr>
              <a:t>b</a:t>
            </a:r>
            <a:endParaRPr lang="en-IN" baseline="30000">
              <a:solidFill>
                <a:schemeClr val="accent1">
                  <a:lumMod val="75000"/>
                </a:schemeClr>
              </a:solidFill>
            </a:endParaRPr>
          </a:p>
          <a:p>
            <a:endParaRPr lang="en-US" i="1" baseline="30000">
              <a:solidFill>
                <a:schemeClr val="accent1">
                  <a:lumMod val="50000"/>
                </a:schemeClr>
              </a:solidFill>
              <a:cs typeface="Calibri"/>
            </a:endParaRPr>
          </a:p>
          <a:p>
            <a:r>
              <a:rPr lang="en-US" i="1" baseline="30000" err="1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err="1">
                <a:solidFill>
                  <a:schemeClr val="accent1">
                    <a:lumMod val="50000"/>
                  </a:schemeClr>
                </a:solidFill>
              </a:rPr>
              <a:t>Indian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 Institute of Technology Kanpur, India</a:t>
            </a:r>
            <a:endParaRPr lang="en-IN">
              <a:solidFill>
                <a:schemeClr val="accent1">
                  <a:lumMod val="50000"/>
                </a:schemeClr>
              </a:solidFill>
              <a:cs typeface="Calibri"/>
            </a:endParaRPr>
          </a:p>
          <a:p>
            <a:r>
              <a:rPr lang="en-US" i="1" baseline="30000" err="1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err="1">
                <a:solidFill>
                  <a:schemeClr val="accent1">
                    <a:lumMod val="75000"/>
                  </a:schemeClr>
                </a:solidFill>
              </a:rPr>
              <a:t>Indian</a:t>
            </a: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 Institute of Technology Delhi, India</a:t>
            </a:r>
            <a:endParaRPr lang="en-IN">
              <a:solidFill>
                <a:schemeClr val="accent1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495371" y="2837431"/>
            <a:ext cx="6684237" cy="4280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IJCAI 2021</a:t>
            </a:r>
            <a:endParaRPr lang="en-US" sz="2800" dirty="0">
              <a:cs typeface="Calibri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3619" y="5159200"/>
            <a:ext cx="1017326" cy="10354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358" y="5203825"/>
            <a:ext cx="965386" cy="96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51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Diagram&#10;&#10;Description automatically generated">
            <a:extLst>
              <a:ext uri="{FF2B5EF4-FFF2-40B4-BE49-F238E27FC236}">
                <a16:creationId xmlns="" xmlns:a16="http://schemas.microsoft.com/office/drawing/2014/main" id="{D5F0D4FE-B77C-458D-8941-F11B27236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643" y="1831042"/>
            <a:ext cx="9100247" cy="4043718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954255" y="69850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ea typeface="+mj-lt"/>
                <a:cs typeface="+mj-lt"/>
              </a:rPr>
              <a:t>G</a:t>
            </a:r>
            <a:r>
              <a:rPr lang="en-US" sz="3600">
                <a:ea typeface="+mj-lt"/>
                <a:cs typeface="+mj-lt"/>
              </a:rPr>
              <a:t>RAPH</a:t>
            </a:r>
            <a:r>
              <a:rPr lang="en-US">
                <a:ea typeface="+mj-lt"/>
                <a:cs typeface="+mj-lt"/>
              </a:rPr>
              <a:t>R</a:t>
            </a:r>
            <a:r>
              <a:rPr lang="en-US" sz="3600">
                <a:ea typeface="+mj-lt"/>
                <a:cs typeface="+mj-lt"/>
              </a:rPr>
              <a:t>EACH</a:t>
            </a:r>
            <a:r>
              <a:rPr lang="en-US">
                <a:ea typeface="+mj-lt"/>
                <a:cs typeface="+mj-lt"/>
              </a:rPr>
              <a:t> Architecture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2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1024"/>
            <a:ext cx="10515600" cy="1325563"/>
          </a:xfrm>
        </p:spPr>
        <p:txBody>
          <a:bodyPr/>
          <a:lstStyle/>
          <a:p>
            <a:r>
              <a:rPr lang="en-US" dirty="0"/>
              <a:t>Experimental Setup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53878"/>
            <a:ext cx="4395653" cy="52898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Prediction Tasks:</a:t>
            </a:r>
            <a:endParaRPr lang="en-US"/>
          </a:p>
          <a:p>
            <a:pPr lvl="1">
              <a:buFont typeface="Wingdings" panose="05000000000000000000" pitchFamily="2" charset="2"/>
              <a:buChar char="Ø"/>
            </a:pPr>
            <a:r>
              <a:rPr lang="en-US">
                <a:ea typeface="+mn-lt"/>
                <a:cs typeface="+mn-lt"/>
              </a:rPr>
              <a:t>Pairwise Node Classification</a:t>
            </a:r>
            <a:endParaRPr lang="en-US"/>
          </a:p>
          <a:p>
            <a:pPr lvl="1">
              <a:buFont typeface="Wingdings" panose="05000000000000000000" pitchFamily="2" charset="2"/>
              <a:buChar char="Ø"/>
            </a:pPr>
            <a:r>
              <a:rPr lang="en-US">
                <a:ea typeface="+mn-lt"/>
                <a:cs typeface="+mn-lt"/>
              </a:rPr>
              <a:t>Link Prediction</a:t>
            </a:r>
            <a:endParaRPr lang="en-US"/>
          </a:p>
          <a:p>
            <a:pPr lvl="1">
              <a:buFont typeface="Wingdings" panose="05000000000000000000" pitchFamily="2" charset="2"/>
              <a:buChar char="Ø"/>
            </a:pPr>
            <a:r>
              <a:rPr lang="en-US">
                <a:ea typeface="+mn-lt"/>
                <a:cs typeface="+mn-lt"/>
              </a:rPr>
              <a:t>Node Classification</a:t>
            </a:r>
          </a:p>
          <a:p>
            <a:pPr>
              <a:spcBef>
                <a:spcPts val="1500"/>
              </a:spcBef>
            </a:pPr>
            <a:r>
              <a:rPr lang="en-US">
                <a:ea typeface="+mn-lt"/>
                <a:cs typeface="+mn-lt"/>
              </a:rPr>
              <a:t>Datasets:</a:t>
            </a:r>
          </a:p>
          <a:p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>
              <a:ea typeface="+mn-lt"/>
              <a:cs typeface="+mn-lt"/>
            </a:endParaRPr>
          </a:p>
          <a:p>
            <a:pPr lvl="1"/>
            <a:endParaRPr lang="en-IN">
              <a:ea typeface="+mn-lt"/>
              <a:cs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713" y="3968000"/>
            <a:ext cx="7254154" cy="264461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CA47F291-0F61-40C0-AE2F-AAD17927A7F5}"/>
              </a:ext>
            </a:extLst>
          </p:cNvPr>
          <p:cNvSpPr txBox="1">
            <a:spLocks/>
          </p:cNvSpPr>
          <p:nvPr/>
        </p:nvSpPr>
        <p:spPr>
          <a:xfrm>
            <a:off x="6462477" y="1653878"/>
            <a:ext cx="5167178" cy="48917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ea typeface="+mn-lt"/>
                <a:cs typeface="+mn-lt"/>
              </a:rPr>
              <a:t>Train/Validation/Test Split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ea typeface="+mn-lt"/>
                <a:cs typeface="+mn-lt"/>
              </a:rPr>
              <a:t>80/10/10</a:t>
            </a:r>
          </a:p>
          <a:p>
            <a:pPr>
              <a:spcBef>
                <a:spcPts val="1500"/>
              </a:spcBef>
            </a:pPr>
            <a:r>
              <a:rPr lang="en-US" dirty="0">
                <a:cs typeface="Calibri" panose="020F0502020204030204"/>
              </a:rPr>
              <a:t>Metric</a:t>
            </a:r>
            <a:endParaRPr lang="en-US" dirty="0">
              <a:ea typeface="+mn-lt"/>
              <a:cs typeface="+mn-lt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cs typeface="Calibri" panose="020F0502020204030204"/>
              </a:rPr>
              <a:t>ROC AUC</a:t>
            </a:r>
            <a:endParaRPr lang="en-US" dirty="0"/>
          </a:p>
          <a:p>
            <a:endParaRPr lang="en-US" dirty="0">
              <a:cs typeface="Calibri" panose="020F0502020204030204"/>
            </a:endParaRPr>
          </a:p>
          <a:p>
            <a:pPr lvl="1"/>
            <a:endParaRPr lang="en-IN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5795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379045" cy="1325563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US" dirty="0">
                <a:ea typeface="+mj-lt"/>
                <a:cs typeface="+mj-lt"/>
              </a:rPr>
              <a:t>Results: Pairwise Node Classification</a:t>
            </a:r>
            <a:endParaRPr lang="en-US" dirty="0">
              <a:cs typeface="Calibri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199" y="1717583"/>
            <a:ext cx="8760321" cy="273926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87159" y="5135685"/>
            <a:ext cx="9722327" cy="101175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100" dirty="0"/>
              <a:t>Holistic approach of </a:t>
            </a:r>
            <a:r>
              <a:rPr lang="en-US" sz="2100" dirty="0"/>
              <a:t>encoding position with respect to all paths is necessary</a:t>
            </a:r>
            <a:endParaRPr lang="en-US" sz="2100" dirty="0">
              <a:cs typeface="Calibri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100" dirty="0"/>
              <a:t>Relative improvement of up to 40% in accuracy</a:t>
            </a:r>
            <a:endParaRPr lang="en-IN" sz="21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243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Results: </a:t>
            </a:r>
            <a:r>
              <a:rPr lang="en-US" dirty="0"/>
              <a:t>Link Prediction</a:t>
            </a:r>
            <a:endParaRPr lang="en-IN" dirty="0">
              <a:cs typeface="Calibri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302" y="1699830"/>
            <a:ext cx="10759605" cy="29394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4810" y="5036644"/>
            <a:ext cx="9012997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Position-unaware architectures are noticeably better </a:t>
            </a:r>
            <a:r>
              <a:rPr lang="en-IN" sz="2000" dirty="0"/>
              <a:t>in </a:t>
            </a:r>
            <a:r>
              <a:rPr lang="en-IN" sz="2000" dirty="0" err="1"/>
              <a:t>transductive</a:t>
            </a:r>
            <a:r>
              <a:rPr lang="en-IN" sz="2000" dirty="0"/>
              <a:t> settings</a:t>
            </a:r>
          </a:p>
        </p:txBody>
      </p:sp>
      <p:sp>
        <p:nvSpPr>
          <p:cNvPr id="8" name="Rectangle 7"/>
          <p:cNvSpPr/>
          <p:nvPr/>
        </p:nvSpPr>
        <p:spPr>
          <a:xfrm>
            <a:off x="813312" y="5561564"/>
            <a:ext cx="10399868" cy="40011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000" b="1" i="1" dirty="0">
                <a:solidFill>
                  <a:srgbClr val="2B2E34"/>
                </a:solidFill>
                <a:latin typeface="Calibri"/>
                <a:cs typeface="Calibri"/>
              </a:rPr>
              <a:t>Ablation</a:t>
            </a:r>
            <a:r>
              <a:rPr lang="en-US" sz="2000" dirty="0">
                <a:solidFill>
                  <a:srgbClr val="2B2E34"/>
                </a:solidFill>
                <a:latin typeface="Calibri"/>
                <a:cs typeface="Calibri"/>
              </a:rPr>
              <a:t>: Mean-pooling is simpler but almost as good as attention aggregators</a:t>
            </a:r>
          </a:p>
        </p:txBody>
      </p:sp>
    </p:spTree>
    <p:extLst>
      <p:ext uri="{BB962C8B-B14F-4D97-AF65-F5344CB8AC3E}">
        <p14:creationId xmlns:p14="http://schemas.microsoft.com/office/powerpoint/2010/main" val="243523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Results: </a:t>
            </a:r>
            <a:r>
              <a:rPr lang="en-US" dirty="0"/>
              <a:t>Node Classification</a:t>
            </a:r>
            <a:endParaRPr lang="en-IN" dirty="0">
              <a:cs typeface="Calibri Ligh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359" y="1763275"/>
            <a:ext cx="9190589" cy="27828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0977" y="4981386"/>
            <a:ext cx="11059605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GRAPHREACH utilizes </a:t>
            </a:r>
            <a:r>
              <a:rPr lang="en-US" sz="2200" b="1" dirty="0"/>
              <a:t>structural information </a:t>
            </a:r>
            <a:r>
              <a:rPr lang="en-US" sz="2200" dirty="0"/>
              <a:t>the best in absence of node features</a:t>
            </a:r>
            <a:endParaRPr lang="en-US" sz="2200">
              <a:cs typeface="Calibri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200" dirty="0" err="1"/>
              <a:t>Neighborhood</a:t>
            </a:r>
            <a:r>
              <a:rPr lang="en-IN" sz="2200" dirty="0"/>
              <a:t>-aggregation based GNNs may </a:t>
            </a:r>
            <a:r>
              <a:rPr lang="en-US" sz="2200" dirty="0"/>
              <a:t>be better in exploiting the feature distribution in the neighborhood</a:t>
            </a:r>
            <a:endParaRPr lang="en-IN" sz="2200" dirty="0"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79087" y="3767978"/>
            <a:ext cx="8961511" cy="641059"/>
          </a:xfrm>
          <a:prstGeom prst="rect">
            <a:avLst/>
          </a:prstGeom>
          <a:solidFill>
            <a:srgbClr val="FF0000">
              <a:alpha val="15000"/>
            </a:srgbClr>
          </a:solidFill>
          <a:ln>
            <a:solidFill>
              <a:srgbClr val="FF0000">
                <a:alpha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07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Adversarial Attacks</a:t>
            </a:r>
            <a:endParaRPr lang="en-IN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38200" y="1862433"/>
            <a:ext cx="10515600" cy="20114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G</a:t>
            </a:r>
            <a:r>
              <a:rPr lang="en-US" sz="2000"/>
              <a:t>RAPH</a:t>
            </a:r>
            <a:r>
              <a:rPr lang="en-US" sz="2400"/>
              <a:t>R</a:t>
            </a:r>
            <a:r>
              <a:rPr lang="en-US" sz="2000"/>
              <a:t>EACH</a:t>
            </a:r>
            <a:r>
              <a:rPr lang="en-US" sz="2400"/>
              <a:t> is more robust against graph modifications </a:t>
            </a:r>
            <a:endParaRPr lang="en-US" sz="2400">
              <a:cs typeface="Calibri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/>
              <a:t>Modify small subset (colluding group) of unseen test graph</a:t>
            </a:r>
            <a:endParaRPr lang="en-US" sz="2000">
              <a:cs typeface="Calibri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/>
              <a:t>Causing a significant perturbation in position with respect to all paths is </a:t>
            </a:r>
            <a:r>
              <a:rPr lang="en-IN" sz="2000"/>
              <a:t>difficult</a:t>
            </a:r>
            <a:endParaRPr lang="en-IN" sz="2000">
              <a:cs typeface="Calibri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918" y="3597645"/>
            <a:ext cx="9221615" cy="219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9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6349" y="2088292"/>
            <a:ext cx="3523681" cy="36123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3893" y="2111674"/>
            <a:ext cx="3485584" cy="36181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74402" y="5935331"/>
            <a:ext cx="17793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GRAPHREACH</a:t>
            </a:r>
            <a:endParaRPr lang="en-IN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6096000" y="5909802"/>
            <a:ext cx="6960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GCN</a:t>
            </a:r>
            <a:endParaRPr lang="en-IN" sz="2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03" y="2002827"/>
            <a:ext cx="3726963" cy="372696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88331" y="5826485"/>
            <a:ext cx="32807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Input :</a:t>
            </a:r>
            <a:r>
              <a:rPr lang="en-US" sz="2200" dirty="0" smtClean="0"/>
              <a:t> Communities Graph</a:t>
            </a:r>
            <a:endParaRPr lang="en-IN" sz="2200" dirty="0"/>
          </a:p>
        </p:txBody>
      </p:sp>
      <p:sp>
        <p:nvSpPr>
          <p:cNvPr id="14" name="Right Arrow 13"/>
          <p:cNvSpPr/>
          <p:nvPr/>
        </p:nvSpPr>
        <p:spPr>
          <a:xfrm>
            <a:off x="3986288" y="3613797"/>
            <a:ext cx="303291" cy="178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37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7500"/>
            <a:ext cx="10515600" cy="51276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400" dirty="0"/>
              <a:t>G</a:t>
            </a:r>
            <a:r>
              <a:rPr lang="en-IN" sz="1800" dirty="0"/>
              <a:t>RAPH</a:t>
            </a:r>
            <a:r>
              <a:rPr lang="en-IN" sz="2400" dirty="0"/>
              <a:t>R</a:t>
            </a:r>
            <a:r>
              <a:rPr lang="en-IN" sz="1800" dirty="0"/>
              <a:t>EACH</a:t>
            </a:r>
            <a:r>
              <a:rPr lang="en-IN" sz="2400" dirty="0"/>
              <a:t> </a:t>
            </a:r>
            <a:r>
              <a:rPr lang="en-US" sz="2400" dirty="0"/>
              <a:t>achieves relative improvement of up to </a:t>
            </a:r>
            <a:r>
              <a:rPr lang="en-US" sz="2400" b="1" dirty="0">
                <a:solidFill>
                  <a:schemeClr val="accent1"/>
                </a:solidFill>
              </a:rPr>
              <a:t>40%</a:t>
            </a:r>
            <a:r>
              <a:rPr lang="en-US" sz="2400" dirty="0"/>
              <a:t> in accuracy</a:t>
            </a:r>
            <a:endParaRPr lang="en-US" sz="2400" dirty="0">
              <a:cs typeface="Calibri"/>
            </a:endParaRPr>
          </a:p>
          <a:p>
            <a:pPr fontAlgn="base"/>
            <a:r>
              <a:rPr lang="en-US" sz="2400" b="1" dirty="0">
                <a:solidFill>
                  <a:srgbClr val="0070C0"/>
                </a:solidFill>
              </a:rPr>
              <a:t>Reachability estimations </a:t>
            </a:r>
            <a:r>
              <a:rPr lang="en-US" sz="2400" dirty="0"/>
              <a:t>to anchors computed through fixed length random walks​</a:t>
            </a:r>
            <a:endParaRPr lang="en-US" sz="2400" dirty="0">
              <a:cs typeface="Calibri"/>
            </a:endParaRPr>
          </a:p>
          <a:p>
            <a:pPr fontAlgn="base"/>
            <a:r>
              <a:rPr lang="en-US" sz="2400" b="1" dirty="0">
                <a:solidFill>
                  <a:srgbClr val="0070C0"/>
                </a:solidFill>
              </a:rPr>
              <a:t>Anchors</a:t>
            </a:r>
            <a:r>
              <a:rPr lang="en-US" sz="2400" dirty="0"/>
              <a:t> are </a:t>
            </a:r>
            <a:r>
              <a:rPr lang="en-IN" sz="2400" dirty="0"/>
              <a:t>strategically selected</a:t>
            </a:r>
            <a:r>
              <a:rPr lang="en-IN" sz="2400" b="1" dirty="0">
                <a:solidFill>
                  <a:srgbClr val="0070C0"/>
                </a:solidFill>
              </a:rPr>
              <a:t> </a:t>
            </a:r>
            <a:r>
              <a:rPr lang="en-IN" sz="2400" dirty="0"/>
              <a:t>so that node coverage is maximized</a:t>
            </a:r>
            <a:r>
              <a:rPr lang="en-US" sz="2400" smtClean="0"/>
              <a:t>​</a:t>
            </a:r>
            <a:endParaRPr lang="en-IN" sz="2400" dirty="0">
              <a:cs typeface="Calibri"/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Robust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to adversarial attacks</a:t>
            </a:r>
            <a:endParaRPr lang="en-US" sz="2400" dirty="0">
              <a:cs typeface="Calibri" panose="020F0502020204030204"/>
            </a:endParaRPr>
          </a:p>
          <a:p>
            <a:r>
              <a:rPr lang="en-US" sz="2400" b="1" dirty="0">
                <a:solidFill>
                  <a:srgbClr val="0070C0"/>
                </a:solidFill>
                <a:ea typeface="+mn-lt"/>
                <a:cs typeface="+mn-lt"/>
              </a:rPr>
              <a:t>Inductive </a:t>
            </a:r>
            <a:r>
              <a:rPr lang="en-US" sz="2400" dirty="0">
                <a:ea typeface="+mn-lt"/>
                <a:cs typeface="+mn-lt"/>
              </a:rPr>
              <a:t>model to cater to unseen graphs</a:t>
            </a:r>
          </a:p>
          <a:p>
            <a:pPr>
              <a:spcBef>
                <a:spcPts val="500"/>
              </a:spcBef>
            </a:pPr>
            <a:endParaRPr lang="en-US" sz="2400" dirty="0">
              <a:cs typeface="Calibri" panose="020F0502020204030204"/>
            </a:endParaRPr>
          </a:p>
          <a:p>
            <a:r>
              <a:rPr lang="en-US" sz="2400" dirty="0">
                <a:cs typeface="Calibri" panose="020F0502020204030204"/>
              </a:rPr>
              <a:t>Code  : </a:t>
            </a:r>
            <a:r>
              <a:rPr lang="en-US" sz="2400" dirty="0">
                <a:ea typeface="+mn-lt"/>
                <a:cs typeface="+mn-lt"/>
                <a:hlinkClick r:id="rId3"/>
              </a:rPr>
              <a:t>https://github.com/idea-iitd/GraphReach</a:t>
            </a:r>
            <a:endParaRPr lang="en-US" sz="2400" dirty="0">
              <a:cs typeface="Calibri" panose="020F0502020204030204"/>
            </a:endParaRPr>
          </a:p>
          <a:p>
            <a:r>
              <a:rPr lang="en-US" sz="2400" dirty="0">
                <a:cs typeface="Calibri" panose="020F0502020204030204"/>
              </a:rPr>
              <a:t>Paper : </a:t>
            </a:r>
            <a:r>
              <a:rPr lang="en-IN" sz="2400" dirty="0">
                <a:hlinkClick r:id="rId4"/>
              </a:rPr>
              <a:t>https://arxiv.org/pdf/2008.09657.pdf</a:t>
            </a:r>
            <a:endParaRPr lang="en-IN" sz="24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056406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Position-aware </a:t>
            </a:r>
            <a:r>
              <a:rPr lang="en-US" b="1" i="1" dirty="0"/>
              <a:t>inductive </a:t>
            </a:r>
            <a:r>
              <a:rPr lang="en-US" dirty="0"/>
              <a:t>Graph Neural Network (GNN) model that outputs node embeddings that are: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 </a:t>
            </a:r>
            <a:r>
              <a:rPr lang="en-US" b="1" dirty="0">
                <a:solidFill>
                  <a:srgbClr val="0070C0"/>
                </a:solidFill>
              </a:rPr>
              <a:t>Holistic</a:t>
            </a:r>
            <a:r>
              <a:rPr lang="en-US" dirty="0">
                <a:solidFill>
                  <a:srgbClr val="0070C0"/>
                </a:solidFill>
              </a:rPr>
              <a:t>: </a:t>
            </a:r>
            <a:r>
              <a:rPr lang="en-US" dirty="0"/>
              <a:t>Maximum absorption of graph knowledge</a:t>
            </a:r>
            <a:endParaRPr lang="en-US" dirty="0">
              <a:cs typeface="Calibri" panose="020F0502020204030204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 </a:t>
            </a:r>
            <a:r>
              <a:rPr lang="en-US" b="1" dirty="0">
                <a:solidFill>
                  <a:srgbClr val="0070C0"/>
                </a:solidFill>
              </a:rPr>
              <a:t>Meaningful</a:t>
            </a:r>
            <a:r>
              <a:rPr lang="en-US" dirty="0">
                <a:solidFill>
                  <a:srgbClr val="0070C0"/>
                </a:solidFill>
              </a:rPr>
              <a:t>: </a:t>
            </a:r>
            <a:r>
              <a:rPr lang="en-US" dirty="0"/>
              <a:t>Real-world semantics are attended to</a:t>
            </a:r>
            <a:endParaRPr lang="en-US" dirty="0">
              <a:cs typeface="Calibri" panose="020F0502020204030204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 </a:t>
            </a:r>
            <a:r>
              <a:rPr lang="en-US" b="1" dirty="0">
                <a:solidFill>
                  <a:srgbClr val="0070C0"/>
                </a:solidFill>
              </a:rPr>
              <a:t>Robust</a:t>
            </a:r>
            <a:r>
              <a:rPr lang="en-US" dirty="0">
                <a:solidFill>
                  <a:srgbClr val="0070C0"/>
                </a:solidFill>
              </a:rPr>
              <a:t>: </a:t>
            </a:r>
            <a:r>
              <a:rPr lang="en-US" dirty="0"/>
              <a:t>Small edits to graph do not affect embeddings a lot</a:t>
            </a:r>
            <a:endParaRPr lang="en-US" dirty="0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 dirty="0"/>
              <a:t>Node embeddings can be used for downstream tasks like link prediction, pairwise node classification and node classification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760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52575"/>
            <a:ext cx="10515600" cy="51435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Traditional node embedding methods rely on neighborhood information</a:t>
            </a:r>
            <a:endParaRPr lang="en-US" sz="2400" dirty="0">
              <a:cs typeface="Calibri" panose="020F0502020204030204"/>
            </a:endParaRPr>
          </a:p>
          <a:p>
            <a:r>
              <a:rPr lang="en-US" sz="2400" dirty="0"/>
              <a:t>GNNs are inductive</a:t>
            </a:r>
            <a:endParaRPr lang="en-US" sz="2400" dirty="0">
              <a:cs typeface="Calibri"/>
            </a:endParaRPr>
          </a:p>
          <a:p>
            <a:endParaRPr lang="en-US" sz="2400">
              <a:cs typeface="Calibri"/>
            </a:endParaRPr>
          </a:p>
          <a:p>
            <a:pPr marL="0" indent="0">
              <a:buNone/>
            </a:pPr>
            <a:endParaRPr lang="en-US" sz="2400">
              <a:cs typeface="Calibri"/>
            </a:endParaRPr>
          </a:p>
          <a:p>
            <a:pPr marL="0" indent="0">
              <a:buNone/>
            </a:pPr>
            <a:endParaRPr lang="en-US" sz="2400">
              <a:cs typeface="Calibri"/>
            </a:endParaRPr>
          </a:p>
          <a:p>
            <a:pPr marL="0" indent="0">
              <a:buNone/>
            </a:pPr>
            <a:endParaRPr lang="en-US" sz="2400">
              <a:cs typeface="Calibri"/>
            </a:endParaRPr>
          </a:p>
          <a:p>
            <a:pPr marL="0" indent="0">
              <a:buNone/>
            </a:pPr>
            <a:endParaRPr lang="en-US" sz="2400"/>
          </a:p>
          <a:p>
            <a:r>
              <a:rPr lang="en-US" sz="2400" dirty="0"/>
              <a:t>Most GNNs fail to distinguish nodes with similar neighborhoods</a:t>
            </a:r>
            <a:endParaRPr lang="en-US" sz="2400" dirty="0">
              <a:cs typeface="Calibri"/>
            </a:endParaRPr>
          </a:p>
          <a:p>
            <a:pPr lvl="1"/>
            <a:r>
              <a:rPr lang="en-US" sz="2000" dirty="0">
                <a:cs typeface="Calibri"/>
              </a:rPr>
              <a:t>Example: v</a:t>
            </a:r>
            <a:r>
              <a:rPr lang="en-US" sz="2000" baseline="-25000" dirty="0">
                <a:cs typeface="Calibri"/>
              </a:rPr>
              <a:t>1</a:t>
            </a:r>
            <a:r>
              <a:rPr lang="en-US" sz="2000" dirty="0">
                <a:cs typeface="Calibri"/>
              </a:rPr>
              <a:t> and v</a:t>
            </a:r>
            <a:r>
              <a:rPr lang="en-US" sz="2000" baseline="-25000" dirty="0">
                <a:cs typeface="Calibri"/>
              </a:rPr>
              <a:t>8</a:t>
            </a:r>
          </a:p>
          <a:p>
            <a:r>
              <a:rPr lang="en-US" sz="2400" dirty="0"/>
              <a:t>May prevent accurate performance in predictive tasks that rely on position information</a:t>
            </a:r>
            <a:endParaRPr lang="en-IN" sz="2400" dirty="0">
              <a:cs typeface="Calibri" panose="020F0502020204030204"/>
            </a:endParaRPr>
          </a:p>
          <a:p>
            <a:endParaRPr lang="en-US" sz="2400">
              <a:cs typeface="Calibri" panose="020F0502020204030204"/>
            </a:endParaRPr>
          </a:p>
          <a:p>
            <a:endParaRPr lang="en-IN" sz="2400">
              <a:cs typeface="Calibri" panose="020F0502020204030204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605065" y="2782326"/>
            <a:ext cx="3028211" cy="1713937"/>
            <a:chOff x="8532159" y="5010713"/>
            <a:chExt cx="3028211" cy="171393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32159" y="5010713"/>
              <a:ext cx="3028211" cy="1313827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8852612" y="6324540"/>
              <a:ext cx="22219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/>
                <a:t>2 Layer GCN incapable to predict v</a:t>
              </a:r>
              <a:r>
                <a:rPr lang="en-US" sz="1000" baseline="-25000"/>
                <a:t>1</a:t>
              </a:r>
              <a:r>
                <a:rPr lang="en-US" sz="1000"/>
                <a:t> and v</a:t>
              </a:r>
              <a:r>
                <a:rPr lang="en-US" sz="1000" baseline="-25000"/>
                <a:t>8</a:t>
              </a:r>
              <a:r>
                <a:rPr lang="en-US" sz="1000"/>
                <a:t> belongs to different class labels</a:t>
              </a:r>
              <a:endParaRPr lang="en-IN" sz="1000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551" y="2820426"/>
            <a:ext cx="3507441" cy="163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81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DeepWalk</a:t>
            </a:r>
            <a:r>
              <a:rPr lang="en-US" sz="2400" dirty="0"/>
              <a:t> and Node2Vec are </a:t>
            </a:r>
            <a:r>
              <a:rPr lang="en-US" sz="2400" dirty="0" err="1"/>
              <a:t>transductive</a:t>
            </a:r>
            <a:endParaRPr lang="en-US" sz="2400" dirty="0" err="1">
              <a:cs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>
              <a:cs typeface="Calibri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P-GNN</a:t>
            </a:r>
            <a:endParaRPr lang="en-US" sz="2400" dirty="0">
              <a:cs typeface="Calibri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Randomly select anchor-sets</a:t>
            </a:r>
            <a:endParaRPr lang="en-IN" sz="2000" dirty="0">
              <a:cs typeface="Calibri"/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000" dirty="0"/>
              <a:t>Capture position of a node using shortest paths</a:t>
            </a:r>
            <a:endParaRPr lang="en-US" sz="2000" dirty="0">
              <a:cs typeface="Calibri"/>
            </a:endParaRPr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cs typeface="Calibri"/>
              </a:rPr>
              <a:t>Example: v</a:t>
            </a:r>
            <a:r>
              <a:rPr lang="en-US" sz="1600" baseline="-25000" dirty="0">
                <a:cs typeface="Calibri"/>
              </a:rPr>
              <a:t>1</a:t>
            </a:r>
            <a:r>
              <a:rPr lang="en-US" sz="1600" dirty="0">
                <a:cs typeface="Calibri"/>
              </a:rPr>
              <a:t>, v</a:t>
            </a:r>
            <a:r>
              <a:rPr lang="en-US" sz="1600" baseline="-25000" dirty="0">
                <a:cs typeface="Calibri"/>
              </a:rPr>
              <a:t>2</a:t>
            </a:r>
            <a:r>
              <a:rPr lang="en-US" sz="1600" dirty="0">
                <a:cs typeface="Calibri"/>
              </a:rPr>
              <a:t> and v</a:t>
            </a:r>
            <a:r>
              <a:rPr lang="en-US" sz="1600" baseline="-25000" dirty="0">
                <a:cs typeface="Calibri"/>
              </a:rPr>
              <a:t>6</a:t>
            </a:r>
            <a:r>
              <a:rPr lang="en-US" sz="1600" dirty="0">
                <a:cs typeface="Calibri"/>
              </a:rPr>
              <a:t> have same embedding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sz="2000" b="1" dirty="0"/>
              <a:t>Problem:</a:t>
            </a:r>
            <a:endParaRPr lang="en-US" sz="2000" b="1" dirty="0">
              <a:cs typeface="Calibri"/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800" dirty="0"/>
              <a:t>Remaining paths are ignored</a:t>
            </a:r>
            <a:endParaRPr lang="en-US" sz="1800" dirty="0">
              <a:cs typeface="Calibri"/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1800" dirty="0"/>
              <a:t>Vulnerable to adversarial attacks</a:t>
            </a:r>
            <a:endParaRPr lang="en-US" dirty="0">
              <a:cs typeface="Calibri" panose="020F0502020204030204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IN" sz="2000"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2453" y="2495396"/>
            <a:ext cx="3223224" cy="22768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37251" y="4778475"/>
            <a:ext cx="1660504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600"/>
              <a:t>Anchors : v</a:t>
            </a:r>
            <a:r>
              <a:rPr lang="en-US" sz="1600" baseline="-25000"/>
              <a:t>3</a:t>
            </a:r>
            <a:r>
              <a:rPr lang="en-US" sz="1600"/>
              <a:t>, v</a:t>
            </a:r>
            <a:r>
              <a:rPr lang="en-US" sz="1600" baseline="-25000"/>
              <a:t>5</a:t>
            </a:r>
            <a:endParaRPr lang="en-IN" sz="1600" baseline="-25000"/>
          </a:p>
        </p:txBody>
      </p:sp>
      <p:sp>
        <p:nvSpPr>
          <p:cNvPr id="6" name="Oval 5"/>
          <p:cNvSpPr/>
          <p:nvPr/>
        </p:nvSpPr>
        <p:spPr>
          <a:xfrm>
            <a:off x="8844909" y="4056293"/>
            <a:ext cx="693388" cy="675117"/>
          </a:xfrm>
          <a:prstGeom prst="ellipse">
            <a:avLst/>
          </a:prstGeom>
          <a:solidFill>
            <a:srgbClr val="7030A0">
              <a:alpha val="19000"/>
            </a:srgbClr>
          </a:solidFill>
          <a:ln>
            <a:solidFill>
              <a:srgbClr val="7030A0">
                <a:alpha val="1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9650185" y="4065258"/>
            <a:ext cx="694593" cy="675119"/>
          </a:xfrm>
          <a:prstGeom prst="ellipse">
            <a:avLst/>
          </a:prstGeom>
          <a:solidFill>
            <a:srgbClr val="7030A0">
              <a:alpha val="19000"/>
            </a:srgbClr>
          </a:solidFill>
          <a:ln>
            <a:solidFill>
              <a:srgbClr val="7030A0">
                <a:alpha val="1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7705036" y="2973807"/>
            <a:ext cx="628976" cy="662782"/>
          </a:xfrm>
          <a:prstGeom prst="ellipse">
            <a:avLst/>
          </a:prstGeom>
          <a:solidFill>
            <a:srgbClr val="00B050">
              <a:alpha val="19000"/>
            </a:srgbClr>
          </a:solidFill>
          <a:ln>
            <a:solidFill>
              <a:srgbClr val="00B050">
                <a:alpha val="1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44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</a:t>
            </a:r>
            <a:r>
              <a:rPr lang="en-US" sz="3600"/>
              <a:t>RAPH</a:t>
            </a:r>
            <a:r>
              <a:rPr lang="en-US"/>
              <a:t>R</a:t>
            </a:r>
            <a:r>
              <a:rPr lang="en-US" sz="3600"/>
              <a:t>EACH</a:t>
            </a:r>
            <a:endParaRPr lang="en-IN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251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Reachability Estimation through Random Walks </a:t>
            </a:r>
            <a:endParaRPr lang="en-US" sz="2400" b="1" dirty="0">
              <a:cs typeface="Calibri"/>
            </a:endParaRPr>
          </a:p>
          <a:p>
            <a:pPr lvl="1"/>
            <a:r>
              <a:rPr lang="en-US" sz="2000" dirty="0"/>
              <a:t>Capture positions of nodes through random walks </a:t>
            </a:r>
            <a:r>
              <a:rPr lang="en-US" sz="2000" dirty="0" err="1"/>
              <a:t>w.r.t.</a:t>
            </a:r>
            <a:r>
              <a:rPr lang="en-US" sz="2000" dirty="0"/>
              <a:t> all paths</a:t>
            </a:r>
            <a:endParaRPr lang="en-US" sz="2000" b="1" dirty="0">
              <a:cs typeface="Calibri" panose="020F0502020204030204"/>
            </a:endParaRPr>
          </a:p>
          <a:p>
            <a:pPr marL="457200" lvl="1" indent="0">
              <a:buNone/>
            </a:pPr>
            <a:endParaRPr lang="en-US" sz="2000">
              <a:solidFill>
                <a:srgbClr val="000000"/>
              </a:solidFill>
              <a:cs typeface="Calibri" panose="020F0502020204030204"/>
            </a:endParaRPr>
          </a:p>
          <a:p>
            <a:pPr marL="514350" indent="-514350"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Anchor Selection</a:t>
            </a:r>
            <a:endParaRPr lang="en-US" sz="2400" dirty="0">
              <a:solidFill>
                <a:srgbClr val="000000"/>
              </a:solidFill>
              <a:cs typeface="Calibri"/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Select</a:t>
            </a:r>
            <a:r>
              <a:rPr lang="en-US" sz="2000" dirty="0"/>
              <a:t> diverse and reachable nodes as anchors which acts as coordinate axes</a:t>
            </a:r>
            <a:endParaRPr lang="en-US" sz="2000" dirty="0">
              <a:cs typeface="Calibri"/>
            </a:endParaRPr>
          </a:p>
          <a:p>
            <a:pPr lvl="1"/>
            <a:endParaRPr lang="en-US" sz="2000">
              <a:solidFill>
                <a:srgbClr val="000000"/>
              </a:solidFill>
              <a:cs typeface="Calibri"/>
            </a:endParaRPr>
          </a:p>
          <a:p>
            <a:pPr marL="514350" indent="-514350"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Message Computation</a:t>
            </a:r>
            <a:endParaRPr lang="en-US" sz="2400" b="1" dirty="0">
              <a:solidFill>
                <a:srgbClr val="000000"/>
              </a:solidFill>
              <a:cs typeface="Calibri"/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Combine</a:t>
            </a:r>
            <a:r>
              <a:rPr lang="en-US" sz="2000" dirty="0"/>
              <a:t> node attributes and position information</a:t>
            </a:r>
            <a:endParaRPr lang="en-US" sz="2000" b="1" dirty="0">
              <a:cs typeface="Calibri"/>
            </a:endParaRPr>
          </a:p>
          <a:p>
            <a:pPr lvl="1"/>
            <a:endParaRPr lang="en-US" sz="2000">
              <a:solidFill>
                <a:srgbClr val="000000"/>
              </a:solidFill>
              <a:cs typeface="Calibri"/>
            </a:endParaRPr>
          </a:p>
          <a:p>
            <a:pPr marL="514350" indent="-514350"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Message Aggregation</a:t>
            </a:r>
            <a:endParaRPr lang="en-IN" sz="2400" b="1" dirty="0">
              <a:solidFill>
                <a:srgbClr val="000000"/>
              </a:solidFill>
              <a:cs typeface="Calibri"/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Aggregate</a:t>
            </a:r>
            <a:r>
              <a:rPr lang="en-US" sz="2000" dirty="0"/>
              <a:t> messages across anchors</a:t>
            </a:r>
            <a:endParaRPr lang="en-IN" sz="2000" b="1" dirty="0">
              <a:cs typeface="Calibri" panose="020F0502020204030204"/>
            </a:endParaRPr>
          </a:p>
          <a:p>
            <a:endParaRPr lang="en-IN" sz="2400">
              <a:cs typeface="Calibri"/>
            </a:endParaRPr>
          </a:p>
          <a:p>
            <a:endParaRPr lang="en-IN" sz="2400">
              <a:cs typeface="Calibri"/>
            </a:endParaRPr>
          </a:p>
          <a:p>
            <a:endParaRPr lang="en-US" sz="2400">
              <a:cs typeface="Calibri"/>
            </a:endParaRPr>
          </a:p>
          <a:p>
            <a:endParaRPr lang="en-IN" sz="24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097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ea typeface="+mj-lt"/>
                <a:cs typeface="+mj-lt"/>
              </a:rPr>
              <a:t>Reachability Estimation through Random Walks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354" y="1591162"/>
            <a:ext cx="10515600" cy="49816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Compute node’s visit count values</a:t>
            </a:r>
            <a:endParaRPr lang="en-IN" sz="2400" dirty="0">
              <a:ea typeface="+mn-lt"/>
              <a:cs typeface="+mn-lt"/>
            </a:endParaRPr>
          </a:p>
          <a:p>
            <a:endParaRPr lang="en-US" sz="2400">
              <a:ea typeface="+mn-lt"/>
              <a:cs typeface="+mn-lt"/>
            </a:endParaRPr>
          </a:p>
          <a:p>
            <a:endParaRPr lang="en-US" sz="2400">
              <a:ea typeface="+mn-lt"/>
              <a:cs typeface="+mn-lt"/>
            </a:endParaRPr>
          </a:p>
          <a:p>
            <a:endParaRPr lang="en-US" sz="2400">
              <a:ea typeface="+mn-lt"/>
              <a:cs typeface="+mn-lt"/>
            </a:endParaRPr>
          </a:p>
          <a:p>
            <a:endParaRPr lang="en-US" sz="240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Generate </a:t>
            </a:r>
            <a:r>
              <a:rPr lang="en-US" sz="2400" i="1" dirty="0" err="1">
                <a:ea typeface="+mn-lt"/>
                <a:cs typeface="+mn-lt"/>
              </a:rPr>
              <a:t>n</a:t>
            </a:r>
            <a:r>
              <a:rPr lang="en-US" sz="2400" i="1" baseline="-25000" dirty="0" err="1">
                <a:ea typeface="+mn-lt"/>
                <a:cs typeface="+mn-lt"/>
              </a:rPr>
              <a:t>w</a:t>
            </a:r>
            <a:r>
              <a:rPr lang="en-US" sz="2400" dirty="0">
                <a:ea typeface="+mn-lt"/>
                <a:cs typeface="+mn-lt"/>
              </a:rPr>
              <a:t> random walks for each node in the graph</a:t>
            </a:r>
          </a:p>
          <a:p>
            <a:r>
              <a:rPr lang="en-US" sz="2400" dirty="0">
                <a:ea typeface="+mn-lt"/>
                <a:cs typeface="+mn-lt"/>
              </a:rPr>
              <a:t>Fixed length random walk of length </a:t>
            </a:r>
            <a:r>
              <a:rPr lang="en-US" sz="2400" i="1" dirty="0" err="1">
                <a:ea typeface="+mn-lt"/>
                <a:cs typeface="+mn-lt"/>
              </a:rPr>
              <a:t>l</a:t>
            </a:r>
            <a:r>
              <a:rPr lang="en-US" sz="2400" i="1" baseline="-25000" dirty="0" err="1">
                <a:ea typeface="+mn-lt"/>
                <a:cs typeface="+mn-lt"/>
              </a:rPr>
              <a:t>w</a:t>
            </a:r>
            <a:endParaRPr lang="en-US" sz="2400" baseline="-25000" dirty="0" err="1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Similarity</a:t>
            </a:r>
            <a:r>
              <a:rPr lang="en-US" sz="2400" dirty="0"/>
              <a:t> measure: </a:t>
            </a:r>
            <a:endParaRPr lang="en-IN" sz="2400" dirty="0">
              <a:cs typeface="Calibri" panose="020F0502020204030204"/>
            </a:endParaRPr>
          </a:p>
        </p:txBody>
      </p:sp>
      <p:sp>
        <p:nvSpPr>
          <p:cNvPr id="4" name="Oval 3"/>
          <p:cNvSpPr/>
          <p:nvPr/>
        </p:nvSpPr>
        <p:spPr>
          <a:xfrm>
            <a:off x="8636773" y="2589586"/>
            <a:ext cx="333286" cy="333286"/>
          </a:xfrm>
          <a:prstGeom prst="ellipse">
            <a:avLst/>
          </a:prstGeom>
          <a:solidFill>
            <a:srgbClr val="7030A0">
              <a:alpha val="29000"/>
            </a:srgbClr>
          </a:solidFill>
          <a:ln>
            <a:solidFill>
              <a:srgbClr val="7030A0">
                <a:alpha val="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9749595" y="3871315"/>
            <a:ext cx="333286" cy="333286"/>
          </a:xfrm>
          <a:prstGeom prst="ellipse">
            <a:avLst/>
          </a:prstGeom>
          <a:solidFill>
            <a:srgbClr val="7030A0">
              <a:alpha val="29000"/>
            </a:srgbClr>
          </a:solidFill>
          <a:ln>
            <a:solidFill>
              <a:srgbClr val="7030A0">
                <a:alpha val="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11070517" y="2820554"/>
            <a:ext cx="333286" cy="333286"/>
          </a:xfrm>
          <a:prstGeom prst="ellipse">
            <a:avLst/>
          </a:prstGeom>
          <a:solidFill>
            <a:srgbClr val="7030A0">
              <a:alpha val="29000"/>
            </a:srgbClr>
          </a:solidFill>
          <a:ln>
            <a:solidFill>
              <a:srgbClr val="7030A0">
                <a:alpha val="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8455300" y="4150922"/>
            <a:ext cx="333286" cy="333286"/>
          </a:xfrm>
          <a:prstGeom prst="ellipse">
            <a:avLst/>
          </a:prstGeom>
          <a:solidFill>
            <a:srgbClr val="7030A0">
              <a:alpha val="29000"/>
            </a:srgbClr>
          </a:solidFill>
          <a:ln>
            <a:solidFill>
              <a:srgbClr val="7030A0">
                <a:alpha val="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/>
          <p:cNvSpPr/>
          <p:nvPr/>
        </p:nvSpPr>
        <p:spPr>
          <a:xfrm>
            <a:off x="10082881" y="2201344"/>
            <a:ext cx="333286" cy="333286"/>
          </a:xfrm>
          <a:prstGeom prst="ellipse">
            <a:avLst/>
          </a:prstGeom>
          <a:solidFill>
            <a:srgbClr val="7030A0">
              <a:alpha val="29000"/>
            </a:srgbClr>
          </a:solidFill>
          <a:ln>
            <a:solidFill>
              <a:srgbClr val="7030A0">
                <a:alpha val="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/>
          <p:cNvSpPr/>
          <p:nvPr/>
        </p:nvSpPr>
        <p:spPr>
          <a:xfrm>
            <a:off x="10942329" y="3920615"/>
            <a:ext cx="333286" cy="333286"/>
          </a:xfrm>
          <a:prstGeom prst="ellipse">
            <a:avLst/>
          </a:prstGeom>
          <a:solidFill>
            <a:srgbClr val="7030A0">
              <a:alpha val="29000"/>
            </a:srgbClr>
          </a:solidFill>
          <a:ln>
            <a:solidFill>
              <a:srgbClr val="7030A0">
                <a:alpha val="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8921250" y="2874063"/>
            <a:ext cx="877154" cy="104606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/>
          </p:cNvCxnSpPr>
          <p:nvPr/>
        </p:nvCxnSpPr>
        <p:spPr>
          <a:xfrm flipH="1">
            <a:off x="8621943" y="2922872"/>
            <a:ext cx="181473" cy="12280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cxnSpLocks/>
          </p:cNvCxnSpPr>
          <p:nvPr/>
        </p:nvCxnSpPr>
        <p:spPr>
          <a:xfrm flipH="1">
            <a:off x="8788586" y="2485821"/>
            <a:ext cx="1343104" cy="183174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cxnSpLocks/>
          </p:cNvCxnSpPr>
          <p:nvPr/>
        </p:nvCxnSpPr>
        <p:spPr>
          <a:xfrm flipH="1" flipV="1">
            <a:off x="10416167" y="2367987"/>
            <a:ext cx="820993" cy="45256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/>
          </p:cNvCxnSpPr>
          <p:nvPr/>
        </p:nvCxnSpPr>
        <p:spPr>
          <a:xfrm flipH="1">
            <a:off x="11108972" y="3153840"/>
            <a:ext cx="128188" cy="76677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</p:cNvCxnSpPr>
          <p:nvPr/>
        </p:nvCxnSpPr>
        <p:spPr>
          <a:xfrm>
            <a:off x="10034072" y="4155792"/>
            <a:ext cx="957066" cy="493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/>
          </p:cNvCxnSpPr>
          <p:nvPr/>
        </p:nvCxnSpPr>
        <p:spPr>
          <a:xfrm flipH="1">
            <a:off x="10034072" y="2534630"/>
            <a:ext cx="215452" cy="138549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cxnSpLocks/>
          </p:cNvCxnSpPr>
          <p:nvPr/>
        </p:nvCxnSpPr>
        <p:spPr>
          <a:xfrm flipV="1">
            <a:off x="8970059" y="2250153"/>
            <a:ext cx="1161631" cy="50607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0" name="Picture 1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720" y="5334314"/>
            <a:ext cx="3962400" cy="800100"/>
          </a:xfrm>
          <a:prstGeom prst="rect">
            <a:avLst/>
          </a:prstGeom>
        </p:spPr>
      </p:pic>
      <p:sp>
        <p:nvSpPr>
          <p:cNvPr id="111" name="TextBox 110"/>
          <p:cNvSpPr txBox="1"/>
          <p:nvPr/>
        </p:nvSpPr>
        <p:spPr>
          <a:xfrm>
            <a:off x="8634445" y="2563659"/>
            <a:ext cx="49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2060"/>
                </a:solidFill>
              </a:rPr>
              <a:t>v</a:t>
            </a:r>
            <a:r>
              <a:rPr lang="en-US" baseline="-25000">
                <a:solidFill>
                  <a:srgbClr val="002060"/>
                </a:solidFill>
              </a:rPr>
              <a:t>1</a:t>
            </a:r>
            <a:endParaRPr lang="en-IN" baseline="-25000">
              <a:solidFill>
                <a:srgbClr val="002060"/>
              </a:solidFill>
            </a:endParaRPr>
          </a:p>
        </p:txBody>
      </p:sp>
      <p:cxnSp>
        <p:nvCxnSpPr>
          <p:cNvPr id="114" name="Straight Arrow Connector 113"/>
          <p:cNvCxnSpPr/>
          <p:nvPr/>
        </p:nvCxnSpPr>
        <p:spPr>
          <a:xfrm>
            <a:off x="8921250" y="3176758"/>
            <a:ext cx="641850" cy="7433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8437226" y="4112766"/>
            <a:ext cx="49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2060"/>
                </a:solidFill>
              </a:rPr>
              <a:t>v</a:t>
            </a:r>
            <a:r>
              <a:rPr lang="en-US" baseline="-25000">
                <a:solidFill>
                  <a:srgbClr val="002060"/>
                </a:solidFill>
              </a:rPr>
              <a:t>3</a:t>
            </a:r>
            <a:endParaRPr lang="en-IN" baseline="-25000">
              <a:solidFill>
                <a:srgbClr val="00206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0055466" y="2143725"/>
            <a:ext cx="49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2060"/>
                </a:solidFill>
              </a:rPr>
              <a:t>v</a:t>
            </a:r>
            <a:r>
              <a:rPr lang="en-US" baseline="-25000">
                <a:solidFill>
                  <a:srgbClr val="002060"/>
                </a:solidFill>
              </a:rPr>
              <a:t>2</a:t>
            </a:r>
            <a:endParaRPr lang="en-IN" baseline="-25000">
              <a:solidFill>
                <a:srgbClr val="00206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9748711" y="3821075"/>
            <a:ext cx="49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2060"/>
                </a:solidFill>
              </a:rPr>
              <a:t>v</a:t>
            </a:r>
            <a:r>
              <a:rPr lang="en-US" baseline="-25000">
                <a:solidFill>
                  <a:srgbClr val="002060"/>
                </a:solidFill>
              </a:rPr>
              <a:t>4</a:t>
            </a:r>
            <a:endParaRPr lang="en-IN" baseline="-25000">
              <a:solidFill>
                <a:srgbClr val="00206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1053109" y="2781618"/>
            <a:ext cx="49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2060"/>
                </a:solidFill>
              </a:rPr>
              <a:t>v</a:t>
            </a:r>
            <a:r>
              <a:rPr lang="en-US" baseline="-25000">
                <a:solidFill>
                  <a:srgbClr val="002060"/>
                </a:solidFill>
              </a:rPr>
              <a:t>5</a:t>
            </a:r>
            <a:endParaRPr lang="en-IN" baseline="-25000">
              <a:solidFill>
                <a:srgbClr val="00206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0926062" y="3853292"/>
            <a:ext cx="494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2060"/>
                </a:solidFill>
              </a:rPr>
              <a:t>v</a:t>
            </a:r>
            <a:r>
              <a:rPr lang="en-US" baseline="-25000">
                <a:solidFill>
                  <a:srgbClr val="002060"/>
                </a:solidFill>
              </a:rPr>
              <a:t>6</a:t>
            </a:r>
            <a:endParaRPr lang="en-IN" baseline="-25000">
              <a:solidFill>
                <a:srgbClr val="002060"/>
              </a:solidFill>
            </a:endParaRPr>
          </a:p>
        </p:txBody>
      </p:sp>
      <p:grpSp>
        <p:nvGrpSpPr>
          <p:cNvPr id="150" name="Group 149"/>
          <p:cNvGrpSpPr/>
          <p:nvPr/>
        </p:nvGrpSpPr>
        <p:grpSpPr>
          <a:xfrm>
            <a:off x="1336852" y="2448500"/>
            <a:ext cx="6572250" cy="646331"/>
            <a:chOff x="1726805" y="4088711"/>
            <a:chExt cx="6572250" cy="646331"/>
          </a:xfrm>
        </p:grpSpPr>
        <p:sp>
          <p:nvSpPr>
            <p:cNvPr id="134" name="TextBox 133"/>
            <p:cNvSpPr txBox="1"/>
            <p:nvPr/>
          </p:nvSpPr>
          <p:spPr>
            <a:xfrm>
              <a:off x="1726805" y="4088711"/>
              <a:ext cx="6572250" cy="64633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baseline="-25000"/>
                <a:t>	</a:t>
              </a:r>
              <a:r>
                <a:rPr lang="en-US" baseline="-25000">
                  <a:solidFill>
                    <a:srgbClr val="002060"/>
                  </a:solidFill>
                </a:rPr>
                <a:t>   </a:t>
              </a:r>
              <a:r>
                <a:rPr lang="en-US">
                  <a:solidFill>
                    <a:srgbClr val="002060"/>
                  </a:solidFill>
                </a:rPr>
                <a:t>v</a:t>
              </a:r>
              <a:r>
                <a:rPr lang="en-US" baseline="-25000">
                  <a:solidFill>
                    <a:srgbClr val="002060"/>
                  </a:solidFill>
                </a:rPr>
                <a:t>1       </a:t>
              </a:r>
              <a:r>
                <a:rPr lang="en-US">
                  <a:solidFill>
                    <a:srgbClr val="002060"/>
                  </a:solidFill>
                </a:rPr>
                <a:t>v</a:t>
              </a:r>
              <a:r>
                <a:rPr lang="en-US" baseline="-25000">
                  <a:solidFill>
                    <a:srgbClr val="002060"/>
                  </a:solidFill>
                </a:rPr>
                <a:t>2       </a:t>
              </a:r>
              <a:r>
                <a:rPr lang="en-US">
                  <a:solidFill>
                    <a:srgbClr val="002060"/>
                  </a:solidFill>
                </a:rPr>
                <a:t>v</a:t>
              </a:r>
              <a:r>
                <a:rPr lang="en-US" baseline="-25000">
                  <a:solidFill>
                    <a:srgbClr val="002060"/>
                  </a:solidFill>
                </a:rPr>
                <a:t>3        </a:t>
              </a:r>
              <a:r>
                <a:rPr lang="en-US">
                  <a:solidFill>
                    <a:srgbClr val="002060"/>
                  </a:solidFill>
                </a:rPr>
                <a:t>v</a:t>
              </a:r>
              <a:r>
                <a:rPr lang="en-US" baseline="-25000">
                  <a:solidFill>
                    <a:srgbClr val="002060"/>
                  </a:solidFill>
                </a:rPr>
                <a:t>4         </a:t>
              </a:r>
              <a:r>
                <a:rPr lang="en-US">
                  <a:solidFill>
                    <a:srgbClr val="002060"/>
                  </a:solidFill>
                </a:rPr>
                <a:t>v</a:t>
              </a:r>
              <a:r>
                <a:rPr lang="en-US" baseline="-25000">
                  <a:solidFill>
                    <a:srgbClr val="002060"/>
                  </a:solidFill>
                </a:rPr>
                <a:t>5        </a:t>
              </a:r>
              <a:r>
                <a:rPr lang="en-US">
                  <a:solidFill>
                    <a:srgbClr val="002060"/>
                  </a:solidFill>
                </a:rPr>
                <a:t>v</a:t>
              </a:r>
              <a:r>
                <a:rPr lang="en-US" baseline="-25000">
                  <a:solidFill>
                    <a:srgbClr val="002060"/>
                  </a:solidFill>
                </a:rPr>
                <a:t>6       </a:t>
              </a:r>
              <a:r>
                <a:rPr lang="en-US">
                  <a:solidFill>
                    <a:srgbClr val="002060"/>
                  </a:solidFill>
                </a:rPr>
                <a:t>v</a:t>
              </a:r>
              <a:r>
                <a:rPr lang="en-US" baseline="-25000">
                  <a:solidFill>
                    <a:srgbClr val="002060"/>
                  </a:solidFill>
                </a:rPr>
                <a:t>7</a:t>
              </a:r>
            </a:p>
            <a:p>
              <a:r>
                <a:rPr lang="en-US"/>
                <a:t>             </a:t>
              </a:r>
              <a:r>
                <a:rPr lang="en-US">
                  <a:solidFill>
                    <a:srgbClr val="002060"/>
                  </a:solidFill>
                </a:rPr>
                <a:t>v</a:t>
              </a:r>
              <a:r>
                <a:rPr lang="en-US" baseline="-25000">
                  <a:solidFill>
                    <a:srgbClr val="002060"/>
                  </a:solidFill>
                </a:rPr>
                <a:t>1</a:t>
              </a:r>
              <a:r>
                <a:rPr lang="en-US"/>
                <a:t>  2/7  1/7    0     2/7   1/7   1/7   0</a:t>
              </a:r>
              <a:endParaRPr lang="en-US" baseline="-25000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2770752" y="4415799"/>
              <a:ext cx="3082023" cy="319243"/>
            </a:xfrm>
            <a:prstGeom prst="rect">
              <a:avLst/>
            </a:prstGeom>
            <a:solidFill>
              <a:schemeClr val="accent1">
                <a:alpha val="23000"/>
              </a:schemeClr>
            </a:solidFill>
            <a:ln>
              <a:solidFill>
                <a:schemeClr val="accent1">
                  <a:alpha val="24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36" name="5-Point Star 135"/>
          <p:cNvSpPr/>
          <p:nvPr/>
        </p:nvSpPr>
        <p:spPr>
          <a:xfrm>
            <a:off x="8708774" y="2657316"/>
            <a:ext cx="163918" cy="200025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7" name="5-Point Star 136"/>
          <p:cNvSpPr/>
          <p:nvPr/>
        </p:nvSpPr>
        <p:spPr>
          <a:xfrm>
            <a:off x="9837963" y="3937524"/>
            <a:ext cx="163918" cy="200025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8" name="5-Point Star 137"/>
          <p:cNvSpPr/>
          <p:nvPr/>
        </p:nvSpPr>
        <p:spPr>
          <a:xfrm>
            <a:off x="11032333" y="3971607"/>
            <a:ext cx="163918" cy="200025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9" name="5-Point Star 138"/>
          <p:cNvSpPr/>
          <p:nvPr/>
        </p:nvSpPr>
        <p:spPr>
          <a:xfrm>
            <a:off x="11149619" y="2875627"/>
            <a:ext cx="163918" cy="200025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0" name="5-Point Star 139"/>
          <p:cNvSpPr/>
          <p:nvPr/>
        </p:nvSpPr>
        <p:spPr>
          <a:xfrm>
            <a:off x="10166923" y="2246935"/>
            <a:ext cx="163918" cy="200025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1" name="5-Point Star 140"/>
          <p:cNvSpPr/>
          <p:nvPr/>
        </p:nvSpPr>
        <p:spPr>
          <a:xfrm>
            <a:off x="8734341" y="2655518"/>
            <a:ext cx="163918" cy="200025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2" name="5-Point Star 141"/>
          <p:cNvSpPr/>
          <p:nvPr/>
        </p:nvSpPr>
        <p:spPr>
          <a:xfrm>
            <a:off x="9805807" y="3933886"/>
            <a:ext cx="163918" cy="200025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3" name="TextBox 142"/>
          <p:cNvSpPr txBox="1"/>
          <p:nvPr/>
        </p:nvSpPr>
        <p:spPr>
          <a:xfrm>
            <a:off x="1193405" y="2176270"/>
            <a:ext cx="399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>
                <a:solidFill>
                  <a:srgbClr val="FF0000"/>
                </a:solidFill>
              </a:rPr>
              <a:t>Eg</a:t>
            </a:r>
            <a:r>
              <a:rPr lang="en-US">
                <a:solidFill>
                  <a:srgbClr val="FF0000"/>
                </a:solidFill>
              </a:rPr>
              <a:t>.- v</a:t>
            </a:r>
            <a:r>
              <a:rPr lang="en-US" baseline="-25000">
                <a:solidFill>
                  <a:srgbClr val="FF0000"/>
                </a:solidFill>
              </a:rPr>
              <a:t>1</a:t>
            </a:r>
            <a:endParaRPr lang="en-IN"/>
          </a:p>
        </p:txBody>
      </p:sp>
      <p:sp>
        <p:nvSpPr>
          <p:cNvPr id="144" name="TextBox 143"/>
          <p:cNvSpPr txBox="1"/>
          <p:nvPr/>
        </p:nvSpPr>
        <p:spPr>
          <a:xfrm>
            <a:off x="1858545" y="217627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-&gt; v</a:t>
            </a:r>
            <a:r>
              <a:rPr lang="en-US" baseline="-25000">
                <a:solidFill>
                  <a:srgbClr val="FF0000"/>
                </a:solidFill>
              </a:rPr>
              <a:t>4</a:t>
            </a:r>
            <a:endParaRPr lang="en-IN"/>
          </a:p>
        </p:txBody>
      </p:sp>
      <p:sp>
        <p:nvSpPr>
          <p:cNvPr id="145" name="TextBox 144"/>
          <p:cNvSpPr txBox="1"/>
          <p:nvPr/>
        </p:nvSpPr>
        <p:spPr>
          <a:xfrm>
            <a:off x="2398362" y="2173148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-&gt; v</a:t>
            </a:r>
            <a:r>
              <a:rPr lang="en-US" baseline="-25000">
                <a:solidFill>
                  <a:srgbClr val="FF0000"/>
                </a:solidFill>
              </a:rPr>
              <a:t>6</a:t>
            </a:r>
            <a:endParaRPr lang="en-IN"/>
          </a:p>
        </p:txBody>
      </p:sp>
      <p:sp>
        <p:nvSpPr>
          <p:cNvPr id="146" name="TextBox 145"/>
          <p:cNvSpPr txBox="1"/>
          <p:nvPr/>
        </p:nvSpPr>
        <p:spPr>
          <a:xfrm>
            <a:off x="2914869" y="2189835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-&gt; v</a:t>
            </a:r>
            <a:r>
              <a:rPr lang="en-US" baseline="-25000">
                <a:solidFill>
                  <a:srgbClr val="FF0000"/>
                </a:solidFill>
              </a:rPr>
              <a:t>5</a:t>
            </a:r>
            <a:endParaRPr lang="en-IN"/>
          </a:p>
        </p:txBody>
      </p:sp>
      <p:sp>
        <p:nvSpPr>
          <p:cNvPr id="147" name="TextBox 146"/>
          <p:cNvSpPr txBox="1"/>
          <p:nvPr/>
        </p:nvSpPr>
        <p:spPr>
          <a:xfrm>
            <a:off x="3463387" y="2189835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-&gt; v</a:t>
            </a:r>
            <a:r>
              <a:rPr lang="en-US" baseline="-25000">
                <a:solidFill>
                  <a:srgbClr val="FF0000"/>
                </a:solidFill>
              </a:rPr>
              <a:t>2</a:t>
            </a:r>
            <a:endParaRPr lang="en-IN"/>
          </a:p>
        </p:txBody>
      </p:sp>
      <p:sp>
        <p:nvSpPr>
          <p:cNvPr id="148" name="TextBox 147"/>
          <p:cNvSpPr txBox="1"/>
          <p:nvPr/>
        </p:nvSpPr>
        <p:spPr>
          <a:xfrm>
            <a:off x="3956086" y="2199360"/>
            <a:ext cx="606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-&gt; v</a:t>
            </a:r>
            <a:r>
              <a:rPr lang="en-US" baseline="-25000">
                <a:solidFill>
                  <a:srgbClr val="FF0000"/>
                </a:solidFill>
              </a:rPr>
              <a:t>1</a:t>
            </a:r>
          </a:p>
          <a:p>
            <a:endParaRPr lang="en-IN"/>
          </a:p>
        </p:txBody>
      </p:sp>
      <p:sp>
        <p:nvSpPr>
          <p:cNvPr id="149" name="TextBox 148"/>
          <p:cNvSpPr txBox="1"/>
          <p:nvPr/>
        </p:nvSpPr>
        <p:spPr>
          <a:xfrm>
            <a:off x="4466585" y="2190910"/>
            <a:ext cx="606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-&gt; v</a:t>
            </a:r>
            <a:r>
              <a:rPr lang="en-US" baseline="-25000">
                <a:solidFill>
                  <a:srgbClr val="FF0000"/>
                </a:solidFill>
              </a:rPr>
              <a:t>4</a:t>
            </a:r>
          </a:p>
          <a:p>
            <a:endParaRPr lang="en-IN"/>
          </a:p>
        </p:txBody>
      </p:sp>
      <p:sp>
        <p:nvSpPr>
          <p:cNvPr id="67" name="TextBox 66"/>
          <p:cNvSpPr txBox="1"/>
          <p:nvPr/>
        </p:nvSpPr>
        <p:spPr>
          <a:xfrm>
            <a:off x="9251239" y="4192000"/>
            <a:ext cx="395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2060"/>
                </a:solidFill>
              </a:rPr>
              <a:t>v</a:t>
            </a:r>
            <a:r>
              <a:rPr lang="en-US" baseline="-25000">
                <a:solidFill>
                  <a:srgbClr val="002060"/>
                </a:solidFill>
              </a:rPr>
              <a:t>7</a:t>
            </a:r>
            <a:endParaRPr lang="en-IN" baseline="-25000">
              <a:solidFill>
                <a:srgbClr val="002060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9260764" y="4228334"/>
            <a:ext cx="333286" cy="333286"/>
          </a:xfrm>
          <a:prstGeom prst="ellipse">
            <a:avLst/>
          </a:prstGeom>
          <a:solidFill>
            <a:srgbClr val="7030A0">
              <a:alpha val="29000"/>
            </a:srgbClr>
          </a:solidFill>
          <a:ln>
            <a:solidFill>
              <a:srgbClr val="7030A0">
                <a:alpha val="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8766204" y="4360979"/>
            <a:ext cx="485035" cy="14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311284" y="3042855"/>
            <a:ext cx="2251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Here, </a:t>
            </a:r>
            <a:r>
              <a:rPr lang="en-US" err="1"/>
              <a:t>l</a:t>
            </a:r>
            <a:r>
              <a:rPr lang="en-US" baseline="-25000" err="1"/>
              <a:t>w</a:t>
            </a:r>
            <a:r>
              <a:rPr lang="en-US"/>
              <a:t> = 7, </a:t>
            </a:r>
            <a:r>
              <a:rPr lang="en-US" err="1"/>
              <a:t>n</a:t>
            </a:r>
            <a:r>
              <a:rPr lang="en-US" baseline="-25000" err="1"/>
              <a:t>w</a:t>
            </a:r>
            <a:r>
              <a:rPr lang="en-US"/>
              <a:t> = 1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8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136" grpId="1" animBg="1"/>
      <p:bldP spid="137" grpId="0" animBg="1"/>
      <p:bldP spid="137" grpId="1" animBg="1"/>
      <p:bldP spid="138" grpId="0" animBg="1"/>
      <p:bldP spid="138" grpId="1" animBg="1"/>
      <p:bldP spid="139" grpId="0" animBg="1"/>
      <p:bldP spid="139" grpId="1" animBg="1"/>
      <p:bldP spid="140" grpId="0" animBg="1"/>
      <p:bldP spid="140" grpId="1" animBg="1"/>
      <p:bldP spid="141" grpId="0" animBg="1"/>
      <p:bldP spid="141" grpId="1" animBg="1"/>
      <p:bldP spid="142" grpId="0" animBg="1"/>
      <p:bldP spid="142" grpId="1" animBg="1"/>
      <p:bldP spid="143" grpId="0"/>
      <p:bldP spid="144" grpId="0"/>
      <p:bldP spid="145" grpId="0"/>
      <p:bldP spid="146" grpId="0"/>
      <p:bldP spid="147" grpId="0"/>
      <p:bldP spid="148" grpId="0"/>
      <p:bldP spid="149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Anchor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725" y="1492250"/>
            <a:ext cx="10515600" cy="21139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Anchors act as reference points while encoding node positions</a:t>
            </a:r>
            <a:endParaRPr lang="en-US" sz="2400">
              <a:cs typeface="Calibri"/>
            </a:endParaRPr>
          </a:p>
          <a:p>
            <a:r>
              <a:rPr lang="en-US" sz="2400"/>
              <a:t>Should be diverse and reachable from large portion of nodes</a:t>
            </a:r>
            <a:endParaRPr lang="en-US" sz="2400">
              <a:cs typeface="Calibri"/>
            </a:endParaRPr>
          </a:p>
          <a:p>
            <a:r>
              <a:rPr lang="en-US" sz="2400"/>
              <a:t>Represent reachability information in form of bipartite graph</a:t>
            </a:r>
            <a:endParaRPr lang="en-US" sz="2400">
              <a:cs typeface="Calibri"/>
            </a:endParaRPr>
          </a:p>
          <a:p>
            <a:r>
              <a:rPr lang="en-US" sz="2400"/>
              <a:t>Find k anchors that maximizes the reachability</a:t>
            </a:r>
            <a:endParaRPr lang="en-IN" sz="2400">
              <a:cs typeface="Calibri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IN" sz="2000">
              <a:cs typeface="Calibri"/>
            </a:endParaRPr>
          </a:p>
        </p:txBody>
      </p:sp>
      <p:sp>
        <p:nvSpPr>
          <p:cNvPr id="5" name="Oval 4"/>
          <p:cNvSpPr/>
          <p:nvPr/>
        </p:nvSpPr>
        <p:spPr>
          <a:xfrm>
            <a:off x="2004350" y="3444871"/>
            <a:ext cx="1076770" cy="2512464"/>
          </a:xfrm>
          <a:prstGeom prst="ellipse">
            <a:avLst/>
          </a:prstGeom>
          <a:solidFill>
            <a:srgbClr val="92D050">
              <a:alpha val="42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5373619" y="3444871"/>
            <a:ext cx="1076770" cy="2512464"/>
          </a:xfrm>
          <a:prstGeom prst="ellipse">
            <a:avLst/>
          </a:prstGeom>
          <a:solidFill>
            <a:srgbClr val="7030A0">
              <a:alpha val="35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883" y="6058090"/>
            <a:ext cx="298376" cy="2718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7004" y="6058090"/>
            <a:ext cx="271462" cy="253151"/>
          </a:xfrm>
          <a:prstGeom prst="rect">
            <a:avLst/>
          </a:prstGeom>
        </p:spPr>
      </p:pic>
      <p:sp>
        <p:nvSpPr>
          <p:cNvPr id="52" name="Oval 51"/>
          <p:cNvSpPr/>
          <p:nvPr/>
        </p:nvSpPr>
        <p:spPr>
          <a:xfrm>
            <a:off x="5797704" y="4272138"/>
            <a:ext cx="228600" cy="23812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/>
              <a:t>3</a:t>
            </a:r>
            <a:endParaRPr lang="en-IN">
              <a:cs typeface="Calibri" panose="020F0502020204030204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5797704" y="3594378"/>
            <a:ext cx="228600" cy="23812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/>
              <a:t>1</a:t>
            </a:r>
            <a:endParaRPr lang="en-IN">
              <a:cs typeface="Calibri" panose="020F0502020204030204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5797704" y="3933258"/>
            <a:ext cx="228600" cy="23812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/>
              <a:t>2</a:t>
            </a:r>
            <a:endParaRPr lang="en-IN">
              <a:cs typeface="Calibri" panose="020F0502020204030204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5797704" y="5292574"/>
            <a:ext cx="228600" cy="23812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/>
              <a:t>6</a:t>
            </a:r>
            <a:endParaRPr lang="en-IN">
              <a:solidFill>
                <a:srgbClr val="FF0000"/>
              </a:solidFill>
              <a:cs typeface="Calibri" panose="020F0502020204030204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5797704" y="4614814"/>
            <a:ext cx="228600" cy="23812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/>
              <a:t>4</a:t>
            </a:r>
            <a:endParaRPr lang="en-IN">
              <a:cs typeface="Calibri" panose="020F0502020204030204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5797704" y="4953694"/>
            <a:ext cx="228600" cy="23812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/>
              <a:t>5</a:t>
            </a:r>
            <a:endParaRPr lang="en-IN">
              <a:cs typeface="Calibri" panose="020F0502020204030204"/>
            </a:endParaRPr>
          </a:p>
        </p:txBody>
      </p:sp>
      <p:sp>
        <p:nvSpPr>
          <p:cNvPr id="62" name="Oval 61"/>
          <p:cNvSpPr/>
          <p:nvPr/>
        </p:nvSpPr>
        <p:spPr>
          <a:xfrm>
            <a:off x="5797704" y="5594973"/>
            <a:ext cx="228600" cy="23812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/>
              <a:t>7</a:t>
            </a:r>
            <a:endParaRPr lang="en-IN">
              <a:solidFill>
                <a:srgbClr val="FF0000"/>
              </a:solidFill>
              <a:cs typeface="Calibri" panose="020F0502020204030204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2426054" y="4263657"/>
            <a:ext cx="228600" cy="23812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/>
              <a:t>3</a:t>
            </a:r>
            <a:endParaRPr lang="en-IN">
              <a:cs typeface="Calibri" panose="020F0502020204030204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2426054" y="3585897"/>
            <a:ext cx="228600" cy="23812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/>
              <a:t>1</a:t>
            </a:r>
            <a:endParaRPr lang="en-IN">
              <a:cs typeface="Calibri" panose="020F0502020204030204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2426054" y="3924777"/>
            <a:ext cx="228600" cy="23812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/>
              <a:t>2</a:t>
            </a:r>
            <a:endParaRPr lang="en-IN">
              <a:cs typeface="Calibri" panose="020F0502020204030204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2426054" y="5284093"/>
            <a:ext cx="228600" cy="23812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/>
              <a:t>6</a:t>
            </a:r>
            <a:endParaRPr lang="en-IN">
              <a:solidFill>
                <a:srgbClr val="FF0000"/>
              </a:solidFill>
              <a:cs typeface="Calibri" panose="020F0502020204030204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2426054" y="4606333"/>
            <a:ext cx="228600" cy="23812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/>
              <a:t>4</a:t>
            </a:r>
            <a:endParaRPr lang="en-IN">
              <a:cs typeface="Calibri" panose="020F0502020204030204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2426054" y="4945213"/>
            <a:ext cx="228600" cy="23812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/>
              <a:t>5</a:t>
            </a:r>
            <a:endParaRPr lang="en-IN">
              <a:cs typeface="Calibri" panose="020F0502020204030204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2426054" y="5586492"/>
            <a:ext cx="228600" cy="23812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/>
              <a:t>7</a:t>
            </a:r>
            <a:endParaRPr lang="en-IN">
              <a:solidFill>
                <a:srgbClr val="FF0000"/>
              </a:solidFill>
              <a:cs typeface="Calibri" panose="020F0502020204030204"/>
            </a:endParaRPr>
          </a:p>
        </p:txBody>
      </p:sp>
      <p:cxnSp>
        <p:nvCxnSpPr>
          <p:cNvPr id="71" name="Straight Connector 70"/>
          <p:cNvCxnSpPr>
            <a:cxnSpLocks/>
          </p:cNvCxnSpPr>
          <p:nvPr/>
        </p:nvCxnSpPr>
        <p:spPr>
          <a:xfrm>
            <a:off x="2654654" y="3704960"/>
            <a:ext cx="3143050" cy="84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cxnSpLocks/>
          </p:cNvCxnSpPr>
          <p:nvPr/>
        </p:nvCxnSpPr>
        <p:spPr>
          <a:xfrm>
            <a:off x="2654654" y="4043840"/>
            <a:ext cx="3143050" cy="848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cxnSpLocks/>
          </p:cNvCxnSpPr>
          <p:nvPr/>
        </p:nvCxnSpPr>
        <p:spPr>
          <a:xfrm>
            <a:off x="2654654" y="4382720"/>
            <a:ext cx="3143050" cy="84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cxnSpLocks/>
          </p:cNvCxnSpPr>
          <p:nvPr/>
        </p:nvCxnSpPr>
        <p:spPr>
          <a:xfrm>
            <a:off x="2654654" y="4725396"/>
            <a:ext cx="3143050" cy="848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cxnSpLocks/>
          </p:cNvCxnSpPr>
          <p:nvPr/>
        </p:nvCxnSpPr>
        <p:spPr>
          <a:xfrm>
            <a:off x="2654654" y="5064276"/>
            <a:ext cx="3143050" cy="848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cxnSpLocks/>
          </p:cNvCxnSpPr>
          <p:nvPr/>
        </p:nvCxnSpPr>
        <p:spPr>
          <a:xfrm>
            <a:off x="2654654" y="5403156"/>
            <a:ext cx="3143050" cy="848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cxnSpLocks/>
          </p:cNvCxnSpPr>
          <p:nvPr/>
        </p:nvCxnSpPr>
        <p:spPr>
          <a:xfrm flipV="1">
            <a:off x="2654654" y="5714036"/>
            <a:ext cx="3143050" cy="340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cxnSpLocks/>
          </p:cNvCxnSpPr>
          <p:nvPr/>
        </p:nvCxnSpPr>
        <p:spPr>
          <a:xfrm>
            <a:off x="2654654" y="3704960"/>
            <a:ext cx="3176528" cy="20932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cxnSpLocks/>
          </p:cNvCxnSpPr>
          <p:nvPr/>
        </p:nvCxnSpPr>
        <p:spPr>
          <a:xfrm>
            <a:off x="2654654" y="4725396"/>
            <a:ext cx="3143050" cy="34736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cxnSpLocks/>
          </p:cNvCxnSpPr>
          <p:nvPr/>
        </p:nvCxnSpPr>
        <p:spPr>
          <a:xfrm>
            <a:off x="2654654" y="4725396"/>
            <a:ext cx="3176528" cy="602051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cxnSpLocks/>
          </p:cNvCxnSpPr>
          <p:nvPr/>
        </p:nvCxnSpPr>
        <p:spPr>
          <a:xfrm flipV="1">
            <a:off x="2654654" y="4052321"/>
            <a:ext cx="3143050" cy="3303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cxnSpLocks/>
          </p:cNvCxnSpPr>
          <p:nvPr/>
        </p:nvCxnSpPr>
        <p:spPr>
          <a:xfrm>
            <a:off x="2654654" y="4382720"/>
            <a:ext cx="3143050" cy="10289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cxnSpLocks/>
          </p:cNvCxnSpPr>
          <p:nvPr/>
        </p:nvCxnSpPr>
        <p:spPr>
          <a:xfrm>
            <a:off x="2654654" y="4043840"/>
            <a:ext cx="3176528" cy="944727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cxnSpLocks/>
          </p:cNvCxnSpPr>
          <p:nvPr/>
        </p:nvCxnSpPr>
        <p:spPr>
          <a:xfrm flipV="1">
            <a:off x="2654654" y="4649687"/>
            <a:ext cx="3176528" cy="414589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cxnSpLocks/>
          </p:cNvCxnSpPr>
          <p:nvPr/>
        </p:nvCxnSpPr>
        <p:spPr>
          <a:xfrm flipV="1">
            <a:off x="2654654" y="4818066"/>
            <a:ext cx="3176528" cy="58509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cxnSpLocks/>
          </p:cNvCxnSpPr>
          <p:nvPr/>
        </p:nvCxnSpPr>
        <p:spPr>
          <a:xfrm flipV="1">
            <a:off x="2654654" y="4852939"/>
            <a:ext cx="3257350" cy="8526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val 131"/>
          <p:cNvSpPr/>
          <p:nvPr/>
        </p:nvSpPr>
        <p:spPr>
          <a:xfrm>
            <a:off x="8032721" y="4008843"/>
            <a:ext cx="390525" cy="37147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  <a:endParaRPr lang="en-IN"/>
          </a:p>
        </p:txBody>
      </p:sp>
      <p:sp>
        <p:nvSpPr>
          <p:cNvPr id="134" name="Oval 133"/>
          <p:cNvSpPr/>
          <p:nvPr/>
        </p:nvSpPr>
        <p:spPr>
          <a:xfrm>
            <a:off x="8463023" y="3999318"/>
            <a:ext cx="390525" cy="37147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  <a:endParaRPr lang="en-IN"/>
          </a:p>
        </p:txBody>
      </p:sp>
      <p:cxnSp>
        <p:nvCxnSpPr>
          <p:cNvPr id="136" name="Straight Connector 135"/>
          <p:cNvCxnSpPr>
            <a:cxnSpLocks/>
          </p:cNvCxnSpPr>
          <p:nvPr/>
        </p:nvCxnSpPr>
        <p:spPr>
          <a:xfrm flipV="1">
            <a:off x="2654654" y="3797630"/>
            <a:ext cx="3176528" cy="126664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cxnSpLocks/>
          </p:cNvCxnSpPr>
          <p:nvPr/>
        </p:nvCxnSpPr>
        <p:spPr>
          <a:xfrm flipV="1">
            <a:off x="2654654" y="4136510"/>
            <a:ext cx="3176528" cy="126664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cxnSpLocks/>
          </p:cNvCxnSpPr>
          <p:nvPr/>
        </p:nvCxnSpPr>
        <p:spPr>
          <a:xfrm flipV="1">
            <a:off x="2654654" y="4136510"/>
            <a:ext cx="3176528" cy="15690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2" name="Picture 1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4367" y="4053369"/>
            <a:ext cx="286856" cy="272441"/>
          </a:xfrm>
          <a:prstGeom prst="rect">
            <a:avLst/>
          </a:prstGeom>
        </p:spPr>
      </p:pic>
      <p:sp>
        <p:nvSpPr>
          <p:cNvPr id="143" name="TextBox 142"/>
          <p:cNvSpPr txBox="1"/>
          <p:nvPr/>
        </p:nvSpPr>
        <p:spPr>
          <a:xfrm>
            <a:off x="7760262" y="4009355"/>
            <a:ext cx="228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=</a:t>
            </a:r>
            <a:endParaRPr lang="en-IN"/>
          </a:p>
        </p:txBody>
      </p:sp>
      <p:sp>
        <p:nvSpPr>
          <p:cNvPr id="144" name="TextBox 143"/>
          <p:cNvSpPr txBox="1"/>
          <p:nvPr/>
        </p:nvSpPr>
        <p:spPr>
          <a:xfrm>
            <a:off x="7095851" y="4544085"/>
            <a:ext cx="5553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Repeat whole exercise multiple times</a:t>
            </a:r>
          </a:p>
          <a:p>
            <a:r>
              <a:rPr lang="en-US"/>
              <a:t>Anchors = Nodes selected highest no of times</a:t>
            </a:r>
          </a:p>
          <a:p>
            <a:r>
              <a:rPr lang="en-US"/>
              <a:t>	</a:t>
            </a:r>
            <a:endParaRPr lang="en-IN"/>
          </a:p>
        </p:txBody>
      </p:sp>
      <p:sp>
        <p:nvSpPr>
          <p:cNvPr id="145" name="TextBox 144"/>
          <p:cNvSpPr txBox="1"/>
          <p:nvPr/>
        </p:nvSpPr>
        <p:spPr>
          <a:xfrm>
            <a:off x="1621555" y="6311241"/>
            <a:ext cx="5661768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/>
              <a:t>Randomly Sample </a:t>
            </a:r>
            <a:r>
              <a:rPr lang="en-US" i="1"/>
              <a:t>X% </a:t>
            </a:r>
            <a:r>
              <a:rPr lang="en-US"/>
              <a:t>of walks to build bipartite graph</a:t>
            </a:r>
            <a:endParaRPr lang="en-IN">
              <a:cs typeface="Calibri" panose="020F0502020204030204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8952104" y="4031506"/>
            <a:ext cx="1876425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Find </a:t>
            </a:r>
            <a:r>
              <a:rPr lang="en-US" i="1"/>
              <a:t>k</a:t>
            </a:r>
            <a:r>
              <a:rPr lang="en-US"/>
              <a:t> anchors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44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6" grpId="0" animBg="1"/>
      <p:bldP spid="57" grpId="0" animBg="1"/>
      <p:bldP spid="58" grpId="0" animBg="1"/>
      <p:bldP spid="62" grpId="0" animBg="1"/>
      <p:bldP spid="64" grpId="0" animBg="1"/>
      <p:bldP spid="67" grpId="0" animBg="1"/>
      <p:bldP spid="132" grpId="0" animBg="1"/>
      <p:bldP spid="134" grpId="0" animBg="1"/>
      <p:bldP spid="143" grpId="0"/>
      <p:bldP spid="144" grpId="0"/>
      <p:bldP spid="1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Message Computation</a:t>
            </a:r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695" y="5532673"/>
            <a:ext cx="6210300" cy="628650"/>
          </a:xfrm>
          <a:prstGeom prst="rect">
            <a:avLst/>
          </a:prstGeom>
        </p:spPr>
      </p:pic>
      <p:grpSp>
        <p:nvGrpSpPr>
          <p:cNvPr id="73" name="Group 72"/>
          <p:cNvGrpSpPr/>
          <p:nvPr/>
        </p:nvGrpSpPr>
        <p:grpSpPr>
          <a:xfrm>
            <a:off x="1295666" y="1882005"/>
            <a:ext cx="7581470" cy="3451871"/>
            <a:chOff x="1305191" y="2257409"/>
            <a:chExt cx="7581470" cy="3451871"/>
          </a:xfrm>
        </p:grpSpPr>
        <p:grpSp>
          <p:nvGrpSpPr>
            <p:cNvPr id="9" name="Group 8"/>
            <p:cNvGrpSpPr/>
            <p:nvPr/>
          </p:nvGrpSpPr>
          <p:grpSpPr>
            <a:xfrm>
              <a:off x="1305191" y="2628900"/>
              <a:ext cx="2566853" cy="475805"/>
              <a:chOff x="3572142" y="4001294"/>
              <a:chExt cx="2389152" cy="40833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572142" y="4001294"/>
                <a:ext cx="1187865" cy="408336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solidFill>
                  <a:schemeClr val="accent1">
                    <a:shade val="50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i="1">
                    <a:solidFill>
                      <a:srgbClr val="7030A0"/>
                    </a:solidFill>
                  </a:rPr>
                  <a:t>s(v,a</a:t>
                </a:r>
                <a:r>
                  <a:rPr lang="en-US" i="1" baseline="-25000">
                    <a:solidFill>
                      <a:srgbClr val="7030A0"/>
                    </a:solidFill>
                  </a:rPr>
                  <a:t>1</a:t>
                </a:r>
                <a:r>
                  <a:rPr lang="en-US" i="1">
                    <a:solidFill>
                      <a:srgbClr val="7030A0"/>
                    </a:solidFill>
                  </a:rPr>
                  <a:t>)</a:t>
                </a:r>
                <a:r>
                  <a:rPr lang="en-US">
                    <a:solidFill>
                      <a:srgbClr val="7030A0"/>
                    </a:solidFill>
                  </a:rPr>
                  <a:t> </a:t>
                </a:r>
                <a:r>
                  <a:rPr lang="en-US">
                    <a:solidFill>
                      <a:schemeClr val="bg1"/>
                    </a:solidFill>
                  </a:rPr>
                  <a:t>•</a:t>
                </a:r>
                <a:r>
                  <a:rPr lang="en-US">
                    <a:solidFill>
                      <a:srgbClr val="0070C0"/>
                    </a:solidFill>
                  </a:rPr>
                  <a:t> </a:t>
                </a:r>
                <a:r>
                  <a:rPr lang="en-US" b="1">
                    <a:solidFill>
                      <a:srgbClr val="0070C0"/>
                    </a:solidFill>
                  </a:rPr>
                  <a:t>h</a:t>
                </a:r>
                <a:r>
                  <a:rPr lang="en-US" i="1" baseline="30000">
                    <a:solidFill>
                      <a:srgbClr val="0070C0"/>
                    </a:solidFill>
                  </a:rPr>
                  <a:t>l</a:t>
                </a:r>
                <a:r>
                  <a:rPr lang="en-US" i="1" baseline="-25000">
                    <a:solidFill>
                      <a:srgbClr val="0070C0"/>
                    </a:solidFill>
                  </a:rPr>
                  <a:t>v</a:t>
                </a:r>
                <a:r>
                  <a:rPr lang="en-US" i="1" baseline="-50000">
                    <a:solidFill>
                      <a:srgbClr val="0070C0"/>
                    </a:solidFill>
                  </a:rPr>
                  <a:t>1</a:t>
                </a:r>
                <a:endParaRPr lang="en-IN" i="1" baseline="-50000">
                  <a:solidFill>
                    <a:srgbClr val="0070C0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760007" y="4001294"/>
                <a:ext cx="1201287" cy="408336"/>
              </a:xfrm>
              <a:prstGeom prst="rect">
                <a:avLst/>
              </a:prstGeom>
              <a:solidFill>
                <a:srgbClr val="FF0000">
                  <a:alpha val="30000"/>
                </a:srgbClr>
              </a:solidFill>
              <a:ln>
                <a:solidFill>
                  <a:srgbClr val="FF0000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i="1">
                    <a:solidFill>
                      <a:srgbClr val="7030A0"/>
                    </a:solidFill>
                  </a:rPr>
                  <a:t>s(a</a:t>
                </a:r>
                <a:r>
                  <a:rPr lang="en-US" i="1" baseline="-25000">
                    <a:solidFill>
                      <a:srgbClr val="7030A0"/>
                    </a:solidFill>
                  </a:rPr>
                  <a:t>1</a:t>
                </a:r>
                <a:r>
                  <a:rPr lang="en-US" i="1">
                    <a:solidFill>
                      <a:srgbClr val="7030A0"/>
                    </a:solidFill>
                  </a:rPr>
                  <a:t>,v)</a:t>
                </a:r>
                <a:r>
                  <a:rPr lang="en-US">
                    <a:solidFill>
                      <a:srgbClr val="7030A0"/>
                    </a:solidFill>
                  </a:rPr>
                  <a:t> </a:t>
                </a:r>
                <a:r>
                  <a:rPr lang="en-US">
                    <a:solidFill>
                      <a:schemeClr val="bg1"/>
                    </a:solidFill>
                    <a:ea typeface="+mn-lt"/>
                    <a:cs typeface="+mn-lt"/>
                  </a:rPr>
                  <a:t>•</a:t>
                </a:r>
                <a:r>
                  <a:rPr lang="en-US">
                    <a:solidFill>
                      <a:schemeClr val="bg1"/>
                    </a:solidFill>
                  </a:rPr>
                  <a:t> </a:t>
                </a:r>
                <a:r>
                  <a:rPr lang="en-US" b="1">
                    <a:solidFill>
                      <a:srgbClr val="FF0000"/>
                    </a:solidFill>
                  </a:rPr>
                  <a:t>h</a:t>
                </a:r>
                <a:r>
                  <a:rPr lang="en-US" i="1" baseline="30000">
                    <a:solidFill>
                      <a:srgbClr val="FF0000"/>
                    </a:solidFill>
                  </a:rPr>
                  <a:t>l</a:t>
                </a:r>
                <a:r>
                  <a:rPr lang="en-US" i="1" baseline="-25000">
                    <a:solidFill>
                      <a:srgbClr val="FF0000"/>
                    </a:solidFill>
                  </a:rPr>
                  <a:t>a</a:t>
                </a:r>
                <a:r>
                  <a:rPr lang="en-US" sz="1400" i="1" baseline="-50000">
                    <a:solidFill>
                      <a:srgbClr val="FF0000"/>
                    </a:solidFill>
                  </a:rPr>
                  <a:t>1</a:t>
                </a:r>
                <a:endParaRPr lang="en-IN" sz="1400" i="1" baseline="-5000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1305191" y="3215307"/>
              <a:ext cx="2566852" cy="475805"/>
              <a:chOff x="3572142" y="4001294"/>
              <a:chExt cx="2389151" cy="40833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3572142" y="4001294"/>
                <a:ext cx="1187865" cy="408336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solidFill>
                  <a:schemeClr val="accent1">
                    <a:shade val="50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i="1">
                    <a:solidFill>
                      <a:srgbClr val="7030A0"/>
                    </a:solidFill>
                  </a:rPr>
                  <a:t>s(v,a</a:t>
                </a:r>
                <a:r>
                  <a:rPr lang="en-US" i="1" baseline="-25000">
                    <a:solidFill>
                      <a:srgbClr val="7030A0"/>
                    </a:solidFill>
                  </a:rPr>
                  <a:t>2</a:t>
                </a:r>
                <a:r>
                  <a:rPr lang="en-US" i="1">
                    <a:solidFill>
                      <a:srgbClr val="7030A0"/>
                    </a:solidFill>
                  </a:rPr>
                  <a:t>)</a:t>
                </a:r>
                <a:r>
                  <a:rPr lang="en-US">
                    <a:solidFill>
                      <a:srgbClr val="7030A0"/>
                    </a:solidFill>
                  </a:rPr>
                  <a:t> </a:t>
                </a:r>
                <a:r>
                  <a:rPr lang="en-US">
                    <a:solidFill>
                      <a:schemeClr val="bg1"/>
                    </a:solidFill>
                    <a:ea typeface="+mn-lt"/>
                    <a:cs typeface="+mn-lt"/>
                  </a:rPr>
                  <a:t>•</a:t>
                </a:r>
                <a:r>
                  <a:rPr lang="en-US">
                    <a:solidFill>
                      <a:schemeClr val="bg1"/>
                    </a:solidFill>
                  </a:rPr>
                  <a:t> </a:t>
                </a:r>
                <a:r>
                  <a:rPr lang="en-US" b="1">
                    <a:solidFill>
                      <a:srgbClr val="0070C0"/>
                    </a:solidFill>
                  </a:rPr>
                  <a:t>h</a:t>
                </a:r>
                <a:r>
                  <a:rPr lang="en-US" i="1" baseline="30000">
                    <a:solidFill>
                      <a:srgbClr val="0070C0"/>
                    </a:solidFill>
                  </a:rPr>
                  <a:t>l</a:t>
                </a:r>
                <a:r>
                  <a:rPr lang="en-US" i="1" baseline="-25000">
                    <a:solidFill>
                      <a:srgbClr val="0070C0"/>
                    </a:solidFill>
                  </a:rPr>
                  <a:t>v</a:t>
                </a:r>
                <a:r>
                  <a:rPr lang="en-US" i="1" baseline="-50000">
                    <a:solidFill>
                      <a:srgbClr val="0070C0"/>
                    </a:solidFill>
                  </a:rPr>
                  <a:t>1</a:t>
                </a:r>
                <a:endParaRPr lang="en-IN" i="1" baseline="-50000">
                  <a:solidFill>
                    <a:srgbClr val="0070C0"/>
                  </a:solidFill>
                  <a:cs typeface="Calibri" panose="020F0502020204030204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4760007" y="4001294"/>
                <a:ext cx="1201286" cy="408336"/>
              </a:xfrm>
              <a:prstGeom prst="rect">
                <a:avLst/>
              </a:prstGeom>
              <a:solidFill>
                <a:srgbClr val="FF0000">
                  <a:alpha val="30000"/>
                </a:srgbClr>
              </a:solidFill>
              <a:ln>
                <a:solidFill>
                  <a:srgbClr val="FF0000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i="1">
                    <a:solidFill>
                      <a:srgbClr val="7030A0"/>
                    </a:solidFill>
                  </a:rPr>
                  <a:t>s(a</a:t>
                </a:r>
                <a:r>
                  <a:rPr lang="en-US" i="1" baseline="-25000">
                    <a:solidFill>
                      <a:srgbClr val="7030A0"/>
                    </a:solidFill>
                  </a:rPr>
                  <a:t>2</a:t>
                </a:r>
                <a:r>
                  <a:rPr lang="en-US" i="1">
                    <a:solidFill>
                      <a:srgbClr val="7030A0"/>
                    </a:solidFill>
                  </a:rPr>
                  <a:t>,v)</a:t>
                </a:r>
                <a:r>
                  <a:rPr lang="en-US">
                    <a:solidFill>
                      <a:srgbClr val="7030A0"/>
                    </a:solidFill>
                  </a:rPr>
                  <a:t> </a:t>
                </a:r>
                <a:r>
                  <a:rPr lang="en-US">
                    <a:solidFill>
                      <a:schemeClr val="bg1"/>
                    </a:solidFill>
                    <a:ea typeface="+mn-lt"/>
                    <a:cs typeface="+mn-lt"/>
                  </a:rPr>
                  <a:t>•</a:t>
                </a:r>
                <a:r>
                  <a:rPr lang="en-US">
                    <a:solidFill>
                      <a:schemeClr val="bg1"/>
                    </a:solidFill>
                  </a:rPr>
                  <a:t> </a:t>
                </a:r>
                <a:r>
                  <a:rPr lang="en-US" b="1">
                    <a:solidFill>
                      <a:srgbClr val="FF0000"/>
                    </a:solidFill>
                  </a:rPr>
                  <a:t>h</a:t>
                </a:r>
                <a:r>
                  <a:rPr lang="en-US" i="1" baseline="30000">
                    <a:solidFill>
                      <a:srgbClr val="FF0000"/>
                    </a:solidFill>
                  </a:rPr>
                  <a:t>l</a:t>
                </a:r>
                <a:r>
                  <a:rPr lang="en-US" i="1" baseline="-25000">
                    <a:solidFill>
                      <a:srgbClr val="FF0000"/>
                    </a:solidFill>
                  </a:rPr>
                  <a:t>a</a:t>
                </a:r>
                <a:r>
                  <a:rPr lang="en-US" sz="1400" i="1" baseline="-50000">
                    <a:solidFill>
                      <a:srgbClr val="FF0000"/>
                    </a:solidFill>
                  </a:rPr>
                  <a:t>2</a:t>
                </a:r>
                <a:endParaRPr lang="en-IN" sz="1400" i="1" baseline="-5000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1305192" y="3802856"/>
              <a:ext cx="2577195" cy="475805"/>
              <a:chOff x="3572142" y="4001294"/>
              <a:chExt cx="2398778" cy="408336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3572142" y="4001294"/>
                <a:ext cx="1187865" cy="408336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solidFill>
                  <a:schemeClr val="accent1">
                    <a:shade val="50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i="1">
                    <a:solidFill>
                      <a:srgbClr val="7030A0"/>
                    </a:solidFill>
                  </a:rPr>
                  <a:t>s(v,a</a:t>
                </a:r>
                <a:r>
                  <a:rPr lang="en-US" i="1" baseline="-25000">
                    <a:solidFill>
                      <a:srgbClr val="7030A0"/>
                    </a:solidFill>
                  </a:rPr>
                  <a:t>3</a:t>
                </a:r>
                <a:r>
                  <a:rPr lang="en-US" i="1">
                    <a:solidFill>
                      <a:srgbClr val="7030A0"/>
                    </a:solidFill>
                  </a:rPr>
                  <a:t>)</a:t>
                </a:r>
                <a:r>
                  <a:rPr lang="en-US">
                    <a:solidFill>
                      <a:srgbClr val="7030A0"/>
                    </a:solidFill>
                  </a:rPr>
                  <a:t> </a:t>
                </a:r>
                <a:r>
                  <a:rPr lang="en-US">
                    <a:solidFill>
                      <a:schemeClr val="bg1"/>
                    </a:solidFill>
                    <a:ea typeface="+mn-lt"/>
                    <a:cs typeface="+mn-lt"/>
                  </a:rPr>
                  <a:t>•</a:t>
                </a:r>
                <a:r>
                  <a:rPr lang="en-US">
                    <a:solidFill>
                      <a:schemeClr val="bg1"/>
                    </a:solidFill>
                  </a:rPr>
                  <a:t> </a:t>
                </a:r>
                <a:r>
                  <a:rPr lang="en-US" b="1">
                    <a:solidFill>
                      <a:srgbClr val="0070C0"/>
                    </a:solidFill>
                  </a:rPr>
                  <a:t>h</a:t>
                </a:r>
                <a:r>
                  <a:rPr lang="en-US" i="1" baseline="30000">
                    <a:solidFill>
                      <a:srgbClr val="0070C0"/>
                    </a:solidFill>
                  </a:rPr>
                  <a:t>l</a:t>
                </a:r>
                <a:r>
                  <a:rPr lang="en-US" i="1" baseline="-25000">
                    <a:solidFill>
                      <a:srgbClr val="0070C0"/>
                    </a:solidFill>
                  </a:rPr>
                  <a:t>v</a:t>
                </a:r>
                <a:r>
                  <a:rPr lang="en-US" i="1" baseline="-50000">
                    <a:solidFill>
                      <a:srgbClr val="0070C0"/>
                    </a:solidFill>
                  </a:rPr>
                  <a:t>1</a:t>
                </a:r>
                <a:endParaRPr lang="en-IN" i="1" baseline="-50000">
                  <a:solidFill>
                    <a:srgbClr val="0070C0"/>
                  </a:solidFill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4760007" y="4001294"/>
                <a:ext cx="1210913" cy="408336"/>
              </a:xfrm>
              <a:prstGeom prst="rect">
                <a:avLst/>
              </a:prstGeom>
              <a:solidFill>
                <a:srgbClr val="FF0000">
                  <a:alpha val="30000"/>
                </a:srgbClr>
              </a:solidFill>
              <a:ln>
                <a:solidFill>
                  <a:srgbClr val="FF0000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i="1">
                    <a:solidFill>
                      <a:srgbClr val="7030A0"/>
                    </a:solidFill>
                  </a:rPr>
                  <a:t>s(a</a:t>
                </a:r>
                <a:r>
                  <a:rPr lang="en-US" i="1" baseline="-25000">
                    <a:solidFill>
                      <a:srgbClr val="7030A0"/>
                    </a:solidFill>
                  </a:rPr>
                  <a:t>3</a:t>
                </a:r>
                <a:r>
                  <a:rPr lang="en-US" i="1">
                    <a:solidFill>
                      <a:srgbClr val="7030A0"/>
                    </a:solidFill>
                  </a:rPr>
                  <a:t>,v)</a:t>
                </a:r>
                <a:r>
                  <a:rPr lang="en-US">
                    <a:solidFill>
                      <a:srgbClr val="7030A0"/>
                    </a:solidFill>
                  </a:rPr>
                  <a:t> </a:t>
                </a:r>
                <a:r>
                  <a:rPr lang="en-US">
                    <a:solidFill>
                      <a:schemeClr val="bg1"/>
                    </a:solidFill>
                    <a:ea typeface="+mn-lt"/>
                    <a:cs typeface="+mn-lt"/>
                  </a:rPr>
                  <a:t>•</a:t>
                </a:r>
                <a:r>
                  <a:rPr lang="en-US">
                    <a:solidFill>
                      <a:schemeClr val="bg1"/>
                    </a:solidFill>
                  </a:rPr>
                  <a:t> </a:t>
                </a:r>
                <a:r>
                  <a:rPr lang="en-US" b="1">
                    <a:solidFill>
                      <a:srgbClr val="FF0000"/>
                    </a:solidFill>
                  </a:rPr>
                  <a:t>h</a:t>
                </a:r>
                <a:r>
                  <a:rPr lang="en-US" i="1" baseline="30000">
                    <a:solidFill>
                      <a:srgbClr val="FF0000"/>
                    </a:solidFill>
                  </a:rPr>
                  <a:t>l</a:t>
                </a:r>
                <a:r>
                  <a:rPr lang="en-US" i="1" baseline="-25000">
                    <a:solidFill>
                      <a:srgbClr val="FF0000"/>
                    </a:solidFill>
                  </a:rPr>
                  <a:t>a</a:t>
                </a:r>
                <a:r>
                  <a:rPr lang="en-US" sz="1400" i="1" baseline="-50000">
                    <a:solidFill>
                      <a:srgbClr val="FF0000"/>
                    </a:solidFill>
                  </a:rPr>
                  <a:t>3</a:t>
                </a:r>
                <a:endParaRPr lang="en-IN" sz="1400" i="1" baseline="-5000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1305192" y="5233475"/>
              <a:ext cx="2552433" cy="475805"/>
              <a:chOff x="3572142" y="4001294"/>
              <a:chExt cx="2375730" cy="408336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3572142" y="4001294"/>
                <a:ext cx="1187865" cy="408336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solidFill>
                  <a:schemeClr val="accent1">
                    <a:shade val="50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i="1">
                    <a:solidFill>
                      <a:srgbClr val="7030A0"/>
                    </a:solidFill>
                  </a:rPr>
                  <a:t>s(</a:t>
                </a:r>
                <a:r>
                  <a:rPr lang="en-US" i="1" err="1">
                    <a:solidFill>
                      <a:srgbClr val="7030A0"/>
                    </a:solidFill>
                  </a:rPr>
                  <a:t>v,a</a:t>
                </a:r>
                <a:r>
                  <a:rPr lang="en-US" i="1" baseline="-25000" err="1">
                    <a:solidFill>
                      <a:srgbClr val="7030A0"/>
                    </a:solidFill>
                  </a:rPr>
                  <a:t>k</a:t>
                </a:r>
                <a:r>
                  <a:rPr lang="en-US" i="1">
                    <a:solidFill>
                      <a:srgbClr val="7030A0"/>
                    </a:solidFill>
                  </a:rPr>
                  <a:t>)</a:t>
                </a:r>
                <a:r>
                  <a:rPr lang="en-US">
                    <a:solidFill>
                      <a:srgbClr val="7030A0"/>
                    </a:solidFill>
                  </a:rPr>
                  <a:t> </a:t>
                </a:r>
                <a:r>
                  <a:rPr lang="en-US">
                    <a:solidFill>
                      <a:schemeClr val="bg1"/>
                    </a:solidFill>
                    <a:ea typeface="+mn-lt"/>
                    <a:cs typeface="+mn-lt"/>
                  </a:rPr>
                  <a:t>•</a:t>
                </a:r>
                <a:r>
                  <a:rPr lang="en-US">
                    <a:solidFill>
                      <a:schemeClr val="bg1"/>
                    </a:solidFill>
                  </a:rPr>
                  <a:t> </a:t>
                </a:r>
                <a:r>
                  <a:rPr lang="en-US" b="1">
                    <a:solidFill>
                      <a:srgbClr val="0070C0"/>
                    </a:solidFill>
                  </a:rPr>
                  <a:t>h</a:t>
                </a:r>
                <a:r>
                  <a:rPr lang="en-US" i="1" baseline="30000">
                    <a:solidFill>
                      <a:srgbClr val="0070C0"/>
                    </a:solidFill>
                  </a:rPr>
                  <a:t>l</a:t>
                </a:r>
                <a:r>
                  <a:rPr lang="en-US" i="1" baseline="-25000">
                    <a:solidFill>
                      <a:srgbClr val="0070C0"/>
                    </a:solidFill>
                  </a:rPr>
                  <a:t>v</a:t>
                </a:r>
                <a:r>
                  <a:rPr lang="en-US" i="1" baseline="-50000">
                    <a:solidFill>
                      <a:srgbClr val="0070C0"/>
                    </a:solidFill>
                  </a:rPr>
                  <a:t>1</a:t>
                </a:r>
                <a:endParaRPr lang="en-IN" i="1" baseline="-50000">
                  <a:solidFill>
                    <a:srgbClr val="0070C0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4760007" y="4001294"/>
                <a:ext cx="1187865" cy="408336"/>
              </a:xfrm>
              <a:prstGeom prst="rect">
                <a:avLst/>
              </a:prstGeom>
              <a:solidFill>
                <a:srgbClr val="FF0000">
                  <a:alpha val="30000"/>
                </a:srgbClr>
              </a:solidFill>
              <a:ln>
                <a:solidFill>
                  <a:srgbClr val="FF0000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i="1">
                    <a:solidFill>
                      <a:srgbClr val="7030A0"/>
                    </a:solidFill>
                  </a:rPr>
                  <a:t>s(</a:t>
                </a:r>
                <a:r>
                  <a:rPr lang="en-US" i="1" err="1">
                    <a:solidFill>
                      <a:srgbClr val="7030A0"/>
                    </a:solidFill>
                  </a:rPr>
                  <a:t>a</a:t>
                </a:r>
                <a:r>
                  <a:rPr lang="en-US" i="1" baseline="-25000" err="1">
                    <a:solidFill>
                      <a:srgbClr val="7030A0"/>
                    </a:solidFill>
                  </a:rPr>
                  <a:t>k</a:t>
                </a:r>
                <a:r>
                  <a:rPr lang="en-US" i="1" err="1">
                    <a:solidFill>
                      <a:srgbClr val="7030A0"/>
                    </a:solidFill>
                  </a:rPr>
                  <a:t>,v</a:t>
                </a:r>
                <a:r>
                  <a:rPr lang="en-US" i="1">
                    <a:solidFill>
                      <a:srgbClr val="7030A0"/>
                    </a:solidFill>
                  </a:rPr>
                  <a:t>)</a:t>
                </a:r>
                <a:r>
                  <a:rPr lang="en-US">
                    <a:solidFill>
                      <a:srgbClr val="7030A0"/>
                    </a:solidFill>
                  </a:rPr>
                  <a:t> </a:t>
                </a:r>
                <a:r>
                  <a:rPr lang="en-US">
                    <a:solidFill>
                      <a:schemeClr val="bg1"/>
                    </a:solidFill>
                    <a:ea typeface="+mn-lt"/>
                    <a:cs typeface="+mn-lt"/>
                  </a:rPr>
                  <a:t>•</a:t>
                </a:r>
                <a:r>
                  <a:rPr lang="en-US">
                    <a:solidFill>
                      <a:schemeClr val="bg1"/>
                    </a:solidFill>
                  </a:rPr>
                  <a:t> </a:t>
                </a:r>
                <a:r>
                  <a:rPr lang="en-US" b="1" err="1">
                    <a:solidFill>
                      <a:srgbClr val="FF0000"/>
                    </a:solidFill>
                  </a:rPr>
                  <a:t>h</a:t>
                </a:r>
                <a:r>
                  <a:rPr lang="en-US" i="1" baseline="30000" err="1">
                    <a:solidFill>
                      <a:srgbClr val="FF0000"/>
                    </a:solidFill>
                  </a:rPr>
                  <a:t>l</a:t>
                </a:r>
                <a:r>
                  <a:rPr lang="en-US" i="1" baseline="-25000" err="1">
                    <a:solidFill>
                      <a:srgbClr val="FF0000"/>
                    </a:solidFill>
                  </a:rPr>
                  <a:t>a</a:t>
                </a:r>
                <a:r>
                  <a:rPr lang="en-US" sz="1400" i="1" baseline="-50000" err="1">
                    <a:solidFill>
                      <a:srgbClr val="FF0000"/>
                    </a:solidFill>
                  </a:rPr>
                  <a:t>k</a:t>
                </a:r>
                <a:endParaRPr lang="en-IN" sz="1400" i="1" baseline="-50000" err="1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5" name="Rounded Rectangle 34"/>
            <p:cNvSpPr/>
            <p:nvPr/>
          </p:nvSpPr>
          <p:spPr>
            <a:xfrm>
              <a:off x="8158131" y="3819088"/>
              <a:ext cx="638175" cy="47580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210355" y="3843895"/>
              <a:ext cx="6763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  <a:latin typeface="Footlight MT Light" panose="0204060206030A020304" pitchFamily="18" charset="0"/>
                </a:rPr>
                <a:t>M</a:t>
              </a:r>
              <a:r>
                <a:rPr lang="en-US" baseline="30000">
                  <a:solidFill>
                    <a:schemeClr val="bg1"/>
                  </a:solidFill>
                  <a:latin typeface="Footlight MT Light" panose="0204060206030A020304" pitchFamily="18" charset="0"/>
                </a:rPr>
                <a:t>l</a:t>
              </a:r>
              <a:r>
                <a:rPr lang="en-US" baseline="-25000">
                  <a:solidFill>
                    <a:schemeClr val="bg1"/>
                  </a:solidFill>
                  <a:latin typeface="Footlight MT Light" panose="0204060206030A020304" pitchFamily="18" charset="0"/>
                </a:rPr>
                <a:t>v</a:t>
              </a:r>
              <a:r>
                <a:rPr lang="en-US" baseline="-50000">
                  <a:solidFill>
                    <a:schemeClr val="bg1"/>
                  </a:solidFill>
                  <a:latin typeface="Footlight MT Light" panose="0204060206030A020304" pitchFamily="18" charset="0"/>
                </a:rPr>
                <a:t>1</a:t>
              </a:r>
              <a:endParaRPr lang="en-IN" baseline="-50000">
                <a:solidFill>
                  <a:schemeClr val="bg1"/>
                </a:solidFill>
                <a:latin typeface="Footlight MT Light" panose="0204060206030A020304" pitchFamily="18" charset="0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5048219" y="2890728"/>
              <a:ext cx="3109912" cy="11344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5048220" y="4148250"/>
              <a:ext cx="3109911" cy="134705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5885423" y="3271087"/>
              <a:ext cx="22007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.</a:t>
              </a:r>
            </a:p>
            <a:p>
              <a:r>
                <a:rPr lang="en-US"/>
                <a:t>.</a:t>
              </a:r>
            </a:p>
            <a:p>
              <a:r>
                <a:rPr lang="en-US"/>
                <a:t>.</a:t>
              </a:r>
            </a:p>
            <a:p>
              <a:r>
                <a:rPr lang="en-US"/>
                <a:t>.</a:t>
              </a:r>
            </a:p>
            <a:p>
              <a:r>
                <a:rPr lang="en-US"/>
                <a:t>.</a:t>
              </a:r>
            </a:p>
            <a:p>
              <a:r>
                <a:rPr lang="en-US"/>
                <a:t>.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339773" y="4265554"/>
              <a:ext cx="3238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………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663623" y="2257409"/>
              <a:ext cx="325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Lucida Handwriting" panose="03010101010101010101" pitchFamily="66" charset="0"/>
                </a:rPr>
                <a:t>F</a:t>
              </a:r>
              <a:endParaRPr lang="en-IN">
                <a:latin typeface="Lucida Handwriting" panose="03010101010101010101" pitchFamily="66" charset="0"/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4162425" y="2625078"/>
              <a:ext cx="819150" cy="479627"/>
              <a:chOff x="4220696" y="2626741"/>
              <a:chExt cx="650182" cy="477964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4273594" y="2626741"/>
                <a:ext cx="462653" cy="47796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220696" y="2690774"/>
                <a:ext cx="650182" cy="337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>
                    <a:solidFill>
                      <a:schemeClr val="bg1"/>
                    </a:solidFill>
                  </a:rPr>
                  <a:t>M</a:t>
                </a:r>
                <a:r>
                  <a:rPr lang="en-US" sz="1600" baseline="30000">
                    <a:solidFill>
                      <a:schemeClr val="bg1"/>
                    </a:solidFill>
                  </a:rPr>
                  <a:t>l</a:t>
                </a:r>
                <a:r>
                  <a:rPr lang="en-US" sz="1600" baseline="-25000">
                    <a:solidFill>
                      <a:schemeClr val="bg1"/>
                    </a:solidFill>
                  </a:rPr>
                  <a:t>v</a:t>
                </a:r>
                <a:r>
                  <a:rPr lang="en-US" sz="1600" baseline="-50000">
                    <a:solidFill>
                      <a:schemeClr val="bg1"/>
                    </a:solidFill>
                  </a:rPr>
                  <a:t>1</a:t>
                </a:r>
                <a:r>
                  <a:rPr lang="en-US" sz="1600">
                    <a:solidFill>
                      <a:schemeClr val="bg1"/>
                    </a:solidFill>
                  </a:rPr>
                  <a:t>[1]</a:t>
                </a:r>
                <a:endParaRPr lang="en-IN" sz="16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4176845" y="5226204"/>
              <a:ext cx="819150" cy="479627"/>
              <a:chOff x="4220696" y="2626741"/>
              <a:chExt cx="650182" cy="477964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4273594" y="2626741"/>
                <a:ext cx="462653" cy="47796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220696" y="2690774"/>
                <a:ext cx="650182" cy="337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>
                    <a:solidFill>
                      <a:schemeClr val="bg1"/>
                    </a:solidFill>
                  </a:rPr>
                  <a:t>M</a:t>
                </a:r>
                <a:r>
                  <a:rPr lang="en-US" sz="1600" baseline="30000">
                    <a:solidFill>
                      <a:schemeClr val="bg1"/>
                    </a:solidFill>
                  </a:rPr>
                  <a:t>l</a:t>
                </a:r>
                <a:r>
                  <a:rPr lang="en-US" sz="1600" baseline="-25000">
                    <a:solidFill>
                      <a:schemeClr val="bg1"/>
                    </a:solidFill>
                  </a:rPr>
                  <a:t>v</a:t>
                </a:r>
                <a:r>
                  <a:rPr lang="en-US" sz="1600" baseline="-50000">
                    <a:solidFill>
                      <a:schemeClr val="bg1"/>
                    </a:solidFill>
                  </a:rPr>
                  <a:t>1</a:t>
                </a:r>
                <a:r>
                  <a:rPr lang="en-US" sz="1600">
                    <a:solidFill>
                      <a:schemeClr val="bg1"/>
                    </a:solidFill>
                  </a:rPr>
                  <a:t>[k]</a:t>
                </a:r>
                <a:endParaRPr lang="en-IN" sz="16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176845" y="3815911"/>
              <a:ext cx="819150" cy="479627"/>
              <a:chOff x="4220696" y="2617249"/>
              <a:chExt cx="650182" cy="477964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4273594" y="2617249"/>
                <a:ext cx="462653" cy="47796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220696" y="2681282"/>
                <a:ext cx="650182" cy="337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>
                    <a:solidFill>
                      <a:schemeClr val="bg1"/>
                    </a:solidFill>
                  </a:rPr>
                  <a:t>M</a:t>
                </a:r>
                <a:r>
                  <a:rPr lang="en-US" sz="1600" baseline="30000">
                    <a:solidFill>
                      <a:schemeClr val="bg1"/>
                    </a:solidFill>
                  </a:rPr>
                  <a:t>l</a:t>
                </a:r>
                <a:r>
                  <a:rPr lang="en-US" sz="1600" baseline="-25000">
                    <a:solidFill>
                      <a:schemeClr val="bg1"/>
                    </a:solidFill>
                  </a:rPr>
                  <a:t>v</a:t>
                </a:r>
                <a:r>
                  <a:rPr lang="en-US" sz="1600" baseline="-50000">
                    <a:solidFill>
                      <a:schemeClr val="bg1"/>
                    </a:solidFill>
                  </a:rPr>
                  <a:t>1</a:t>
                </a:r>
                <a:r>
                  <a:rPr lang="en-US" sz="1600">
                    <a:solidFill>
                      <a:schemeClr val="bg1"/>
                    </a:solidFill>
                  </a:rPr>
                  <a:t>[3]</a:t>
                </a:r>
                <a:endParaRPr lang="en-IN" sz="16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176845" y="3206249"/>
              <a:ext cx="819150" cy="479627"/>
              <a:chOff x="4220696" y="2626741"/>
              <a:chExt cx="650182" cy="477964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4273594" y="2626741"/>
                <a:ext cx="462653" cy="477964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  <a:alpha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4220696" y="2690774"/>
                <a:ext cx="650182" cy="337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>
                    <a:solidFill>
                      <a:schemeClr val="bg1"/>
                    </a:solidFill>
                  </a:rPr>
                  <a:t>M</a:t>
                </a:r>
                <a:r>
                  <a:rPr lang="en-US" sz="1600" baseline="30000">
                    <a:solidFill>
                      <a:schemeClr val="bg1"/>
                    </a:solidFill>
                  </a:rPr>
                  <a:t>l</a:t>
                </a:r>
                <a:r>
                  <a:rPr lang="en-US" sz="1600" baseline="-25000">
                    <a:solidFill>
                      <a:schemeClr val="bg1"/>
                    </a:solidFill>
                  </a:rPr>
                  <a:t>v</a:t>
                </a:r>
                <a:r>
                  <a:rPr lang="en-US" sz="1600" baseline="-50000">
                    <a:solidFill>
                      <a:schemeClr val="bg1"/>
                    </a:solidFill>
                  </a:rPr>
                  <a:t>1</a:t>
                </a:r>
                <a:r>
                  <a:rPr lang="en-US" sz="1600">
                    <a:solidFill>
                      <a:schemeClr val="bg1"/>
                    </a:solidFill>
                  </a:rPr>
                  <a:t>[2]</a:t>
                </a:r>
                <a:endParaRPr lang="en-IN" sz="160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68" name="Straight Arrow Connector 67"/>
            <p:cNvCxnSpPr/>
            <p:nvPr/>
          </p:nvCxnSpPr>
          <p:spPr>
            <a:xfrm>
              <a:off x="3857625" y="2866802"/>
              <a:ext cx="3714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3862520" y="3453209"/>
              <a:ext cx="3714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3872045" y="4053222"/>
              <a:ext cx="3714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3862402" y="5498978"/>
              <a:ext cx="3714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2" name="Picture 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705" y="4073476"/>
            <a:ext cx="4111854" cy="560315"/>
          </a:xfrm>
          <a:prstGeom prst="rect">
            <a:avLst/>
          </a:prstGeom>
        </p:spPr>
      </p:pic>
      <p:sp>
        <p:nvSpPr>
          <p:cNvPr id="74" name="TextBox 73"/>
          <p:cNvSpPr txBox="1"/>
          <p:nvPr/>
        </p:nvSpPr>
        <p:spPr>
          <a:xfrm>
            <a:off x="4181445" y="220569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^</a:t>
            </a:r>
            <a:endParaRPr lang="en-IN" sz="1600">
              <a:solidFill>
                <a:schemeClr val="bg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197220" y="278645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^</a:t>
            </a:r>
            <a:endParaRPr lang="en-IN" sz="160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201228" y="339648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^</a:t>
            </a:r>
            <a:endParaRPr lang="en-IN" sz="1600">
              <a:solidFill>
                <a:schemeClr val="bg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203882" y="480191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^</a:t>
            </a:r>
            <a:endParaRPr lang="en-IN" sz="1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33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Message Aggregation</a:t>
            </a:r>
            <a:endParaRPr lang="en-IN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66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Mean Pool</a:t>
            </a:r>
            <a:endParaRPr lang="en-US" sz="2400">
              <a:cs typeface="Calibri"/>
            </a:endParaRPr>
          </a:p>
          <a:p>
            <a:pPr marL="0" indent="0">
              <a:buNone/>
            </a:pPr>
            <a:endParaRPr lang="en-US" sz="2400">
              <a:cs typeface="Calibri"/>
            </a:endParaRPr>
          </a:p>
          <a:p>
            <a:pPr marL="0" indent="0">
              <a:buNone/>
            </a:pPr>
            <a:endParaRPr lang="en-US" sz="2400">
              <a:cs typeface="Calibri"/>
            </a:endParaRPr>
          </a:p>
          <a:p>
            <a:pPr marL="0" indent="0">
              <a:buNone/>
            </a:pPr>
            <a:endParaRPr lang="en-US" sz="2400">
              <a:cs typeface="Calibri"/>
            </a:endParaRPr>
          </a:p>
          <a:p>
            <a:pPr marL="0" indent="0">
              <a:buNone/>
            </a:pPr>
            <a:endParaRPr lang="en-US" sz="2400">
              <a:cs typeface="Calibri"/>
            </a:endParaRPr>
          </a:p>
          <a:p>
            <a:r>
              <a:rPr lang="en-US" sz="2400"/>
              <a:t>Output Layer: Position-Aware Embedding</a:t>
            </a:r>
            <a:endParaRPr lang="en-US" sz="2400"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709" y="2446926"/>
            <a:ext cx="2935625" cy="828675"/>
          </a:xfrm>
          <a:prstGeom prst="rect">
            <a:avLst/>
          </a:prstGeom>
        </p:spPr>
      </p:pic>
      <p:grpSp>
        <p:nvGrpSpPr>
          <p:cNvPr id="66" name="Group 65"/>
          <p:cNvGrpSpPr/>
          <p:nvPr/>
        </p:nvGrpSpPr>
        <p:grpSpPr>
          <a:xfrm>
            <a:off x="6022693" y="2440363"/>
            <a:ext cx="2379162" cy="658019"/>
            <a:chOff x="5193213" y="2962275"/>
            <a:chExt cx="2379162" cy="658019"/>
          </a:xfrm>
        </p:grpSpPr>
        <p:sp>
          <p:nvSpPr>
            <p:cNvPr id="55" name="Rounded Rectangle 54"/>
            <p:cNvSpPr/>
            <p:nvPr/>
          </p:nvSpPr>
          <p:spPr>
            <a:xfrm>
              <a:off x="5193213" y="3060024"/>
              <a:ext cx="728530" cy="5584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257605" y="3105660"/>
              <a:ext cx="6763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  <a:latin typeface="Footlight MT Light" panose="0204060206030A020304" pitchFamily="18" charset="0"/>
                </a:rPr>
                <a:t>M</a:t>
              </a:r>
              <a:r>
                <a:rPr lang="en-US" baseline="30000">
                  <a:solidFill>
                    <a:schemeClr val="bg1"/>
                  </a:solidFill>
                  <a:latin typeface="Footlight MT Light" panose="0204060206030A020304" pitchFamily="18" charset="0"/>
                </a:rPr>
                <a:t>l</a:t>
              </a:r>
              <a:r>
                <a:rPr lang="en-US" baseline="-25000">
                  <a:solidFill>
                    <a:schemeClr val="bg1"/>
                  </a:solidFill>
                  <a:latin typeface="Footlight MT Light" panose="0204060206030A020304" pitchFamily="18" charset="0"/>
                </a:rPr>
                <a:t>v</a:t>
              </a:r>
              <a:r>
                <a:rPr lang="en-US" baseline="-50000">
                  <a:solidFill>
                    <a:schemeClr val="bg1"/>
                  </a:solidFill>
                  <a:latin typeface="Footlight MT Light" panose="0204060206030A020304" pitchFamily="18" charset="0"/>
                </a:rPr>
                <a:t>1</a:t>
              </a:r>
              <a:endParaRPr lang="en-IN" baseline="-50000">
                <a:solidFill>
                  <a:schemeClr val="bg1"/>
                </a:solidFill>
                <a:latin typeface="Footlight MT Light" panose="0204060206030A020304" pitchFamily="18" charset="0"/>
              </a:endParaRPr>
            </a:p>
          </p:txBody>
        </p:sp>
        <p:sp>
          <p:nvSpPr>
            <p:cNvPr id="61" name="Oval 60"/>
            <p:cNvSpPr/>
            <p:nvPr/>
          </p:nvSpPr>
          <p:spPr>
            <a:xfrm>
              <a:off x="6962775" y="3061803"/>
              <a:ext cx="581024" cy="558491"/>
            </a:xfrm>
            <a:prstGeom prst="ellipse">
              <a:avLst/>
            </a:prstGeom>
            <a:solidFill>
              <a:srgbClr val="92D050">
                <a:alpha val="42000"/>
              </a:srgb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991350" y="3173653"/>
              <a:ext cx="581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h</a:t>
              </a:r>
              <a:r>
                <a:rPr lang="en-US" baseline="30000"/>
                <a:t>1</a:t>
              </a:r>
              <a:r>
                <a:rPr lang="en-US" baseline="-25000"/>
                <a:t>v</a:t>
              </a:r>
              <a:r>
                <a:rPr lang="en-US" baseline="-50000"/>
                <a:t>1</a:t>
              </a:r>
              <a:endParaRPr lang="en-IN" baseline="-50000"/>
            </a:p>
          </p:txBody>
        </p:sp>
        <p:cxnSp>
          <p:nvCxnSpPr>
            <p:cNvPr id="64" name="Straight Arrow Connector 63"/>
            <p:cNvCxnSpPr>
              <a:stCxn id="55" idx="3"/>
              <a:endCxn id="61" idx="2"/>
            </p:cNvCxnSpPr>
            <p:nvPr/>
          </p:nvCxnSpPr>
          <p:spPr>
            <a:xfrm>
              <a:off x="5921743" y="3339270"/>
              <a:ext cx="1041032" cy="17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6238875" y="2962275"/>
              <a:ext cx="400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Lucida Handwriting" panose="03010101010101010101" pitchFamily="66" charset="0"/>
                </a:rPr>
                <a:t>S</a:t>
              </a:r>
              <a:endParaRPr lang="en-IN">
                <a:latin typeface="Lucida Handwriting" panose="03010101010101010101" pitchFamily="66" charset="0"/>
              </a:endParaRPr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7268380" y="3096603"/>
            <a:ext cx="3409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Hidden representation of node</a:t>
            </a:r>
            <a:endParaRPr lang="en-IN"/>
          </a:p>
        </p:txBody>
      </p:sp>
      <p:grpSp>
        <p:nvGrpSpPr>
          <p:cNvPr id="68" name="Group 67"/>
          <p:cNvGrpSpPr/>
          <p:nvPr/>
        </p:nvGrpSpPr>
        <p:grpSpPr>
          <a:xfrm>
            <a:off x="3475597" y="4990557"/>
            <a:ext cx="2467037" cy="644616"/>
            <a:chOff x="5193213" y="2975678"/>
            <a:chExt cx="2467037" cy="644616"/>
          </a:xfrm>
        </p:grpSpPr>
        <p:sp>
          <p:nvSpPr>
            <p:cNvPr id="69" name="Rounded Rectangle 68"/>
            <p:cNvSpPr/>
            <p:nvPr/>
          </p:nvSpPr>
          <p:spPr>
            <a:xfrm>
              <a:off x="5193213" y="3060024"/>
              <a:ext cx="728530" cy="55849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257605" y="3105660"/>
              <a:ext cx="6763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  <a:latin typeface="Footlight MT Light" panose="0204060206030A020304" pitchFamily="18" charset="0"/>
                </a:rPr>
                <a:t>M</a:t>
              </a:r>
              <a:r>
                <a:rPr lang="en-US" baseline="30000">
                  <a:solidFill>
                    <a:schemeClr val="bg1"/>
                  </a:solidFill>
                  <a:latin typeface="Footlight MT Light" panose="0204060206030A020304" pitchFamily="18" charset="0"/>
                </a:rPr>
                <a:t>L</a:t>
              </a:r>
              <a:r>
                <a:rPr lang="en-US" baseline="-25000">
                  <a:solidFill>
                    <a:schemeClr val="bg1"/>
                  </a:solidFill>
                  <a:latin typeface="Footlight MT Light" panose="0204060206030A020304" pitchFamily="18" charset="0"/>
                </a:rPr>
                <a:t>v</a:t>
              </a:r>
              <a:r>
                <a:rPr lang="en-US" baseline="-50000">
                  <a:solidFill>
                    <a:schemeClr val="bg1"/>
                  </a:solidFill>
                  <a:latin typeface="Footlight MT Light" panose="0204060206030A020304" pitchFamily="18" charset="0"/>
                </a:rPr>
                <a:t>1</a:t>
              </a:r>
              <a:endParaRPr lang="en-IN" baseline="-50000">
                <a:solidFill>
                  <a:schemeClr val="bg1"/>
                </a:solidFill>
                <a:latin typeface="Footlight MT Light" panose="0204060206030A020304" pitchFamily="18" charset="0"/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6962775" y="3061803"/>
              <a:ext cx="581024" cy="55849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  <a:alpha val="77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079225" y="3166703"/>
              <a:ext cx="5810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z</a:t>
              </a:r>
              <a:r>
                <a:rPr lang="en-US" baseline="-25000"/>
                <a:t>v</a:t>
              </a:r>
              <a:r>
                <a:rPr lang="en-US" baseline="-50000"/>
                <a:t>1</a:t>
              </a:r>
              <a:endParaRPr lang="en-IN" baseline="-50000"/>
            </a:p>
          </p:txBody>
        </p:sp>
        <p:cxnSp>
          <p:nvCxnSpPr>
            <p:cNvPr id="73" name="Straight Arrow Connector 72"/>
            <p:cNvCxnSpPr>
              <a:stCxn id="69" idx="3"/>
              <a:endCxn id="71" idx="2"/>
            </p:cNvCxnSpPr>
            <p:nvPr/>
          </p:nvCxnSpPr>
          <p:spPr>
            <a:xfrm>
              <a:off x="5921743" y="3339270"/>
              <a:ext cx="1041032" cy="17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6238874" y="2975678"/>
              <a:ext cx="5060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err="1"/>
                <a:t>w</a:t>
              </a:r>
              <a:r>
                <a:rPr lang="en-US" b="1" baseline="-25000" err="1"/>
                <a:t>z</a:t>
              </a:r>
              <a:endParaRPr lang="en-IN" b="1" baseline="-25000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2711312" y="5582672"/>
            <a:ext cx="2314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Final layer message</a:t>
            </a:r>
            <a:endParaRPr lang="en-IN"/>
          </a:p>
        </p:txBody>
      </p:sp>
      <p:sp>
        <p:nvSpPr>
          <p:cNvPr id="76" name="TextBox 75"/>
          <p:cNvSpPr txBox="1"/>
          <p:nvPr/>
        </p:nvSpPr>
        <p:spPr>
          <a:xfrm>
            <a:off x="5446446" y="563339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Embedding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68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487</Words>
  <Application>Microsoft Office PowerPoint</Application>
  <PresentationFormat>Widescreen</PresentationFormat>
  <Paragraphs>186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Footlight MT Light</vt:lpstr>
      <vt:lpstr>Lucida Handwriting</vt:lpstr>
      <vt:lpstr>Wingdings</vt:lpstr>
      <vt:lpstr>Office Theme</vt:lpstr>
      <vt:lpstr>GRAPHREACH: Position-Aware Graph Neural Network using Reachability Estimations</vt:lpstr>
      <vt:lpstr>Objectives</vt:lpstr>
      <vt:lpstr>Motivation</vt:lpstr>
      <vt:lpstr>Motivation</vt:lpstr>
      <vt:lpstr>GRAPHREACH</vt:lpstr>
      <vt:lpstr>Reachability Estimation through Random Walks</vt:lpstr>
      <vt:lpstr>Anchor Selection</vt:lpstr>
      <vt:lpstr>Message Computation</vt:lpstr>
      <vt:lpstr>Message Aggregation</vt:lpstr>
      <vt:lpstr>PowerPoint Presentation</vt:lpstr>
      <vt:lpstr>Experimental Setup</vt:lpstr>
      <vt:lpstr>Results: Pairwise Node Classification</vt:lpstr>
      <vt:lpstr>Results: Link Prediction</vt:lpstr>
      <vt:lpstr>Results: Node Classification</vt:lpstr>
      <vt:lpstr>Adversarial Attacks</vt:lpstr>
      <vt:lpstr>Visualization</vt:lpstr>
      <vt:lpstr>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GRAPHREACH: Position-Aware Graph Neural Network using Reachability Estimations</dc:title>
  <dc:creator>S</dc:creator>
  <cp:lastModifiedBy>S</cp:lastModifiedBy>
  <cp:revision>78</cp:revision>
  <dcterms:created xsi:type="dcterms:W3CDTF">2021-07-18T17:50:55Z</dcterms:created>
  <dcterms:modified xsi:type="dcterms:W3CDTF">2021-07-25T15:34:00Z</dcterms:modified>
</cp:coreProperties>
</file>