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9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0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4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3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73FF-9F0B-4D6D-B45F-8E84445D160B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7C8B-D192-43F1-88B5-C12A22EFF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77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Clustering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1800" dirty="0" smtClean="0"/>
              <a:t>Data Mining and Data Warehousing</a:t>
            </a:r>
          </a:p>
          <a:p>
            <a:pPr algn="r"/>
            <a:r>
              <a:rPr lang="en-IN" sz="1800" dirty="0" smtClean="0"/>
              <a:t>Symbiosis School for Liberal Arts</a:t>
            </a:r>
          </a:p>
          <a:p>
            <a:pPr algn="r"/>
            <a:r>
              <a:rPr lang="en-IN" sz="1800" dirty="0" err="1" smtClean="0"/>
              <a:t>Shubhangi</a:t>
            </a:r>
            <a:r>
              <a:rPr lang="en-IN" sz="1800" dirty="0" smtClean="0"/>
              <a:t> </a:t>
            </a:r>
            <a:r>
              <a:rPr lang="en-IN" sz="1800" dirty="0" err="1" smtClean="0"/>
              <a:t>Hora</a:t>
            </a:r>
            <a:endParaRPr lang="en-IN" sz="1800" dirty="0" smtClean="0"/>
          </a:p>
          <a:p>
            <a:pPr algn="r"/>
            <a:r>
              <a:rPr lang="en-IN" sz="1800" dirty="0" smtClean="0"/>
              <a:t>14060321085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65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777" y="1435955"/>
            <a:ext cx="10639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+mj-lt"/>
              </a:rPr>
              <a:t>If </a:t>
            </a:r>
            <a:r>
              <a:rPr lang="en-I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latin typeface="+mj-lt"/>
                <a:cs typeface="Times New Roman" panose="02020603050405020304" pitchFamily="18" charset="0"/>
              </a:rPr>
              <a:t>is similar to a lot of samples and it is chosen by many samples, then it becomes an exemplar</a:t>
            </a:r>
            <a:endParaRPr lang="en-IN" sz="3600" b="1" dirty="0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74218"/>
            <a:ext cx="10515600" cy="7295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FFC000"/>
                </a:solidFill>
              </a:rPr>
              <a:t>Affinity Propagation 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2668442"/>
            <a:ext cx="6138928" cy="38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Mean Shift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Locates the maxima of a density function, iteratively till convergence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Uses centroids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+mj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b="1" dirty="0" smtClean="0">
                <a:latin typeface="+mj-lt"/>
              </a:rPr>
              <a:t>A function is shifted closer to the maxima during each iteration, using a mean shift vector, </a:t>
            </a:r>
            <a:r>
              <a:rPr lang="en-IN" b="1" i="1" dirty="0" smtClean="0">
                <a:latin typeface="+mj-lt"/>
              </a:rPr>
              <a:t>m</a:t>
            </a:r>
            <a:r>
              <a:rPr lang="en-IN" b="1" dirty="0" smtClean="0">
                <a:latin typeface="+mj-lt"/>
              </a:rPr>
              <a:t>, until the function reaches the maxima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6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62" y="231376"/>
            <a:ext cx="9475876" cy="6385918"/>
          </a:xfrm>
        </p:spPr>
      </p:pic>
    </p:spTree>
    <p:extLst>
      <p:ext uri="{BB962C8B-B14F-4D97-AF65-F5344CB8AC3E}">
        <p14:creationId xmlns:p14="http://schemas.microsoft.com/office/powerpoint/2010/main" val="42081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Spectral Clustering 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9"/>
          <a:stretch/>
        </p:blipFill>
        <p:spPr>
          <a:xfrm>
            <a:off x="2235048" y="2665927"/>
            <a:ext cx="7180990" cy="3536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95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+mj-lt"/>
              </a:rPr>
              <a:t>Clusters data that is connected, but not always compact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1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062" y="635588"/>
            <a:ext cx="4180268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rgbClr val="FFC000"/>
                </a:solidFill>
              </a:rPr>
              <a:t>Hierarchical Clustering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9937" y="3106578"/>
            <a:ext cx="1811894" cy="439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Divisive</a:t>
            </a:r>
            <a:endParaRPr lang="en-IN" sz="2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24150" y="2993100"/>
            <a:ext cx="2305855" cy="66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Agglomerative </a:t>
            </a:r>
            <a:endParaRPr lang="en-IN" sz="2800" b="1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3877078" y="1961151"/>
            <a:ext cx="2229118" cy="9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6106196" y="1961151"/>
            <a:ext cx="2374272" cy="9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2724149" y="4729950"/>
            <a:ext cx="2305855" cy="66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Bottom up</a:t>
            </a:r>
            <a:endParaRPr lang="en-IN" sz="2800" b="1" dirty="0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flipH="1">
            <a:off x="3877077" y="3659364"/>
            <a:ext cx="1" cy="10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7551580" y="4729950"/>
            <a:ext cx="2305855" cy="66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Top down</a:t>
            </a:r>
            <a:endParaRPr lang="en-IN" sz="2800" b="1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8704508" y="3659364"/>
            <a:ext cx="1" cy="10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Agglomerative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IN" dirty="0" smtClean="0">
                <a:latin typeface="+mj-lt"/>
              </a:rPr>
              <a:t>Ward linkage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51" y="1984165"/>
            <a:ext cx="7378049" cy="45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Average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7" y="1690688"/>
            <a:ext cx="6827609" cy="4313388"/>
          </a:xfrm>
        </p:spPr>
      </p:pic>
    </p:spTree>
    <p:extLst>
      <p:ext uri="{BB962C8B-B14F-4D97-AF65-F5344CB8AC3E}">
        <p14:creationId xmlns:p14="http://schemas.microsoft.com/office/powerpoint/2010/main" val="31440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Complete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77011" cy="4937556"/>
          </a:xfrm>
        </p:spPr>
      </p:pic>
    </p:spTree>
    <p:extLst>
      <p:ext uri="{BB962C8B-B14F-4D97-AF65-F5344CB8AC3E}">
        <p14:creationId xmlns:p14="http://schemas.microsoft.com/office/powerpoint/2010/main" val="24452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DBSCAN 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Density – Based Spatial Clustering of Applications with Noise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Clusters points in regions of high density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Marks lower density points as outliers</a:t>
            </a:r>
          </a:p>
          <a:p>
            <a:pPr>
              <a:lnSpc>
                <a:spcPct val="150000"/>
              </a:lnSpc>
            </a:pP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+mj-lt"/>
              </a:rPr>
              <a:t>Core and non – core samples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44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77" y="365125"/>
            <a:ext cx="8433768" cy="6106170"/>
          </a:xfrm>
        </p:spPr>
      </p:pic>
    </p:spTree>
    <p:extLst>
      <p:ext uri="{BB962C8B-B14F-4D97-AF65-F5344CB8AC3E}">
        <p14:creationId xmlns:p14="http://schemas.microsoft.com/office/powerpoint/2010/main" val="2974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868" y="803013"/>
            <a:ext cx="4180268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m</a:t>
            </a:r>
            <a:r>
              <a:rPr lang="en-IN" b="1" dirty="0" smtClean="0">
                <a:solidFill>
                  <a:srgbClr val="FFC000"/>
                </a:solidFill>
              </a:rPr>
              <a:t>achine learning 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60029" y="2345371"/>
            <a:ext cx="4180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reinforcement</a:t>
            </a:r>
            <a:endParaRPr lang="en-IN" sz="2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7868" y="2600747"/>
            <a:ext cx="4180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 smtClean="0"/>
              <a:t>unsupervised</a:t>
            </a:r>
            <a:endParaRPr lang="en-IN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345371"/>
            <a:ext cx="4180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/>
              <a:t>supervised</a:t>
            </a:r>
            <a:endParaRPr lang="en-IN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90134" y="1868075"/>
            <a:ext cx="2872795" cy="85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18002" y="1868075"/>
            <a:ext cx="0" cy="100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50618" y="1868075"/>
            <a:ext cx="2795252" cy="85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4027868" y="4398481"/>
            <a:ext cx="4180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 smtClean="0"/>
              <a:t>clustering</a:t>
            </a:r>
            <a:endParaRPr lang="en-IN" sz="3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18002" y="3665809"/>
            <a:ext cx="0" cy="100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68432"/>
              </p:ext>
            </p:extLst>
          </p:nvPr>
        </p:nvGraphicFramePr>
        <p:xfrm>
          <a:off x="798490" y="528034"/>
          <a:ext cx="10792496" cy="567958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416354"/>
                <a:gridCol w="3416354"/>
                <a:gridCol w="3959788"/>
              </a:tblGrid>
              <a:tr h="8113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FFC000"/>
                          </a:solidFill>
                          <a:effectLst/>
                        </a:rPr>
                        <a:t>Clustering Algorithm</a:t>
                      </a:r>
                      <a:endParaRPr lang="en-IN" sz="1800" b="1" dirty="0">
                        <a:solidFill>
                          <a:srgbClr val="FFC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FFC000"/>
                          </a:solidFill>
                          <a:effectLst/>
                        </a:rPr>
                        <a:t>Parameters</a:t>
                      </a:r>
                      <a:endParaRPr lang="en-IN" sz="1800" b="1">
                        <a:solidFill>
                          <a:srgbClr val="FFC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FFC000"/>
                          </a:solidFill>
                          <a:effectLst/>
                        </a:rPr>
                        <a:t>Metric used</a:t>
                      </a:r>
                      <a:endParaRPr lang="en-IN" sz="1800" b="1" dirty="0">
                        <a:solidFill>
                          <a:srgbClr val="FFC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13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</a:rPr>
                        <a:t>K – Means</a:t>
                      </a:r>
                      <a:endParaRPr lang="en-IN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Number of clusters</a:t>
                      </a:r>
                      <a:endParaRPr lang="en-IN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Distance between points</a:t>
                      </a:r>
                      <a:endParaRPr lang="en-IN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13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0">
                          <a:effectLst/>
                        </a:rPr>
                        <a:t>Affinity Propagation</a:t>
                      </a:r>
                      <a:endParaRPr lang="en-IN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Preference</a:t>
                      </a:r>
                      <a:endParaRPr lang="en-IN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Nearest neighbour distance</a:t>
                      </a:r>
                      <a:endParaRPr lang="en-IN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13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0">
                          <a:effectLst/>
                        </a:rPr>
                        <a:t>Mean – Shift</a:t>
                      </a:r>
                      <a:endParaRPr lang="en-IN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Bandwidth</a:t>
                      </a:r>
                      <a:endParaRPr lang="en-IN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Distance between points</a:t>
                      </a:r>
                      <a:endParaRPr lang="en-IN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13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0">
                          <a:effectLst/>
                        </a:rPr>
                        <a:t>Spectral</a:t>
                      </a:r>
                      <a:endParaRPr lang="en-IN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Number of clusters</a:t>
                      </a:r>
                      <a:endParaRPr lang="en-IN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Nearest neighbour distance</a:t>
                      </a:r>
                      <a:endParaRPr lang="en-IN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13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0">
                          <a:effectLst/>
                        </a:rPr>
                        <a:t>Hierarchical</a:t>
                      </a:r>
                      <a:endParaRPr lang="en-IN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Number of clusters</a:t>
                      </a:r>
                      <a:endParaRPr lang="en-IN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Distance between points</a:t>
                      </a:r>
                      <a:endParaRPr lang="en-IN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136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</a:rPr>
                        <a:t>DBSCAN</a:t>
                      </a:r>
                      <a:endParaRPr lang="en-IN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Neighbourhood size</a:t>
                      </a:r>
                      <a:endParaRPr lang="en-IN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Distance between nearest points</a:t>
                      </a:r>
                      <a:endParaRPr lang="en-IN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" y="1137542"/>
            <a:ext cx="10058400" cy="44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242574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C000"/>
                </a:solidFill>
              </a:rPr>
              <a:t>Clustering</a:t>
            </a:r>
            <a:r>
              <a:rPr lang="en-IN" dirty="0" smtClean="0"/>
              <a:t> – a method to find hidden patterns in unlabelled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K  – Means Algorithm 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4454" cy="20895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+mj-lt"/>
              </a:rPr>
              <a:t>input data = D = (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+mj-lt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000" b="1" dirty="0" smtClean="0">
                <a:latin typeface="+mj-lt"/>
                <a:cs typeface="Times New Roman" panose="02020603050405020304" pitchFamily="18" charset="0"/>
              </a:rPr>
              <a:t>every cluster has a centre, </a:t>
            </a:r>
            <a:r>
              <a:rPr lang="en-IN" b="1" dirty="0" smtClean="0">
                <a:latin typeface="+mj-lt"/>
                <a:cs typeface="Times New Roman" panose="02020603050405020304" pitchFamily="18" charset="0"/>
              </a:rPr>
              <a:t>hence every point closest to that centre, belongs to that cluster</a:t>
            </a:r>
          </a:p>
          <a:p>
            <a:pPr marL="0" indent="0">
              <a:buNone/>
            </a:pPr>
            <a:endParaRPr lang="en-IN" sz="4000" b="1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08338" y="618186"/>
            <a:ext cx="695459" cy="73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1056067" y="1354999"/>
            <a:ext cx="772732" cy="500687"/>
          </a:xfrm>
          <a:custGeom>
            <a:avLst/>
            <a:gdLst>
              <a:gd name="connsiteX0" fmla="*/ 0 w 772732"/>
              <a:gd name="connsiteY0" fmla="*/ 0 h 500687"/>
              <a:gd name="connsiteX1" fmla="*/ 167425 w 772732"/>
              <a:gd name="connsiteY1" fmla="*/ 450761 h 500687"/>
              <a:gd name="connsiteX2" fmla="*/ 772732 w 772732"/>
              <a:gd name="connsiteY2" fmla="*/ 489398 h 500687"/>
              <a:gd name="connsiteX3" fmla="*/ 772732 w 772732"/>
              <a:gd name="connsiteY3" fmla="*/ 489398 h 50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732" h="500687">
                <a:moveTo>
                  <a:pt x="0" y="0"/>
                </a:moveTo>
                <a:cubicBezTo>
                  <a:pt x="19318" y="184597"/>
                  <a:pt x="38636" y="369195"/>
                  <a:pt x="167425" y="450761"/>
                </a:cubicBezTo>
                <a:cubicBezTo>
                  <a:pt x="296214" y="532327"/>
                  <a:pt x="772732" y="489398"/>
                  <a:pt x="772732" y="489398"/>
                </a:cubicBezTo>
                <a:lnTo>
                  <a:pt x="772732" y="489398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828799" y="1587946"/>
            <a:ext cx="1378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+mj-lt"/>
              </a:rPr>
              <a:t>number of clusters</a:t>
            </a:r>
            <a:endParaRPr lang="en-IN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3915176"/>
            <a:ext cx="10894454" cy="266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4000" b="1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latin typeface="+mj-lt"/>
                <a:cs typeface="Times New Roman" panose="02020603050405020304" pitchFamily="18" charset="0"/>
              </a:rPr>
              <a:t>the centre is the mean average of the surrounding sample data points - </a:t>
            </a:r>
            <a:r>
              <a:rPr lang="en-IN" dirty="0" smtClean="0"/>
              <a:t>µ, </a:t>
            </a:r>
            <a:r>
              <a:rPr lang="en-IN" dirty="0" smtClean="0">
                <a:latin typeface="+mj-lt"/>
              </a:rPr>
              <a:t>so, K clusters have </a:t>
            </a:r>
            <a:r>
              <a:rPr lang="en-IN" dirty="0" smtClean="0"/>
              <a:t>µ</a:t>
            </a:r>
            <a:r>
              <a:rPr lang="en-IN" baseline="-25000" dirty="0" smtClean="0"/>
              <a:t>1, </a:t>
            </a:r>
            <a:r>
              <a:rPr lang="en-IN" dirty="0" smtClean="0"/>
              <a:t>µ</a:t>
            </a:r>
            <a:r>
              <a:rPr lang="en-IN" baseline="-25000" dirty="0" smtClean="0"/>
              <a:t>2, </a:t>
            </a:r>
            <a:r>
              <a:rPr lang="en-IN" dirty="0" smtClean="0"/>
              <a:t>µ</a:t>
            </a:r>
            <a:r>
              <a:rPr lang="en-IN" baseline="-25000" dirty="0" smtClean="0"/>
              <a:t>3, … , </a:t>
            </a:r>
            <a:r>
              <a:rPr lang="en-IN" dirty="0" smtClean="0"/>
              <a:t>µ</a:t>
            </a:r>
            <a:r>
              <a:rPr lang="en-IN" baseline="-25000" dirty="0" smtClean="0"/>
              <a:t>k</a:t>
            </a:r>
            <a:r>
              <a:rPr lang="en-IN" dirty="0" smtClean="0"/>
              <a:t> </a:t>
            </a:r>
            <a:r>
              <a:rPr lang="en-IN" dirty="0" smtClean="0">
                <a:latin typeface="+mj-lt"/>
              </a:rPr>
              <a:t>unknown centroids</a:t>
            </a:r>
            <a:r>
              <a:rPr lang="en-IN" dirty="0" smtClean="0"/>
              <a:t> </a:t>
            </a:r>
            <a:endParaRPr lang="en-IN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000" b="1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000" b="1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1" y="365125"/>
            <a:ext cx="11736010" cy="5966094"/>
          </a:xfrm>
        </p:spPr>
      </p:pic>
    </p:spTree>
    <p:extLst>
      <p:ext uri="{BB962C8B-B14F-4D97-AF65-F5344CB8AC3E}">
        <p14:creationId xmlns:p14="http://schemas.microsoft.com/office/powerpoint/2010/main" val="41435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360607"/>
            <a:ext cx="10515600" cy="609170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 smtClean="0">
                <a:latin typeface="+mj-lt"/>
              </a:rPr>
              <a:t>Initialize the number of clusters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 smtClean="0">
                <a:latin typeface="+mj-lt"/>
              </a:rPr>
              <a:t>Initialize the centroids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 smtClean="0">
                <a:latin typeface="+mj-lt"/>
              </a:rPr>
              <a:t>Assign all samples to the centroids based on their distances from the centroids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 smtClean="0">
                <a:latin typeface="+mj-lt"/>
              </a:rPr>
              <a:t>Calculate new centroids based on the samples that have been assigned to the previous centroids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 smtClean="0">
                <a:latin typeface="+mj-lt"/>
              </a:rPr>
              <a:t>Repeat the above steps until the value of the centroids remains the same (convergence)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07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Expectation – Maximization Algorithm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5" y="1690688"/>
            <a:ext cx="12076090" cy="460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600" b="1" dirty="0" smtClean="0">
                <a:latin typeface="+mj-lt"/>
              </a:rPr>
              <a:t>Generates the best hypothesis for the distributional parameters of a multivariate model</a:t>
            </a:r>
            <a:endParaRPr lang="en-IN" sz="2600" b="1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8416" y="2913220"/>
            <a:ext cx="4378817" cy="46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600" b="1" dirty="0" smtClean="0">
                <a:latin typeface="+mj-lt"/>
              </a:rPr>
              <a:t>maximum likelihood hypothesis</a:t>
            </a:r>
            <a:endParaRPr lang="en-IN" sz="2600" b="1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31076" y="2150772"/>
            <a:ext cx="2073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3367825" y="2150772"/>
            <a:ext cx="0" cy="762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Affinity Propagation 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Passing messages between samples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Number of clusters doesn’t need to be predetermined</a:t>
            </a:r>
          </a:p>
          <a:p>
            <a:pPr>
              <a:lnSpc>
                <a:spcPct val="150000"/>
              </a:lnSpc>
            </a:pPr>
            <a:r>
              <a:rPr lang="en-IN" sz="3200" b="1" dirty="0" smtClean="0">
                <a:latin typeface="+mj-lt"/>
              </a:rPr>
              <a:t>Exemplars – samples that are representatives of the clusters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j-lt"/>
              </a:rPr>
              <a:t>Preference – determines likelihood of a sample becoming an exemplar</a:t>
            </a:r>
          </a:p>
          <a:p>
            <a:pPr>
              <a:lnSpc>
                <a:spcPct val="150000"/>
              </a:lnSpc>
            </a:pPr>
            <a:endParaRPr lang="en-IN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1854"/>
            <a:ext cx="10515600" cy="12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89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</TotalTime>
  <Words>379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Clustering </vt:lpstr>
      <vt:lpstr>machine learning </vt:lpstr>
      <vt:lpstr>PowerPoint Presentation</vt:lpstr>
      <vt:lpstr>Clustering – a method to find hidden patterns in unlabelled data</vt:lpstr>
      <vt:lpstr>K  – Means Algorithm </vt:lpstr>
      <vt:lpstr>PowerPoint Presentation</vt:lpstr>
      <vt:lpstr>PowerPoint Presentation</vt:lpstr>
      <vt:lpstr>Expectation – Maximization Algorithm</vt:lpstr>
      <vt:lpstr>Affinity Propagation </vt:lpstr>
      <vt:lpstr>PowerPoint Presentation</vt:lpstr>
      <vt:lpstr>Mean Shift</vt:lpstr>
      <vt:lpstr>PowerPoint Presentation</vt:lpstr>
      <vt:lpstr>Spectral Clustering </vt:lpstr>
      <vt:lpstr>Hierarchical Clustering</vt:lpstr>
      <vt:lpstr>Agglomerative </vt:lpstr>
      <vt:lpstr>2. Average</vt:lpstr>
      <vt:lpstr>2. Complete</vt:lpstr>
      <vt:lpstr>DBSCAN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</dc:title>
  <dc:creator>User</dc:creator>
  <cp:lastModifiedBy>User</cp:lastModifiedBy>
  <cp:revision>26</cp:revision>
  <dcterms:created xsi:type="dcterms:W3CDTF">2017-11-25T19:10:52Z</dcterms:created>
  <dcterms:modified xsi:type="dcterms:W3CDTF">2017-11-26T14:42:14Z</dcterms:modified>
</cp:coreProperties>
</file>