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4" r:id="rId6"/>
    <p:sldId id="265" r:id="rId7"/>
    <p:sldId id="260" r:id="rId8"/>
    <p:sldId id="261" r:id="rId9"/>
    <p:sldId id="263" r:id="rId10"/>
    <p:sldId id="266"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974" y="21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pattFill prst="pct5">
          <a:fgClr>
            <a:schemeClr val="lt1"/>
          </a:fgClr>
          <a:bgClr>
            <a:schemeClr val="bg1"/>
          </a:bgClr>
        </a:patt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Name of Project </a:t>
            </a:r>
            <a:r>
              <a:rPr lang="en-IN" sz="3600" b="1" dirty="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94DFFCD6-102A-78AA-C60F-478E84BCE82F}"/>
              </a:ext>
            </a:extLst>
          </p:cNvPr>
          <p:cNvSpPr txBox="1"/>
          <p:nvPr/>
        </p:nvSpPr>
        <p:spPr>
          <a:xfrm>
            <a:off x="7819053" y="4062366"/>
            <a:ext cx="2976465" cy="379656"/>
          </a:xfrm>
          <a:prstGeom prst="rect">
            <a:avLst/>
          </a:prstGeom>
          <a:noFill/>
        </p:spPr>
        <p:txBody>
          <a:bodyPr wrap="square" rtlCol="0">
            <a:spAutoFit/>
          </a:bodyPr>
          <a:lstStyle/>
          <a:p>
            <a:r>
              <a:rPr lang="en-IN" b="1" dirty="0">
                <a:solidFill>
                  <a:schemeClr val="tx2"/>
                </a:solidFill>
              </a:rPr>
              <a:t>Water Quality Prediction </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83B2A31-8422-08EF-A7A9-AD39F4D6CD97}"/>
              </a:ext>
            </a:extLst>
          </p:cNvPr>
          <p:cNvSpPr>
            <a:spLocks noChangeArrowheads="1"/>
          </p:cNvSpPr>
          <p:nvPr/>
        </p:nvSpPr>
        <p:spPr bwMode="auto">
          <a:xfrm>
            <a:off x="340360" y="795260"/>
            <a:ext cx="1151128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i="0" u="none" strike="noStrike" cap="none" normalizeH="0" baseline="0" dirty="0" err="1">
                <a:ln>
                  <a:noFill/>
                </a:ln>
                <a:solidFill>
                  <a:schemeClr val="tx1"/>
                </a:solidFill>
                <a:effectLst/>
                <a:latin typeface="Arial" panose="020B0604020202020204" pitchFamily="34" charset="0"/>
              </a:rPr>
              <a:t>Streamlit</a:t>
            </a:r>
            <a:r>
              <a:rPr kumimoji="0" lang="en-US" altLang="en-US" sz="2800" i="0" u="none" strike="noStrike" cap="none" normalizeH="0" baseline="0" dirty="0">
                <a:ln>
                  <a:noFill/>
                </a:ln>
                <a:solidFill>
                  <a:schemeClr val="tx1"/>
                </a:solidFill>
                <a:effectLst/>
                <a:latin typeface="Arial" panose="020B0604020202020204" pitchFamily="34" charset="0"/>
              </a:rPr>
              <a:t> Deployment Process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Model Preparation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Trained a multi-output regression model and saved it using </a:t>
            </a:r>
            <a:r>
              <a:rPr kumimoji="0" lang="en-US" altLang="en-US" sz="1800" b="0" i="0" u="none" strike="noStrike" cap="none" normalizeH="0" baseline="0" dirty="0" err="1">
                <a:ln>
                  <a:noFill/>
                </a:ln>
                <a:solidFill>
                  <a:schemeClr val="tx1"/>
                </a:solidFill>
                <a:effectLst/>
                <a:latin typeface="Arial Unicode MS"/>
              </a:rPr>
              <a:t>joblib</a:t>
            </a:r>
            <a:r>
              <a:rPr kumimoji="0" lang="en-US" altLang="en-US" sz="1800" b="0" i="0" u="none" strike="noStrike" cap="none" normalizeH="0" baseline="0" dirty="0">
                <a:ln>
                  <a:noFill/>
                </a:ln>
                <a:solidFill>
                  <a:schemeClr val="tx1"/>
                </a:solidFill>
                <a:effectLst/>
              </a:rPr>
              <a:t>, along with the required input columns.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App Development</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Created a </a:t>
            </a:r>
            <a:r>
              <a:rPr kumimoji="0" lang="en-US" altLang="en-US" sz="1800" b="0" i="0" u="none" strike="noStrike" cap="none" normalizeH="0" baseline="0" dirty="0" err="1">
                <a:ln>
                  <a:noFill/>
                </a:ln>
                <a:solidFill>
                  <a:schemeClr val="tx1"/>
                </a:solidFill>
                <a:effectLst/>
                <a:latin typeface="Arial Unicode MS"/>
              </a:rPr>
              <a:t>Streamlit</a:t>
            </a:r>
            <a:r>
              <a:rPr kumimoji="0" lang="en-US" altLang="en-US" sz="1800" b="0" i="0" u="none" strike="noStrike" cap="none" normalizeH="0" baseline="0" dirty="0">
                <a:ln>
                  <a:noFill/>
                </a:ln>
                <a:solidFill>
                  <a:schemeClr val="tx1"/>
                </a:solidFill>
                <a:effectLst/>
              </a:rPr>
              <a:t> app (</a:t>
            </a:r>
            <a:r>
              <a:rPr kumimoji="0" lang="en-US" altLang="en-US" sz="1800" b="0" i="0" u="none" strike="noStrike" cap="none" normalizeH="0" baseline="0" dirty="0">
                <a:ln>
                  <a:noFill/>
                </a:ln>
                <a:solidFill>
                  <a:schemeClr val="tx1"/>
                </a:solidFill>
                <a:effectLst/>
                <a:latin typeface="Arial Unicode MS"/>
              </a:rPr>
              <a:t>app.py</a:t>
            </a:r>
            <a:r>
              <a:rPr kumimoji="0" lang="en-US" altLang="en-US" sz="1800" b="0" i="0" u="none" strike="noStrike" cap="none" normalizeH="0" baseline="0" dirty="0">
                <a:ln>
                  <a:noFill/>
                </a:ln>
                <a:solidFill>
                  <a:schemeClr val="tx1"/>
                </a:solidFill>
                <a:effectLst/>
              </a:rPr>
              <a:t>) that accepts user input (year and station ID), processes the data, and uses the model to predict pollutant levels.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Feature Alignment</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Ensured input data matches the model’s expected format using one-hot encoding and column alignment.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Running Locally</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Used the command </a:t>
            </a:r>
            <a:r>
              <a:rPr kumimoji="0" lang="en-US" altLang="en-US" sz="1800" b="0" i="0" u="none" strike="noStrike" cap="none" normalizeH="0" baseline="0" dirty="0" err="1">
                <a:ln>
                  <a:noFill/>
                </a:ln>
                <a:solidFill>
                  <a:schemeClr val="tx1"/>
                </a:solidFill>
                <a:effectLst/>
                <a:latin typeface="Arial Unicode MS"/>
              </a:rPr>
              <a:t>streamlit</a:t>
            </a:r>
            <a:r>
              <a:rPr kumimoji="0" lang="en-US" altLang="en-US" sz="1800" b="0" i="0" u="none" strike="noStrike" cap="none" normalizeH="0" baseline="0" dirty="0">
                <a:ln>
                  <a:noFill/>
                </a:ln>
                <a:solidFill>
                  <a:schemeClr val="tx1"/>
                </a:solidFill>
                <a:effectLst/>
                <a:latin typeface="Arial Unicode MS"/>
              </a:rPr>
              <a:t> run app.py</a:t>
            </a:r>
            <a:r>
              <a:rPr kumimoji="0" lang="en-US" altLang="en-US" sz="1800" b="0" i="0" u="none" strike="noStrike" cap="none" normalizeH="0" baseline="0" dirty="0">
                <a:ln>
                  <a:noFill/>
                </a:ln>
                <a:solidFill>
                  <a:schemeClr val="tx1"/>
                </a:solidFill>
                <a:effectLst/>
              </a:rPr>
              <a:t> in the terminal to launch the app in the browser.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User Interface</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Built an interactive UI for real-time predictions with input fields and result display.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0" i="0" u="none" strike="noStrike" cap="none" normalizeH="0" baseline="0" dirty="0" err="1">
                <a:ln>
                  <a:noFill/>
                </a:ln>
                <a:solidFill>
                  <a:schemeClr val="tx1"/>
                </a:solidFill>
                <a:effectLst/>
                <a:latin typeface="Arial" panose="020B0604020202020204" pitchFamily="34" charset="0"/>
              </a:rPr>
              <a:t>Github</a:t>
            </a:r>
            <a:r>
              <a:rPr kumimoji="0" lang="en-US" altLang="en-US" sz="1800" b="0" i="0" u="none" strike="noStrike" cap="none" normalizeH="0" baseline="0">
                <a:ln>
                  <a:noFill/>
                </a:ln>
                <a:solidFill>
                  <a:schemeClr val="tx1"/>
                </a:solidFill>
                <a:effectLst/>
                <a:latin typeface="Arial" panose="020B0604020202020204" pitchFamily="34" charset="0"/>
              </a:rPr>
              <a:t> Link:</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67627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Rectangle 1">
            <a:extLst>
              <a:ext uri="{FF2B5EF4-FFF2-40B4-BE49-F238E27FC236}">
                <a16:creationId xmlns:a16="http://schemas.microsoft.com/office/drawing/2014/main" id="{638228E8-0EB6-556C-07F9-3F30BE2DFDF2}"/>
              </a:ext>
            </a:extLst>
          </p:cNvPr>
          <p:cNvSpPr>
            <a:spLocks noChangeArrowheads="1"/>
          </p:cNvSpPr>
          <p:nvPr/>
        </p:nvSpPr>
        <p:spPr bwMode="auto">
          <a:xfrm>
            <a:off x="365760" y="1550437"/>
            <a:ext cx="967232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successfully demonstrates how machine learning can be applied to predict multiple water quality parameters based on key physical and chemical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Using a </a:t>
            </a:r>
            <a:r>
              <a:rPr kumimoji="0" lang="en-US" altLang="en-US" sz="1800" b="1" i="0" u="none" strike="noStrike" cap="none" normalizeH="0" baseline="0" dirty="0" err="1">
                <a:ln>
                  <a:noFill/>
                </a:ln>
                <a:solidFill>
                  <a:schemeClr val="tx1"/>
                </a:solidFill>
                <a:effectLst/>
                <a:latin typeface="Arial" panose="020B0604020202020204" pitchFamily="34" charset="0"/>
              </a:rPr>
              <a:t>MultiOutputRegressor</a:t>
            </a:r>
            <a:r>
              <a:rPr kumimoji="0" lang="en-US" altLang="en-US" sz="1800" b="0" i="0" u="none" strike="noStrike" cap="none" normalizeH="0" baseline="0" dirty="0">
                <a:ln>
                  <a:noFill/>
                </a:ln>
                <a:solidFill>
                  <a:schemeClr val="tx1"/>
                </a:solidFill>
                <a:effectLst/>
                <a:latin typeface="Arial" panose="020B0604020202020204" pitchFamily="34" charset="0"/>
              </a:rPr>
              <a:t> with a </a:t>
            </a:r>
            <a:r>
              <a:rPr kumimoji="0" lang="en-US" altLang="en-US" sz="1800" b="1" i="0" u="none" strike="noStrike" cap="none" normalizeH="0" baseline="0" dirty="0" err="1">
                <a:ln>
                  <a:noFill/>
                </a:ln>
                <a:solidFill>
                  <a:schemeClr val="tx1"/>
                </a:solidFill>
                <a:effectLst/>
                <a:latin typeface="Arial" panose="020B0604020202020204" pitchFamily="34" charset="0"/>
              </a:rPr>
              <a:t>RandomForestRegressor</a:t>
            </a:r>
            <a:r>
              <a:rPr kumimoji="0" lang="en-US" altLang="en-US" sz="1800" b="0" i="0" u="none" strike="noStrike" cap="none" normalizeH="0" baseline="0" dirty="0">
                <a:ln>
                  <a:noFill/>
                </a:ln>
                <a:solidFill>
                  <a:schemeClr val="tx1"/>
                </a:solidFill>
                <a:effectLst/>
                <a:latin typeface="Arial" panose="020B0604020202020204" pitchFamily="34" charset="0"/>
              </a:rPr>
              <a:t> base model allowed for accurate and simultaneous prediction of multiple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automated approach reduces the need for time-consuming manual testing and offers a scalable, cost-effective solution for assessing water potability.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With further refinement and real-time integration, this system can support authorities, researchers, and the public in making faster, data-driven decisions regarding water safety.</a:t>
            </a:r>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Rectangle 1">
            <a:extLst>
              <a:ext uri="{FF2B5EF4-FFF2-40B4-BE49-F238E27FC236}">
                <a16:creationId xmlns:a16="http://schemas.microsoft.com/office/drawing/2014/main" id="{0E277A9B-0301-3566-76B4-6F81ADA86AC5}"/>
              </a:ext>
            </a:extLst>
          </p:cNvPr>
          <p:cNvSpPr>
            <a:spLocks noChangeArrowheads="1"/>
          </p:cNvSpPr>
          <p:nvPr/>
        </p:nvSpPr>
        <p:spPr bwMode="auto">
          <a:xfrm>
            <a:off x="345440" y="1442720"/>
            <a:ext cx="761298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Apply machine learning to solve a real-world environmental problem.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Preprocess data and perform feature encoding (e.g., one-hot encoding).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multi-output regression to predict multiple pollutants.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Save and load models using </a:t>
            </a:r>
            <a:r>
              <a:rPr kumimoji="0" lang="en-US" altLang="en-US" sz="1800" b="0" i="0" u="none" strike="noStrike" cap="none" normalizeH="0" baseline="0" dirty="0" err="1">
                <a:ln>
                  <a:noFill/>
                </a:ln>
                <a:solidFill>
                  <a:schemeClr val="tx1"/>
                </a:solidFill>
                <a:effectLst/>
                <a:latin typeface="Arial Unicode MS"/>
              </a:rPr>
              <a:t>joblib</a:t>
            </a:r>
            <a:r>
              <a:rPr kumimoji="0" lang="en-US" altLang="en-US" sz="1800" b="0" i="0" u="none" strike="noStrike" cap="none" normalizeH="0" baseline="0" dirty="0">
                <a:ln>
                  <a:noFill/>
                </a:ln>
                <a:solidFill>
                  <a:schemeClr val="tx1"/>
                </a:solidFill>
                <a:effectLst/>
              </a:rPr>
              <a:t> for reuse.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Build an interactive web app using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Handle dynamic inputs (year, station ID) for future-ready predictions.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Understand model deployment and real-time prediction concepts.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Strengthen debugging, data alignment, and validation skills.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D034535C-485A-309F-FC84-0473B0F0C454}"/>
              </a:ext>
            </a:extLst>
          </p:cNvPr>
          <p:cNvSpPr txBox="1"/>
          <p:nvPr/>
        </p:nvSpPr>
        <p:spPr>
          <a:xfrm>
            <a:off x="793102" y="1539551"/>
            <a:ext cx="8096898" cy="1528945"/>
          </a:xfrm>
          <a:prstGeom prst="rect">
            <a:avLst/>
          </a:prstGeom>
          <a:noFill/>
        </p:spPr>
        <p:txBody>
          <a:bodyPr wrap="square" rtlCol="0">
            <a:spAutoFit/>
          </a:bodyPr>
          <a:lstStyle/>
          <a:p>
            <a:r>
              <a:rPr lang="en-US" b="1" dirty="0"/>
              <a:t>Programming Language</a:t>
            </a:r>
          </a:p>
          <a:p>
            <a:r>
              <a:rPr lang="en-US" b="1" dirty="0"/>
              <a:t>Python</a:t>
            </a:r>
            <a:r>
              <a:rPr lang="en-US" dirty="0"/>
              <a:t> – 3.12 - Used for data processing model building, and analysis </a:t>
            </a:r>
          </a:p>
          <a:p>
            <a:endParaRPr lang="en-US" dirty="0"/>
          </a:p>
          <a:p>
            <a:endParaRPr lang="en-US" dirty="0"/>
          </a:p>
          <a:p>
            <a:endParaRPr lang="en-IN" dirty="0"/>
          </a:p>
        </p:txBody>
      </p:sp>
      <p:sp>
        <p:nvSpPr>
          <p:cNvPr id="4" name="TextBox 3">
            <a:extLst>
              <a:ext uri="{FF2B5EF4-FFF2-40B4-BE49-F238E27FC236}">
                <a16:creationId xmlns:a16="http://schemas.microsoft.com/office/drawing/2014/main" id="{877DC4C2-FD0E-2841-30B7-B719D995F15D}"/>
              </a:ext>
            </a:extLst>
          </p:cNvPr>
          <p:cNvSpPr txBox="1"/>
          <p:nvPr/>
        </p:nvSpPr>
        <p:spPr>
          <a:xfrm>
            <a:off x="793102" y="2377205"/>
            <a:ext cx="7240555" cy="2965555"/>
          </a:xfrm>
          <a:prstGeom prst="rect">
            <a:avLst/>
          </a:prstGeom>
          <a:noFill/>
        </p:spPr>
        <p:txBody>
          <a:bodyPr wrap="square" rtlCol="0">
            <a:spAutoFit/>
          </a:bodyPr>
          <a:lstStyle/>
          <a:p>
            <a:r>
              <a:rPr lang="en-IN" b="1" dirty="0"/>
              <a:t>Pandas, NumPy</a:t>
            </a:r>
            <a:r>
              <a:rPr lang="en-IN" dirty="0"/>
              <a:t> – Data handling</a:t>
            </a:r>
          </a:p>
          <a:p>
            <a:r>
              <a:rPr lang="en-IN" b="1" dirty="0"/>
              <a:t>Scikit-learn</a:t>
            </a:r>
            <a:r>
              <a:rPr lang="en-IN" dirty="0"/>
              <a:t> – Machine learning model and evaluation</a:t>
            </a:r>
          </a:p>
          <a:p>
            <a:r>
              <a:rPr lang="en-IN" b="1" dirty="0"/>
              <a:t>Matplotlib, Seaborn</a:t>
            </a:r>
            <a:r>
              <a:rPr lang="en-IN" dirty="0"/>
              <a:t> – Data visualization</a:t>
            </a:r>
          </a:p>
          <a:p>
            <a:endParaRPr lang="en-IN" dirty="0"/>
          </a:p>
          <a:p>
            <a:r>
              <a:rPr lang="en-US" b="1" dirty="0"/>
              <a:t>Development Environment</a:t>
            </a:r>
          </a:p>
          <a:p>
            <a:r>
              <a:rPr lang="en-US" b="1" dirty="0" err="1"/>
              <a:t>Jupyter</a:t>
            </a:r>
            <a:r>
              <a:rPr lang="en-US" b="1" dirty="0"/>
              <a:t> Notebook</a:t>
            </a:r>
            <a:r>
              <a:rPr lang="en-US" dirty="0"/>
              <a:t> – Code development and visualization</a:t>
            </a:r>
            <a:br>
              <a:rPr lang="en-US" dirty="0"/>
            </a:br>
            <a:endParaRPr lang="en-US" dirty="0"/>
          </a:p>
          <a:p>
            <a:r>
              <a:rPr lang="en-US" b="1" dirty="0"/>
              <a:t>Git &amp; GitHub</a:t>
            </a:r>
            <a:r>
              <a:rPr lang="en-US" dirty="0"/>
              <a:t> – Version control and project sharing</a:t>
            </a:r>
          </a:p>
          <a:p>
            <a:endParaRPr lang="en-IN" dirty="0"/>
          </a:p>
          <a:p>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97115"/>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35447A09-8467-4001-941B-1502C2788978}"/>
              </a:ext>
            </a:extLst>
          </p:cNvPr>
          <p:cNvSpPr txBox="1"/>
          <p:nvPr/>
        </p:nvSpPr>
        <p:spPr>
          <a:xfrm>
            <a:off x="1800808" y="2118049"/>
            <a:ext cx="184731" cy="379656"/>
          </a:xfrm>
          <a:prstGeom prst="rect">
            <a:avLst/>
          </a:prstGeom>
          <a:noFill/>
        </p:spPr>
        <p:txBody>
          <a:bodyPr wrap="square" rtlCol="0">
            <a:spAutoFit/>
          </a:bodyPr>
          <a:lstStyle/>
          <a:p>
            <a:endParaRPr lang="en-IN" dirty="0"/>
          </a:p>
        </p:txBody>
      </p:sp>
      <p:sp>
        <p:nvSpPr>
          <p:cNvPr id="7" name="Rectangle 3">
            <a:extLst>
              <a:ext uri="{FF2B5EF4-FFF2-40B4-BE49-F238E27FC236}">
                <a16:creationId xmlns:a16="http://schemas.microsoft.com/office/drawing/2014/main" id="{40C69EF0-265A-68A2-5C3B-C8AF2BE4AF6E}"/>
              </a:ext>
            </a:extLst>
          </p:cNvPr>
          <p:cNvSpPr>
            <a:spLocks noChangeArrowheads="1"/>
          </p:cNvSpPr>
          <p:nvPr/>
        </p:nvSpPr>
        <p:spPr bwMode="auto">
          <a:xfrm>
            <a:off x="268356" y="3118529"/>
            <a:ext cx="1098436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800"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1" name="TextBox 30">
            <a:extLst>
              <a:ext uri="{FF2B5EF4-FFF2-40B4-BE49-F238E27FC236}">
                <a16:creationId xmlns:a16="http://schemas.microsoft.com/office/drawing/2014/main" id="{F5769DB8-368F-74B2-6C06-4C0CDF02040D}"/>
              </a:ext>
            </a:extLst>
          </p:cNvPr>
          <p:cNvSpPr txBox="1"/>
          <p:nvPr/>
        </p:nvSpPr>
        <p:spPr>
          <a:xfrm>
            <a:off x="4409440" y="3728720"/>
            <a:ext cx="184731" cy="379656"/>
          </a:xfrm>
          <a:prstGeom prst="rect">
            <a:avLst/>
          </a:prstGeom>
          <a:noFill/>
          <a:ln>
            <a:solidFill>
              <a:schemeClr val="bg1"/>
            </a:solidFill>
          </a:ln>
        </p:spPr>
        <p:txBody>
          <a:bodyPr wrap="none" rtlCol="0">
            <a:spAutoFit/>
          </a:bodyPr>
          <a:lstStyle/>
          <a:p>
            <a:endParaRPr lang="en-IN" dirty="0"/>
          </a:p>
        </p:txBody>
      </p:sp>
      <p:sp>
        <p:nvSpPr>
          <p:cNvPr id="32" name="TextBox 31">
            <a:extLst>
              <a:ext uri="{FF2B5EF4-FFF2-40B4-BE49-F238E27FC236}">
                <a16:creationId xmlns:a16="http://schemas.microsoft.com/office/drawing/2014/main" id="{8DD74059-9AE9-21E5-73EE-A669DBE43FF6}"/>
              </a:ext>
            </a:extLst>
          </p:cNvPr>
          <p:cNvSpPr txBox="1"/>
          <p:nvPr/>
        </p:nvSpPr>
        <p:spPr>
          <a:xfrm>
            <a:off x="4561840" y="3881120"/>
            <a:ext cx="184731" cy="379656"/>
          </a:xfrm>
          <a:prstGeom prst="rect">
            <a:avLst/>
          </a:prstGeom>
          <a:noFill/>
          <a:ln>
            <a:solidFill>
              <a:schemeClr val="bg1"/>
            </a:solidFill>
          </a:ln>
        </p:spPr>
        <p:txBody>
          <a:bodyPr wrap="none" rtlCol="0">
            <a:spAutoFit/>
          </a:bodyPr>
          <a:lstStyle/>
          <a:p>
            <a:endParaRPr lang="en-IN" dirty="0"/>
          </a:p>
        </p:txBody>
      </p:sp>
      <p:sp>
        <p:nvSpPr>
          <p:cNvPr id="33" name="TextBox 32">
            <a:extLst>
              <a:ext uri="{FF2B5EF4-FFF2-40B4-BE49-F238E27FC236}">
                <a16:creationId xmlns:a16="http://schemas.microsoft.com/office/drawing/2014/main" id="{62B73F8B-C7E1-F8DE-4250-C0C1CB8CE9C5}"/>
              </a:ext>
            </a:extLst>
          </p:cNvPr>
          <p:cNvSpPr txBox="1"/>
          <p:nvPr/>
        </p:nvSpPr>
        <p:spPr>
          <a:xfrm>
            <a:off x="4714240" y="4033520"/>
            <a:ext cx="184731" cy="379656"/>
          </a:xfrm>
          <a:prstGeom prst="rect">
            <a:avLst/>
          </a:prstGeom>
          <a:noFill/>
          <a:ln>
            <a:solidFill>
              <a:schemeClr val="bg1"/>
            </a:solidFill>
          </a:ln>
        </p:spPr>
        <p:txBody>
          <a:bodyPr wrap="none" rtlCol="0">
            <a:spAutoFit/>
          </a:bodyPr>
          <a:lstStyle/>
          <a:p>
            <a:endParaRPr lang="en-IN" dirty="0"/>
          </a:p>
        </p:txBody>
      </p:sp>
      <p:sp>
        <p:nvSpPr>
          <p:cNvPr id="34" name="TextBox 33">
            <a:extLst>
              <a:ext uri="{FF2B5EF4-FFF2-40B4-BE49-F238E27FC236}">
                <a16:creationId xmlns:a16="http://schemas.microsoft.com/office/drawing/2014/main" id="{13C79724-A1A6-5792-AC98-A47B6CEAD2AB}"/>
              </a:ext>
            </a:extLst>
          </p:cNvPr>
          <p:cNvSpPr txBox="1"/>
          <p:nvPr/>
        </p:nvSpPr>
        <p:spPr>
          <a:xfrm>
            <a:off x="4866640" y="4185920"/>
            <a:ext cx="184731" cy="379656"/>
          </a:xfrm>
          <a:prstGeom prst="rect">
            <a:avLst/>
          </a:prstGeom>
          <a:noFill/>
          <a:ln>
            <a:solidFill>
              <a:schemeClr val="bg1"/>
            </a:solidFill>
          </a:ln>
        </p:spPr>
        <p:txBody>
          <a:bodyPr wrap="none" rtlCol="0">
            <a:spAutoFit/>
          </a:bodyPr>
          <a:lstStyle/>
          <a:p>
            <a:endParaRPr lang="en-IN" dirty="0"/>
          </a:p>
        </p:txBody>
      </p:sp>
      <p:sp useBgFill="1">
        <p:nvSpPr>
          <p:cNvPr id="41" name="Rectangle 12">
            <a:extLst>
              <a:ext uri="{FF2B5EF4-FFF2-40B4-BE49-F238E27FC236}">
                <a16:creationId xmlns:a16="http://schemas.microsoft.com/office/drawing/2014/main" id="{733D9F3F-8267-5227-762A-A3DD99D18D0D}"/>
              </a:ext>
            </a:extLst>
          </p:cNvPr>
          <p:cNvSpPr>
            <a:spLocks noChangeArrowheads="1"/>
          </p:cNvSpPr>
          <p:nvPr/>
        </p:nvSpPr>
        <p:spPr bwMode="auto">
          <a:xfrm>
            <a:off x="172720" y="2137680"/>
            <a:ext cx="10556240" cy="379656"/>
          </a:xfrm>
          <a:prstGeom prst="rect">
            <a:avLst/>
          </a:prstGeom>
          <a:ln w="9525">
            <a:noFill/>
            <a:prstDash val="solid"/>
            <a:miter lim="800000"/>
            <a:headEnd/>
            <a:tailEnd/>
          </a:ln>
          <a:effectLst/>
        </p:spPr>
        <p:txBody>
          <a:bodyPr vert="horz" wrap="square" lIns="91440" tIns="45720" rIns="91440" bIns="45720" numCol="1" anchor="ctr" anchorCtr="0" compatLnSpc="1">
            <a:prstTxWarp prst="textNoShape">
              <a:avLst/>
            </a:prstTxWarp>
            <a:spAutoFit/>
          </a:bodyPr>
          <a:lstStyle/>
          <a:p>
            <a:endParaRPr lang="en-IN" dirty="0">
              <a:solidFill>
                <a:schemeClr val="bg1"/>
              </a:solidFill>
              <a:highlight>
                <a:srgbClr val="FFFF00"/>
              </a:highlight>
            </a:endParaRPr>
          </a:p>
        </p:txBody>
      </p:sp>
      <p:sp>
        <p:nvSpPr>
          <p:cNvPr id="43" name="TextBox 42">
            <a:extLst>
              <a:ext uri="{FF2B5EF4-FFF2-40B4-BE49-F238E27FC236}">
                <a16:creationId xmlns:a16="http://schemas.microsoft.com/office/drawing/2014/main" id="{FAB090B0-9904-3769-9445-0229D2E60DAB}"/>
              </a:ext>
            </a:extLst>
          </p:cNvPr>
          <p:cNvSpPr txBox="1"/>
          <p:nvPr/>
        </p:nvSpPr>
        <p:spPr>
          <a:xfrm>
            <a:off x="416561" y="1671594"/>
            <a:ext cx="10312399" cy="3540200"/>
          </a:xfrm>
          <a:prstGeom prst="rect">
            <a:avLst/>
          </a:prstGeom>
          <a:noFill/>
        </p:spPr>
        <p:txBody>
          <a:bodyPr wrap="square" rtlCol="0">
            <a:spAutoFit/>
          </a:bodyPr>
          <a:lstStyle/>
          <a:p>
            <a:r>
              <a:rPr lang="en-IN" b="1" dirty="0"/>
              <a:t>1.Problem</a:t>
            </a:r>
          </a:p>
          <a:p>
            <a:r>
              <a:rPr lang="en-IN" dirty="0"/>
              <a:t>This project aims to predict multiple water quality parameters using machine learning techniques, specifically </a:t>
            </a:r>
            <a:r>
              <a:rPr lang="en-IN" dirty="0" err="1"/>
              <a:t>MultiOutputRegressor</a:t>
            </a:r>
            <a:r>
              <a:rPr lang="en-IN" dirty="0"/>
              <a:t> wrapped around a </a:t>
            </a:r>
            <a:r>
              <a:rPr lang="en-IN" dirty="0" err="1"/>
              <a:t>RandomForestRegressor</a:t>
            </a:r>
            <a:r>
              <a:rPr lang="en-IN" dirty="0"/>
              <a:t>.</a:t>
            </a:r>
          </a:p>
          <a:p>
            <a:endParaRPr lang="en-IN" dirty="0"/>
          </a:p>
          <a:p>
            <a:r>
              <a:rPr lang="en-IN" b="1" dirty="0"/>
              <a:t>2.Data Collection</a:t>
            </a:r>
            <a:br>
              <a:rPr lang="en-IN" dirty="0"/>
            </a:br>
            <a:r>
              <a:rPr lang="en-IN" dirty="0"/>
              <a:t>Used a structured dataset with features like pH, hardness, solids, chloramines, etc.</a:t>
            </a:r>
          </a:p>
          <a:p>
            <a:endParaRPr lang="en-IN" dirty="0"/>
          </a:p>
          <a:p>
            <a:r>
              <a:rPr lang="en-IN" b="1" dirty="0"/>
              <a:t>3.Data Preprocessing</a:t>
            </a:r>
            <a:br>
              <a:rPr lang="en-IN" b="1" dirty="0"/>
            </a:br>
            <a:r>
              <a:rPr lang="en-IN" dirty="0"/>
              <a:t>Handled missing values (e.g., using mean/median imputation)</a:t>
            </a:r>
            <a:br>
              <a:rPr lang="en-IN" dirty="0"/>
            </a:br>
            <a:r>
              <a:rPr lang="en-IN" dirty="0"/>
              <a:t>Scaled features for consistent input (</a:t>
            </a:r>
            <a:r>
              <a:rPr lang="en-IN" dirty="0" err="1"/>
              <a:t>StandardScaler</a:t>
            </a:r>
            <a:r>
              <a:rPr lang="en-IN" dirty="0"/>
              <a:t>/</a:t>
            </a:r>
            <a:r>
              <a:rPr lang="en-IN" dirty="0" err="1"/>
              <a:t>MinMaxScaler</a:t>
            </a:r>
            <a:r>
              <a:rPr lang="en-IN" dirty="0"/>
              <a:t>)</a:t>
            </a:r>
            <a:br>
              <a:rPr lang="en-IN" dirty="0"/>
            </a:br>
            <a:r>
              <a:rPr lang="en-IN" dirty="0"/>
              <a:t>Removed outliers</a:t>
            </a:r>
          </a:p>
          <a:p>
            <a:endParaRPr lang="en-IN" dirty="0"/>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D4CBE9-D93C-FA59-33B1-D4901436B7E5}"/>
              </a:ext>
            </a:extLst>
          </p:cNvPr>
          <p:cNvSpPr txBox="1"/>
          <p:nvPr/>
        </p:nvSpPr>
        <p:spPr>
          <a:xfrm>
            <a:off x="1062032" y="1474651"/>
            <a:ext cx="8201607" cy="4689489"/>
          </a:xfrm>
          <a:prstGeom prst="rect">
            <a:avLst/>
          </a:prstGeom>
          <a:noFill/>
        </p:spPr>
        <p:txBody>
          <a:bodyPr wrap="square" rtlCol="0">
            <a:spAutoFit/>
          </a:bodyPr>
          <a:lstStyle/>
          <a:p>
            <a:r>
              <a:rPr lang="en-US" b="1" dirty="0"/>
              <a:t>5. Model Building</a:t>
            </a:r>
            <a:endParaRPr lang="en-US" dirty="0"/>
          </a:p>
          <a:p>
            <a:r>
              <a:rPr lang="en-US" dirty="0"/>
              <a:t>Applied multiple ML models:</a:t>
            </a:r>
          </a:p>
          <a:p>
            <a:pPr lvl="1"/>
            <a:r>
              <a:rPr lang="en-US" dirty="0"/>
              <a:t>Logistic Regression</a:t>
            </a:r>
          </a:p>
          <a:p>
            <a:pPr lvl="1"/>
            <a:r>
              <a:rPr lang="en-US" dirty="0"/>
              <a:t>Random Forest </a:t>
            </a:r>
          </a:p>
          <a:p>
            <a:r>
              <a:rPr lang="en-US" dirty="0"/>
              <a:t>Split data into training and testing sets</a:t>
            </a:r>
          </a:p>
          <a:p>
            <a:endParaRPr lang="en-US" dirty="0"/>
          </a:p>
          <a:p>
            <a:r>
              <a:rPr lang="en-US" b="1" dirty="0"/>
              <a:t>6.. Model Evaluation</a:t>
            </a:r>
            <a:endParaRPr lang="en-US" dirty="0"/>
          </a:p>
          <a:p>
            <a:r>
              <a:rPr lang="en-US" dirty="0"/>
              <a:t>Compared models based on:</a:t>
            </a:r>
          </a:p>
          <a:p>
            <a:pPr lvl="1"/>
            <a:r>
              <a:rPr lang="en-US" dirty="0"/>
              <a:t>Accuracy</a:t>
            </a:r>
          </a:p>
          <a:p>
            <a:pPr lvl="1"/>
            <a:r>
              <a:rPr lang="en-US" dirty="0"/>
              <a:t>Precision</a:t>
            </a:r>
          </a:p>
          <a:p>
            <a:pPr lvl="1"/>
            <a:r>
              <a:rPr lang="en-US" dirty="0"/>
              <a:t>Recall</a:t>
            </a:r>
          </a:p>
          <a:p>
            <a:pPr lvl="1"/>
            <a:r>
              <a:rPr lang="en-US" dirty="0"/>
              <a:t>F1-score</a:t>
            </a:r>
          </a:p>
          <a:p>
            <a:r>
              <a:rPr lang="en-US" b="1" dirty="0"/>
              <a:t>7.Model Selection</a:t>
            </a:r>
            <a:endParaRPr lang="en-US" dirty="0"/>
          </a:p>
          <a:p>
            <a:r>
              <a:rPr lang="en-US" dirty="0"/>
              <a:t>Selected the best-performing model based on evaluation metrics.</a:t>
            </a:r>
          </a:p>
          <a:p>
            <a:pPr lvl="1"/>
            <a:endParaRPr lang="en-US" dirty="0"/>
          </a:p>
          <a:p>
            <a:endParaRPr lang="en-IN" dirty="0"/>
          </a:p>
        </p:txBody>
      </p:sp>
    </p:spTree>
    <p:extLst>
      <p:ext uri="{BB962C8B-B14F-4D97-AF65-F5344CB8AC3E}">
        <p14:creationId xmlns:p14="http://schemas.microsoft.com/office/powerpoint/2010/main" val="47620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1768CAD-2A16-7861-2171-58D090DAF045}"/>
              </a:ext>
            </a:extLst>
          </p:cNvPr>
          <p:cNvSpPr>
            <a:spLocks noChangeArrowheads="1"/>
          </p:cNvSpPr>
          <p:nvPr/>
        </p:nvSpPr>
        <p:spPr bwMode="auto">
          <a:xfrm rot="10800000" flipV="1">
            <a:off x="701040" y="1432364"/>
            <a:ext cx="747776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8. Result Interpretation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Analyzed important features contributing to water quality prediction.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800" b="1" dirty="0">
                <a:solidFill>
                  <a:schemeClr val="tx1"/>
                </a:solidFill>
                <a:latin typeface="Arial" panose="020B0604020202020204" pitchFamily="34" charset="0"/>
              </a:rPr>
              <a:t>9. </a:t>
            </a:r>
            <a:r>
              <a:rPr kumimoji="0" lang="en-US" altLang="en-US" sz="1800" b="1" i="0" u="none" strike="noStrike" cap="none" normalizeH="0" baseline="0" dirty="0">
                <a:ln>
                  <a:noFill/>
                </a:ln>
                <a:solidFill>
                  <a:schemeClr val="tx1"/>
                </a:solidFill>
                <a:effectLst/>
                <a:latin typeface="Arial" panose="020B0604020202020204" pitchFamily="34" charset="0"/>
              </a:rPr>
              <a:t>Deployment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Developed a simple UI using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2726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useBgFill="1">
        <p:nvSpPr>
          <p:cNvPr id="2" name="TextBox 1">
            <a:extLst>
              <a:ext uri="{FF2B5EF4-FFF2-40B4-BE49-F238E27FC236}">
                <a16:creationId xmlns:a16="http://schemas.microsoft.com/office/drawing/2014/main" id="{E2FF2207-3293-C952-9076-1007902A8066}"/>
              </a:ext>
            </a:extLst>
          </p:cNvPr>
          <p:cNvSpPr txBox="1"/>
          <p:nvPr/>
        </p:nvSpPr>
        <p:spPr>
          <a:xfrm>
            <a:off x="577045" y="1454522"/>
            <a:ext cx="10983584" cy="2103589"/>
          </a:xfrm>
          <a:prstGeom prst="rect">
            <a:avLst/>
          </a:prstGeom>
        </p:spPr>
        <p:txBody>
          <a:bodyPr wrap="square" rtlCol="0">
            <a:spAutoFit/>
          </a:bodyPr>
          <a:lstStyle/>
          <a:p>
            <a:r>
              <a:rPr lang="en-US" dirty="0"/>
              <a:t>Ensuring access to safe and clean drinking water is a fundamental public health priority. However, manual testing of water samples for multiple physical and chemical parameters is time-consuming, expensive, and not always feasible in remote areas. This project aims to develop a machine learning-based predictive model that can efficiently estimate water quality parameters and determine whether water is potable based on measurable input features such as pH, hardness, solids, chloramines, and others. The goal is to support faster, automated, and scalable water quality assessment to aid timely decision-making.</a:t>
            </a:r>
            <a:endParaRPr lang="en-IN" dirty="0">
              <a:noFill/>
            </a:endParaRPr>
          </a:p>
        </p:txBody>
      </p:sp>
    </p:spTree>
    <p:extLst>
      <p:ext uri="{BB962C8B-B14F-4D97-AF65-F5344CB8AC3E}">
        <p14:creationId xmlns:p14="http://schemas.microsoft.com/office/powerpoint/2010/main" val="3196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87153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8" name="Rectangle 3">
            <a:extLst>
              <a:ext uri="{FF2B5EF4-FFF2-40B4-BE49-F238E27FC236}">
                <a16:creationId xmlns:a16="http://schemas.microsoft.com/office/drawing/2014/main" id="{A098C433-C9AD-859F-1358-F7AD5EC80EAC}"/>
              </a:ext>
            </a:extLst>
          </p:cNvPr>
          <p:cNvSpPr>
            <a:spLocks noChangeArrowheads="1"/>
          </p:cNvSpPr>
          <p:nvPr/>
        </p:nvSpPr>
        <p:spPr bwMode="auto">
          <a:xfrm rot="10800000" flipV="1">
            <a:off x="711848" y="1235946"/>
            <a:ext cx="840105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1800" b="1" dirty="0">
                <a:solidFill>
                  <a:schemeClr val="tx1"/>
                </a:solidFill>
                <a:latin typeface="Arial" panose="020B0604020202020204" pitchFamily="34" charset="0"/>
              </a:rPr>
              <a:t>1.</a:t>
            </a:r>
            <a:r>
              <a:rPr kumimoji="0" lang="en-US" altLang="en-US" sz="1800" b="1" i="0" u="none" strike="noStrike" cap="none" normalizeH="0" baseline="0" dirty="0">
                <a:ln>
                  <a:noFill/>
                </a:ln>
                <a:solidFill>
                  <a:schemeClr val="tx1"/>
                </a:solidFill>
                <a:effectLst/>
                <a:latin typeface="Arial" panose="020B0604020202020204" pitchFamily="34" charset="0"/>
              </a:rPr>
              <a:t>Year Treated as a Continuous Feature: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Unicode MS"/>
              </a:rPr>
              <a:t>year</a:t>
            </a:r>
            <a:r>
              <a:rPr kumimoji="0" lang="en-US" altLang="en-US" sz="1800" b="0" i="0" u="none" strike="noStrike" cap="none" normalizeH="0" baseline="0" dirty="0">
                <a:ln>
                  <a:noFill/>
                </a:ln>
                <a:solidFill>
                  <a:schemeClr val="tx1"/>
                </a:solidFill>
                <a:effectLst/>
              </a:rPr>
              <a:t> is included as a numerical feature in the model.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allows the model to learn temporal trends and predict accordingly for any year (e.g., 2022, 2025, 2030).</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 Station ID One-Hot Encoding: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Station ID</a:t>
            </a:r>
            <a:r>
              <a:rPr kumimoji="0" lang="en-US" altLang="en-US" sz="1800" b="0" i="0" u="none" strike="noStrike" cap="none" normalizeH="0" baseline="0" dirty="0">
                <a:ln>
                  <a:noFill/>
                </a:ln>
                <a:solidFill>
                  <a:schemeClr val="tx1"/>
                </a:solidFill>
                <a:effectLst/>
              </a:rPr>
              <a:t> is converted into a one-hot encoded format, enabling the model to distinguish between different monitoring locations.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 Feature Alignment Using Saved Column Order:</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During training, the column order used for input features is saved (</a:t>
            </a:r>
            <a:r>
              <a:rPr kumimoji="0" lang="en-US" altLang="en-US" sz="1800" b="0" i="0" u="none" strike="noStrike" cap="none" normalizeH="0" baseline="0" dirty="0" err="1">
                <a:ln>
                  <a:noFill/>
                </a:ln>
                <a:solidFill>
                  <a:schemeClr val="tx1"/>
                </a:solidFill>
                <a:effectLst/>
                <a:latin typeface="Arial Unicode MS"/>
              </a:rPr>
              <a:t>model_columns.pkl</a:t>
            </a:r>
            <a:r>
              <a:rPr kumimoji="0" lang="en-US" altLang="en-US" sz="1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During prediction, user input is encoded and aligned to this same structure, ensuring compatibility with the trained model.</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 Dynamic Prediction Handling: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app allows users to enter any year between 2000 and 2100.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each new year entered, the encoded input is regenerated and passed to the model, which dynamically computes a new prediction based on the learned patterns.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296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8" name="Picture 7">
            <a:extLst>
              <a:ext uri="{FF2B5EF4-FFF2-40B4-BE49-F238E27FC236}">
                <a16:creationId xmlns:a16="http://schemas.microsoft.com/office/drawing/2014/main" id="{E2BA6D58-40DA-E927-9381-034737FA35B0}"/>
              </a:ext>
            </a:extLst>
          </p:cNvPr>
          <p:cNvPicPr>
            <a:picLocks noChangeAspect="1"/>
          </p:cNvPicPr>
          <p:nvPr/>
        </p:nvPicPr>
        <p:blipFill>
          <a:blip r:embed="rId2"/>
          <a:stretch>
            <a:fillRect/>
          </a:stretch>
        </p:blipFill>
        <p:spPr>
          <a:xfrm>
            <a:off x="255104" y="1525642"/>
            <a:ext cx="5048416" cy="4396221"/>
          </a:xfrm>
          <a:prstGeom prst="rect">
            <a:avLst/>
          </a:prstGeom>
        </p:spPr>
      </p:pic>
      <p:pic>
        <p:nvPicPr>
          <p:cNvPr id="10" name="Picture 9">
            <a:extLst>
              <a:ext uri="{FF2B5EF4-FFF2-40B4-BE49-F238E27FC236}">
                <a16:creationId xmlns:a16="http://schemas.microsoft.com/office/drawing/2014/main" id="{80F5D108-D323-5A4A-9F5F-8C3F51A3386A}"/>
              </a:ext>
            </a:extLst>
          </p:cNvPr>
          <p:cNvPicPr>
            <a:picLocks noChangeAspect="1"/>
          </p:cNvPicPr>
          <p:nvPr/>
        </p:nvPicPr>
        <p:blipFill>
          <a:blip r:embed="rId3"/>
          <a:stretch>
            <a:fillRect/>
          </a:stretch>
        </p:blipFill>
        <p:spPr>
          <a:xfrm>
            <a:off x="5862320" y="1132636"/>
            <a:ext cx="5730240" cy="5182231"/>
          </a:xfrm>
          <a:prstGeom prst="rect">
            <a:avLst/>
          </a:prstGeom>
        </p:spPr>
      </p:pic>
    </p:spTree>
    <p:extLst>
      <p:ext uri="{BB962C8B-B14F-4D97-AF65-F5344CB8AC3E}">
        <p14:creationId xmlns:p14="http://schemas.microsoft.com/office/powerpoint/2010/main" val="1635949419"/>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538</TotalTime>
  <Words>801</Words>
  <Application>Microsoft Office PowerPoint</Application>
  <PresentationFormat>Widescreen</PresentationFormat>
  <Paragraphs>80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Arial Unicode MS</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919370418351</cp:lastModifiedBy>
  <cp:revision>7</cp:revision>
  <dcterms:created xsi:type="dcterms:W3CDTF">2024-12-31T09:40:01Z</dcterms:created>
  <dcterms:modified xsi:type="dcterms:W3CDTF">2025-07-06T17:28:43Z</dcterms:modified>
</cp:coreProperties>
</file>