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5513"/>
            <a:ext cx="7772400" cy="1470025"/>
          </a:xfrm>
        </p:spPr>
        <p:txBody>
          <a:bodyPr/>
          <a:lstStyle/>
          <a:p>
            <a:r>
              <a:rPr b="1" dirty="0"/>
              <a:t>Fly Emirates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39863"/>
            <a:ext cx="6400800" cy="175260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Shubhangi Kawale</a:t>
            </a:r>
          </a:p>
          <a:p>
            <a:r>
              <a:rPr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Tools Used: PostgreSQL, Power BI</a:t>
            </a:r>
          </a:p>
          <a:p>
            <a:r>
              <a:rPr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Insights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ECCCDC-40EE-1E38-52FF-8101CDDD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42" y="1964695"/>
            <a:ext cx="665061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Late Aircraft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is the top delay reason  often avoidable.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Most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cancellations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are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predictable</a:t>
            </a:r>
            <a:r>
              <a:rPr lang="en-US" altLang="en-US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diversions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are rare.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Peak delay hours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early morning and late evening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Power BI helped in clear pattern detection with interactive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Emirates operates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high consistency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across major routes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589F63-427A-60FE-A94B-6317D0BE5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72" y="1495392"/>
            <a:ext cx="737894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SQL &amp; PostgreSQL enabled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clean data preparation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Power BI visualizations revealed trends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delay and flight status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These insights can assist Emirates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strategic planning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and improving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on-time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This analysis delivered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actionable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into airline operations.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87559" cy="36316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This project analyzes Emirates Airlines' flight performance using a large dataset.</a:t>
            </a:r>
          </a:p>
          <a:p>
            <a:pPr marL="0" indent="0">
              <a:buNone/>
            </a:pPr>
            <a:endParaRPr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Goals:</a:t>
            </a:r>
          </a:p>
          <a:p>
            <a:pPr marL="0" indent="0">
              <a:buNone/>
            </a:pP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- Identify delays and cancellation patterns</a:t>
            </a:r>
          </a:p>
          <a:p>
            <a:pPr marL="0" indent="0">
              <a:buNone/>
            </a:pP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- Evaluate airline and airport performance</a:t>
            </a:r>
          </a:p>
          <a:p>
            <a:pPr marL="0" indent="0">
              <a:buNone/>
            </a:pPr>
            <a:endParaRPr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Tools:</a:t>
            </a:r>
          </a:p>
          <a:p>
            <a:pPr marL="0" indent="0">
              <a:buNone/>
            </a:pP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- PostgreSQL for data processing</a:t>
            </a:r>
          </a:p>
          <a:p>
            <a:pPr marL="0" indent="0">
              <a:buNone/>
            </a:pPr>
            <a:r>
              <a:rPr dirty="0">
                <a:latin typeface="Aparajita" panose="02020603050405020304" pitchFamily="18" charset="0"/>
                <a:cs typeface="Aparajita" panose="02020603050405020304" pitchFamily="18" charset="0"/>
              </a:rPr>
              <a:t>- Power BI for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latin typeface="Aparajita" panose="02020603050405020304" pitchFamily="18" charset="0"/>
                <a:cs typeface="Aparajita" panose="02020603050405020304" pitchFamily="18" charset="0"/>
              </a:rPr>
              <a:t>1. flights.csv – Detailed flight records (delays, times, status)</a:t>
            </a:r>
          </a:p>
          <a:p>
            <a:pPr marL="0" indent="0">
              <a:buNone/>
            </a:pPr>
            <a:r>
              <a:rPr sz="2400" dirty="0">
                <a:latin typeface="Aparajita" panose="02020603050405020304" pitchFamily="18" charset="0"/>
                <a:cs typeface="Aparajita" panose="02020603050405020304" pitchFamily="18" charset="0"/>
              </a:rPr>
              <a:t>2. airlines.csv – Airline IATA codes and names</a:t>
            </a:r>
          </a:p>
          <a:p>
            <a:pPr marL="0" indent="0">
              <a:buNone/>
            </a:pPr>
            <a:r>
              <a:rPr sz="2400" dirty="0">
                <a:latin typeface="Aparajita" panose="02020603050405020304" pitchFamily="18" charset="0"/>
                <a:cs typeface="Aparajita" panose="02020603050405020304" pitchFamily="18" charset="0"/>
              </a:rPr>
              <a:t>3. airports.csv – Airport codes and locations</a:t>
            </a:r>
          </a:p>
          <a:p>
            <a:pPr marL="0" indent="0">
              <a:buNone/>
            </a:pPr>
            <a:endParaRPr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Aparajita" panose="02020603050405020304" pitchFamily="18" charset="0"/>
                <a:cs typeface="Aparajita" panose="02020603050405020304" pitchFamily="18" charset="0"/>
              </a:rPr>
              <a:t>Loaded and transformed in PostgreSQL, then visualized in Power BI.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SQL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latin typeface="Aparajita" panose="02020603050405020304" pitchFamily="18" charset="0"/>
                <a:cs typeface="Aparajita" panose="02020603050405020304" pitchFamily="18" charset="0"/>
              </a:rPr>
              <a:t>Key Queries:</a:t>
            </a:r>
          </a:p>
          <a:p>
            <a:pPr marL="0" indent="0">
              <a:buNone/>
            </a:pPr>
            <a:r>
              <a:rPr sz="2800" dirty="0">
                <a:latin typeface="Aparajita" panose="02020603050405020304" pitchFamily="18" charset="0"/>
                <a:cs typeface="Aparajita" panose="02020603050405020304" pitchFamily="18" charset="0"/>
              </a:rPr>
              <a:t>- Top 5 Airlines by Total Flights</a:t>
            </a:r>
          </a:p>
          <a:p>
            <a:pPr marL="0" indent="0">
              <a:buNone/>
            </a:pPr>
            <a:r>
              <a:rPr sz="2800" dirty="0">
                <a:latin typeface="Aparajita" panose="02020603050405020304" pitchFamily="18" charset="0"/>
                <a:cs typeface="Aparajita" panose="02020603050405020304" pitchFamily="18" charset="0"/>
              </a:rPr>
              <a:t>- Delay Reason Aggregation</a:t>
            </a:r>
          </a:p>
          <a:p>
            <a:pPr marL="0" indent="0">
              <a:buNone/>
            </a:pPr>
            <a:r>
              <a:rPr sz="2800" dirty="0">
                <a:latin typeface="Aparajita" panose="02020603050405020304" pitchFamily="18" charset="0"/>
                <a:cs typeface="Aparajita" panose="02020603050405020304" pitchFamily="18" charset="0"/>
              </a:rPr>
              <a:t>- Cancelled vs Diverted Flights</a:t>
            </a:r>
          </a:p>
          <a:p>
            <a:pPr marL="0" indent="0">
              <a:buNone/>
            </a:pPr>
            <a:endParaRPr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r>
              <a:rPr sz="2800" dirty="0">
                <a:latin typeface="Aparajita" panose="02020603050405020304" pitchFamily="18" charset="0"/>
                <a:cs typeface="Aparajita" panose="02020603050405020304" pitchFamily="18" charset="0"/>
              </a:rPr>
              <a:t>Data cleaned and transformed before loading into Power BI.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Top 5 Airlines by Total Flights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Aparajita" panose="02020603050405020304" pitchFamily="18" charset="0"/>
                <a:cs typeface="Aparajita" panose="02020603050405020304" pitchFamily="18" charset="0"/>
              </a:rPr>
              <a:t>Power BI visualization showing the top 5 airlines by number of flights.</a:t>
            </a:r>
          </a:p>
          <a:p>
            <a:r>
              <a:rPr sz="2800" dirty="0" err="1">
                <a:latin typeface="Aparajita" panose="02020603050405020304" pitchFamily="18" charset="0"/>
                <a:cs typeface="Aparajita" panose="02020603050405020304" pitchFamily="18" charset="0"/>
              </a:rPr>
              <a:t>Observation:Emirates</a:t>
            </a:r>
            <a:r>
              <a:rPr sz="2800" dirty="0">
                <a:latin typeface="Aparajita" panose="02020603050405020304" pitchFamily="18" charset="0"/>
                <a:cs typeface="Aparajita" panose="02020603050405020304" pitchFamily="18" charset="0"/>
              </a:rPr>
              <a:t> ranks among the top with high volume and consistent operations.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CD5DC-4EBC-82A3-84EC-5470E4E6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83" y="3535052"/>
            <a:ext cx="5039018" cy="30483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Delay &amp; Cancellation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19534" cy="3386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latin typeface="Aparajita" panose="02020603050405020304" pitchFamily="18" charset="0"/>
                <a:cs typeface="Aparajita" panose="02020603050405020304" pitchFamily="18" charset="0"/>
              </a:rPr>
              <a:t>Charts:</a:t>
            </a:r>
          </a:p>
          <a:p>
            <a:pPr marL="0" indent="0">
              <a:buNone/>
            </a:pPr>
            <a:r>
              <a:rPr sz="2400" dirty="0">
                <a:latin typeface="Aparajita" panose="02020603050405020304" pitchFamily="18" charset="0"/>
                <a:cs typeface="Aparajita" panose="02020603050405020304" pitchFamily="18" charset="0"/>
              </a:rPr>
              <a:t>- Stacked Column Chart: Delay Reasons (e.g. Weather, Security, etc.)</a:t>
            </a:r>
          </a:p>
          <a:p>
            <a:pPr marL="0" indent="0">
              <a:buNone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400" dirty="0">
                <a:latin typeface="Aparajita" panose="02020603050405020304" pitchFamily="18" charset="0"/>
                <a:cs typeface="Aparajita" panose="02020603050405020304" pitchFamily="18" charset="0"/>
              </a:rPr>
              <a:t>Insights:</a:t>
            </a:r>
          </a:p>
          <a:p>
            <a:pPr marL="0" indent="0">
              <a:buNone/>
            </a:pPr>
            <a:r>
              <a:rPr sz="2400" dirty="0">
                <a:latin typeface="Aparajita" panose="02020603050405020304" pitchFamily="18" charset="0"/>
                <a:cs typeface="Aparajita" panose="02020603050405020304" pitchFamily="18" charset="0"/>
              </a:rPr>
              <a:t>- Most delays caused by late aircraft</a:t>
            </a:r>
          </a:p>
          <a:p>
            <a:pPr marL="0" indent="0">
              <a:buNone/>
            </a:pPr>
            <a:r>
              <a:rPr sz="2400" dirty="0">
                <a:latin typeface="Aparajita" panose="02020603050405020304" pitchFamily="18" charset="0"/>
                <a:cs typeface="Aparajita" panose="02020603050405020304" pitchFamily="18" charset="0"/>
              </a:rPr>
              <a:t>- Cancellations far more frequent than diversions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56089-DD10-DF8D-B55C-506CFDF5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255" y="3967045"/>
            <a:ext cx="3624701" cy="24045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598B-6FF0-6C05-3215-E39E4870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Delay Reasons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B3D9-93CE-D312-DFDD-D8DB2F82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Stacked Column Chart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Axis Setup:</a:t>
            </a:r>
          </a:p>
          <a:p>
            <a:pPr lvl="1"/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Axis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: Delay Reason (</a:t>
            </a:r>
            <a:r>
              <a:rPr lang="en-US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weather_delay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carrier_delay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, etc.)</a:t>
            </a:r>
          </a:p>
          <a:p>
            <a:pPr lvl="1"/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Values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: Sum of Delay Minutes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Insight:</a:t>
            </a:r>
          </a:p>
          <a:p>
            <a:pPr lvl="1"/>
            <a:r>
              <a:rPr lang="en-US" sz="2000" i="1" dirty="0">
                <a:latin typeface="Aparajita" panose="02020603050405020304" pitchFamily="18" charset="0"/>
                <a:cs typeface="Aparajita" panose="02020603050405020304" pitchFamily="18" charset="0"/>
              </a:rPr>
              <a:t>Late Aircraft Delay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 is the leading cause across flights.</a:t>
            </a:r>
          </a:p>
          <a:p>
            <a:pPr lvl="1"/>
            <a:r>
              <a:rPr lang="en-US" sz="2000" i="1" dirty="0">
                <a:latin typeface="Aparajita" panose="02020603050405020304" pitchFamily="18" charset="0"/>
                <a:cs typeface="Aparajita" panose="02020603050405020304" pitchFamily="18" charset="0"/>
              </a:rPr>
              <a:t>NAS (Air System)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 and </a:t>
            </a:r>
            <a:r>
              <a:rPr lang="en-US" sz="2000" i="1" dirty="0">
                <a:latin typeface="Aparajita" panose="02020603050405020304" pitchFamily="18" charset="0"/>
                <a:cs typeface="Aparajita" panose="02020603050405020304" pitchFamily="18" charset="0"/>
              </a:rPr>
              <a:t>Carrier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 delays follow.</a:t>
            </a:r>
          </a:p>
          <a:p>
            <a:pPr lvl="1"/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Security and Weather delays are relatively lo</a:t>
            </a:r>
          </a:p>
          <a:p>
            <a:endParaRPr lang="en-IN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4B00-AE8A-6947-94B2-2EC3015C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Flight Status Distribution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DB7988-A9D9-D209-FC1E-0124A535C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456" y="1625904"/>
            <a:ext cx="607249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Pie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Legend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: Flight Status (Cancelled / Diverted)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Values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: Count of Flights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Insight: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Out of all irregular flights,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Cancellations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make up the majority.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Only a small fraction are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diverted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DC67E-54A2-C173-C941-069962BE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199" y="3905504"/>
            <a:ext cx="4645813" cy="26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8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8FAE-75B6-0C9C-90A7-415280C1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Delay by Hour of Day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2B7C8-AA70-40BB-EA2E-5D99F826E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61520"/>
            <a:ext cx="658706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Line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Axis Setup: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X-Axis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hour_of_day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Y-Axis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: Average Arrival Delay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Insight: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Delay spikes in early morning (around 5–7 AM)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and late evenings.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Midday flights tend to be more punctual.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87FE6-4E41-8C4C-E366-23323FDD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90" y="4462287"/>
            <a:ext cx="394750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0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456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Aparajita</vt:lpstr>
      <vt:lpstr>Arial</vt:lpstr>
      <vt:lpstr>Calibri</vt:lpstr>
      <vt:lpstr>Office Theme</vt:lpstr>
      <vt:lpstr>Fly Emirates Performance Analysis</vt:lpstr>
      <vt:lpstr>Introduction</vt:lpstr>
      <vt:lpstr>Dataset Overview</vt:lpstr>
      <vt:lpstr>SQL Analysis</vt:lpstr>
      <vt:lpstr>Top 5 Airlines by Total Flights</vt:lpstr>
      <vt:lpstr>Delay &amp; Cancellation Analysis</vt:lpstr>
      <vt:lpstr>Delay Reasons Breakdown</vt:lpstr>
      <vt:lpstr>Flight Status Distribution</vt:lpstr>
      <vt:lpstr>Average Delay by Hour of Day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Shubhangi Kawale</cp:lastModifiedBy>
  <cp:revision>3</cp:revision>
  <dcterms:created xsi:type="dcterms:W3CDTF">2013-01-27T09:14:16Z</dcterms:created>
  <dcterms:modified xsi:type="dcterms:W3CDTF">2025-07-31T05:12:32Z</dcterms:modified>
  <cp:category/>
</cp:coreProperties>
</file>