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2" r:id="rId7"/>
    <p:sldId id="289" r:id="rId8"/>
    <p:sldId id="295" r:id="rId9"/>
    <p:sldId id="296" r:id="rId10"/>
    <p:sldId id="297" r:id="rId11"/>
    <p:sldId id="258" r:id="rId12"/>
    <p:sldId id="278" r:id="rId13"/>
    <p:sldId id="268" r:id="rId14"/>
    <p:sldId id="276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557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bhangikawale2/Trader-Behavior-Insights" TargetMode="Externa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3894667"/>
            <a:ext cx="6553200" cy="1662375"/>
          </a:xfrm>
        </p:spPr>
        <p:txBody>
          <a:bodyPr/>
          <a:lstStyle/>
          <a:p>
            <a:r>
              <a:rPr lang="en-IN" dirty="0"/>
              <a:t>Trader </a:t>
            </a:r>
            <a:r>
              <a:rPr lang="en-IN" dirty="0" err="1"/>
              <a:t>Behavior</a:t>
            </a:r>
            <a:r>
              <a:rPr lang="en-IN" dirty="0"/>
              <a:t> Insights under Market Sentiment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6441" y="5557042"/>
            <a:ext cx="4941770" cy="396660"/>
          </a:xfrm>
        </p:spPr>
        <p:txBody>
          <a:bodyPr/>
          <a:lstStyle/>
          <a:p>
            <a:r>
              <a:rPr lang="en-IN" dirty="0"/>
              <a:t>Assignment -Junior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IN" dirty="0"/>
              <a:t>Next Steps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048934"/>
            <a:ext cx="7327900" cy="37835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predictive models to forecast trader profitability using sentiment + trade features.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findings to design </a:t>
            </a:r>
            <a:r>
              <a:rPr lang="en-US" b="1" dirty="0"/>
              <a:t>risk-adjusted strategies</a:t>
            </a:r>
            <a:r>
              <a:rPr lang="en-US" dirty="0"/>
              <a:t> (e.g., reduce exposure in Neutral/Fear, exploit Extreme Greed runs).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account-level clustering to identify </a:t>
            </a:r>
            <a:r>
              <a:rPr lang="en-US" b="1" dirty="0"/>
              <a:t>consistent outperformers vs. underperformers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1295401"/>
            <a:ext cx="7528560" cy="394686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Shubhangi Kawale</a:t>
            </a:r>
            <a:br>
              <a:rPr lang="en-IN" dirty="0"/>
            </a:br>
            <a:r>
              <a:rPr lang="en-IN" dirty="0"/>
              <a:t>Aspiring Data Scientist | Trader </a:t>
            </a:r>
            <a:r>
              <a:rPr lang="en-IN" dirty="0" err="1"/>
              <a:t>Behavior</a:t>
            </a:r>
            <a:r>
              <a:rPr lang="en-IN" dirty="0"/>
              <a:t> Analyst</a:t>
            </a:r>
          </a:p>
          <a:p>
            <a:r>
              <a:rPr lang="en-IN" b="1" dirty="0"/>
              <a:t>Background</a:t>
            </a:r>
            <a:r>
              <a:rPr lang="en-IN" dirty="0"/>
              <a:t>: Engineering Graduate | Data Analytics Projects &amp; Internships</a:t>
            </a:r>
          </a:p>
          <a:p>
            <a:r>
              <a:rPr lang="en-IN" b="1" dirty="0"/>
              <a:t>Skills:</a:t>
            </a:r>
            <a:endParaRPr lang="en-IN" dirty="0"/>
          </a:p>
          <a:p>
            <a:r>
              <a:rPr lang="en-IN" b="1" dirty="0"/>
              <a:t> </a:t>
            </a:r>
            <a:r>
              <a:rPr lang="en-IN" dirty="0"/>
              <a:t>Programming: Python (Pandas, NumPy, Matplotlib, Seaborn)</a:t>
            </a:r>
          </a:p>
          <a:p>
            <a:r>
              <a:rPr lang="en-IN" b="1" dirty="0"/>
              <a:t> </a:t>
            </a:r>
            <a:r>
              <a:rPr lang="en-IN" dirty="0"/>
              <a:t>Data Analysis &amp; Visualization: </a:t>
            </a:r>
            <a:r>
              <a:rPr lang="en-IN" dirty="0" err="1"/>
              <a:t>Jupyter</a:t>
            </a:r>
            <a:r>
              <a:rPr lang="en-IN" dirty="0"/>
              <a:t>, Power BI, Excel</a:t>
            </a:r>
          </a:p>
          <a:p>
            <a:r>
              <a:rPr lang="en-IN" b="1" dirty="0"/>
              <a:t> </a:t>
            </a:r>
            <a:r>
              <a:rPr lang="en-IN" dirty="0"/>
              <a:t>Statistical Analysis &amp; ML: Regression, Classification, Hypothesis Testing</a:t>
            </a:r>
          </a:p>
          <a:p>
            <a:r>
              <a:rPr lang="en-IN" b="1" dirty="0"/>
              <a:t> </a:t>
            </a:r>
            <a:r>
              <a:rPr lang="en-IN" dirty="0"/>
              <a:t>Domain Knowledge: Crypto Markets, Trading Strategies, Market Sentiment</a:t>
            </a:r>
          </a:p>
          <a:p>
            <a:r>
              <a:rPr lang="en-IN" b="1" dirty="0"/>
              <a:t>Portfolio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https://github.com/shubhangikawale2/Trader-Behavior-Insights</a:t>
            </a:r>
            <a:endParaRPr lang="en-IN" dirty="0"/>
          </a:p>
          <a:p>
            <a:r>
              <a:rPr lang="en-IN" b="1" dirty="0"/>
              <a:t>LinkedIn</a:t>
            </a:r>
            <a:r>
              <a:rPr lang="en-IN" dirty="0"/>
              <a:t>: https://www.linkedin.com/in/shubhangikawale/</a:t>
            </a:r>
            <a:br>
              <a:rPr lang="en-IN" dirty="0"/>
            </a:br>
            <a:r>
              <a:rPr lang="en-IN" b="1" dirty="0"/>
              <a:t>Email</a:t>
            </a:r>
            <a:r>
              <a:rPr lang="en-IN" dirty="0"/>
              <a:t>: shubhangivkawale@gmail.com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3A34FA1-445F-237C-D095-9A726C1A9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444473"/>
            <a:ext cx="2514600" cy="587771"/>
          </a:xfrm>
        </p:spPr>
        <p:txBody>
          <a:bodyPr/>
          <a:lstStyle/>
          <a:p>
            <a:r>
              <a:rPr lang="en-US" dirty="0"/>
              <a:t>About 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3C8A-1D5F-7427-B0BE-F44DBAED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01C-2A47-6174-933E-95E2D811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1D101-20A9-5A8B-4964-0B496848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6075"/>
            <a:ext cx="4179888" cy="1524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141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479425"/>
            <a:ext cx="4202806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33650"/>
            <a:ext cx="9012768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Analyze historical trader data + market sentiment (Fear/Greed).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Identify performance patterns &amp; behaviors linked to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IN" dirty="0"/>
              <a:t>Data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7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dirty="0"/>
              <a:t>Datasets used: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3" y="3070348"/>
            <a:ext cx="9436337" cy="1756308"/>
          </a:xfrm>
        </p:spPr>
        <p:txBody>
          <a:bodyPr/>
          <a:lstStyle/>
          <a:p>
            <a:pPr algn="l"/>
            <a:r>
              <a:rPr lang="en-US" b="1" dirty="0"/>
              <a:t>Fear &amp; Greed Index</a:t>
            </a:r>
            <a:r>
              <a:rPr lang="en-US" dirty="0"/>
              <a:t> → Date, Sentiment (Fear/Greed).</a:t>
            </a:r>
          </a:p>
          <a:p>
            <a:pPr algn="l"/>
            <a:r>
              <a:rPr lang="en-US" b="1" dirty="0"/>
              <a:t>Historical Trader Data</a:t>
            </a:r>
            <a:r>
              <a:rPr lang="en-US" dirty="0"/>
              <a:t> → Trades (account, symbol, side, leverage, </a:t>
            </a:r>
            <a:r>
              <a:rPr lang="en-US" dirty="0" err="1"/>
              <a:t>PnL</a:t>
            </a:r>
            <a:r>
              <a:rPr lang="en-US" dirty="0"/>
              <a:t>…).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4354270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Preprocessing: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8736" y="4791817"/>
            <a:ext cx="5591722" cy="1318761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Cleaned timestamps</a:t>
            </a:r>
          </a:p>
          <a:p>
            <a:pPr lvl="1"/>
            <a:r>
              <a:rPr lang="en-US" sz="1600" dirty="0"/>
              <a:t>Merged on Date</a:t>
            </a:r>
          </a:p>
          <a:p>
            <a:pPr lvl="1"/>
            <a:r>
              <a:rPr lang="en-US" sz="1600" dirty="0"/>
              <a:t>Derived features: win rate, avg. leverage, </a:t>
            </a:r>
            <a:r>
              <a:rPr lang="en-US" sz="1600" dirty="0" err="1"/>
              <a:t>PnL</a:t>
            </a:r>
            <a:r>
              <a:rPr lang="en-US" sz="1600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828" y="458165"/>
            <a:ext cx="3139440" cy="1325563"/>
          </a:xfrm>
        </p:spPr>
        <p:txBody>
          <a:bodyPr/>
          <a:lstStyle/>
          <a:p>
            <a:r>
              <a:rPr lang="en-IN" dirty="0"/>
              <a:t>Key </a:t>
            </a:r>
            <a:br>
              <a:rPr lang="en-IN" dirty="0"/>
            </a:br>
            <a:r>
              <a:rPr lang="en-IN" dirty="0"/>
              <a:t>Analysis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48EB46-FC55-12E7-D1ED-080F634A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734" y="75073"/>
            <a:ext cx="3921390" cy="345210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085A0E1-2E3F-FE3A-7AD5-B4A8FCBBC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15" y="2278790"/>
            <a:ext cx="7574303" cy="45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04AE286-A716-E024-78CD-1EC7F1E6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71" y="1422400"/>
            <a:ext cx="7809557" cy="5342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929932-B743-2EA7-AC25-FF86086C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" y="162560"/>
            <a:ext cx="4203499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5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A0CEF43-107A-8BF6-C088-DDF998D5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"/>
            <a:ext cx="12192000" cy="68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4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665D-18FF-025F-975F-0B4D8512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840" y="3350306"/>
            <a:ext cx="3139440" cy="1325563"/>
          </a:xfrm>
        </p:spPr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27185-3472-6F73-159F-BB80543A24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13505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IN" dirty="0"/>
              <a:t>ROFITABILITY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5ED04-E6AC-D71D-C05A-ABD1D6CE8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000" y="2814073"/>
            <a:ext cx="6191040" cy="524808"/>
          </a:xfrm>
        </p:spPr>
        <p:txBody>
          <a:bodyPr>
            <a:noAutofit/>
          </a:bodyPr>
          <a:lstStyle/>
          <a:p>
            <a:r>
              <a:rPr lang="en-US" sz="1900" cap="all" dirty="0"/>
              <a:t>Win Rate (fraction of profitable trades):</a:t>
            </a:r>
            <a:endParaRPr lang="en-IN" sz="1900" cap="al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AB5FC2-D7B4-8A7F-5C8C-7A3F72506F8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0" y="463628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IN" cap="all" dirty="0"/>
              <a:t>Trading Activity: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8381703-4441-A0C5-0B88-7B0AE2DD52B5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90908" y="1615958"/>
            <a:ext cx="5808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average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PnL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occurs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Extreme Greed (~73)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Fear (~56)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Extreme Fear (~47)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markets also show decent profits.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Lowest profits appear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Neutral (~32)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Greed (~36)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markets.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6DA3E2C-0A10-82D7-1CE2-7FB9DCB2CAA0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6097341" y="3274424"/>
            <a:ext cx="543186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win rate is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Extreme Greed (46%)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Fear/Extreme Fear both hover around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39%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Greed &amp; Neutral ~40%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CC94752-421D-78B2-31C2-5E1832A6CD81}"/>
              </a:ext>
            </a:extLst>
          </p:cNvPr>
          <p:cNvSpPr>
            <a:spLocks noGrp="1" noChangeArrowheads="1"/>
          </p:cNvSpPr>
          <p:nvPr>
            <p:ph type="body" sz="quarter" idx="26"/>
          </p:nvPr>
        </p:nvSpPr>
        <p:spPr bwMode="auto">
          <a:xfrm>
            <a:off x="6096000" y="5242042"/>
            <a:ext cx="550477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trades happen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Greed (~48k trades)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Fear (~47k trades)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Extreme Fear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 the fewest trades (~5k)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Extreme Greed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still sees high activity (~34k trades).</a:t>
            </a:r>
          </a:p>
        </p:txBody>
      </p:sp>
    </p:spTree>
    <p:extLst>
      <p:ext uri="{BB962C8B-B14F-4D97-AF65-F5344CB8AC3E}">
        <p14:creationId xmlns:p14="http://schemas.microsoft.com/office/powerpoint/2010/main" val="325370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IN" dirty="0"/>
              <a:t>Conclusion &amp;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520" y="952019"/>
            <a:ext cx="5431971" cy="846301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9520" y="1798320"/>
            <a:ext cx="6304279" cy="43383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Market sentiment </a:t>
            </a:r>
            <a:r>
              <a:rPr lang="en-IN" b="1" dirty="0"/>
              <a:t>directly influences trader </a:t>
            </a:r>
            <a:r>
              <a:rPr lang="en-IN" b="1" dirty="0" err="1"/>
              <a:t>behavior</a:t>
            </a:r>
            <a:r>
              <a:rPr lang="en-IN" b="1" dirty="0"/>
              <a:t> &amp; profitability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Extreme Greed</a:t>
            </a:r>
            <a:r>
              <a:rPr lang="en-US" dirty="0"/>
              <a:t> markets lead to the </a:t>
            </a:r>
            <a:r>
              <a:rPr lang="en-US" b="1" dirty="0"/>
              <a:t>highest profitability</a:t>
            </a:r>
            <a:r>
              <a:rPr lang="en-US" dirty="0"/>
              <a:t> despite similar win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Fear</a:t>
            </a:r>
            <a:r>
              <a:rPr lang="en-US" dirty="0"/>
              <a:t> reduces participation and lowers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Neutral conditions are the least rewarding</a:t>
            </a:r>
            <a:r>
              <a:rPr lang="en-US" dirty="0"/>
              <a:t>, highlighting inefficiency in sideways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125</TotalTime>
  <Words>413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Monoline</vt:lpstr>
      <vt:lpstr>Trader Behavior Insights under Market Sentiment</vt:lpstr>
      <vt:lpstr>Objective</vt:lpstr>
      <vt:lpstr>Data Overview</vt:lpstr>
      <vt:lpstr>Key  Analysis</vt:lpstr>
      <vt:lpstr>PowerPoint Presentation</vt:lpstr>
      <vt:lpstr>PowerPoint Presentation</vt:lpstr>
      <vt:lpstr>KEY INSIGHTS</vt:lpstr>
      <vt:lpstr>Conclusion &amp; Next Steps</vt:lpstr>
      <vt:lpstr>Conclusion</vt:lpstr>
      <vt:lpstr>Next Steps</vt:lpstr>
      <vt:lpstr>About 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Shubhangi Kawale</dc:creator>
  <cp:lastModifiedBy>Shubhangi Kawale</cp:lastModifiedBy>
  <cp:revision>1</cp:revision>
  <dcterms:created xsi:type="dcterms:W3CDTF">2025-09-24T11:39:50Z</dcterms:created>
  <dcterms:modified xsi:type="dcterms:W3CDTF">2025-09-24T13:46:52Z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