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6"/>
  </p:normalViewPr>
  <p:slideViewPr>
    <p:cSldViewPr snapToGrid="0" snapToObjects="1">
      <p:cViewPr varScale="1">
        <p:scale>
          <a:sx n="85" d="100"/>
          <a:sy n="85"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1924-80D9-1B49-AB1E-F6D223360574}"/>
              </a:ext>
            </a:extLst>
          </p:cNvPr>
          <p:cNvSpPr>
            <a:spLocks noGrp="1"/>
          </p:cNvSpPr>
          <p:nvPr>
            <p:ph type="ctrTitle"/>
          </p:nvPr>
        </p:nvSpPr>
        <p:spPr>
          <a:xfrm>
            <a:off x="1028095" y="641049"/>
            <a:ext cx="7766936" cy="1646302"/>
          </a:xfrm>
        </p:spPr>
        <p:txBody>
          <a:bodyPr/>
          <a:lstStyle/>
          <a:p>
            <a:r>
              <a:rPr lang="en-US" b="1" dirty="0"/>
              <a:t>Flight Delay Prediction </a:t>
            </a:r>
          </a:p>
        </p:txBody>
      </p:sp>
      <p:sp>
        <p:nvSpPr>
          <p:cNvPr id="3" name="Subtitle 2">
            <a:extLst>
              <a:ext uri="{FF2B5EF4-FFF2-40B4-BE49-F238E27FC236}">
                <a16:creationId xmlns:a16="http://schemas.microsoft.com/office/drawing/2014/main" id="{5BCCDAEC-5A60-5142-A1EB-CDDD087EC5BF}"/>
              </a:ext>
            </a:extLst>
          </p:cNvPr>
          <p:cNvSpPr>
            <a:spLocks noGrp="1"/>
          </p:cNvSpPr>
          <p:nvPr>
            <p:ph type="subTitle" idx="1"/>
          </p:nvPr>
        </p:nvSpPr>
        <p:spPr>
          <a:xfrm>
            <a:off x="1507067" y="4050833"/>
            <a:ext cx="7766936" cy="1805681"/>
          </a:xfrm>
        </p:spPr>
        <p:txBody>
          <a:bodyPr>
            <a:normAutofit/>
          </a:bodyPr>
          <a:lstStyle/>
          <a:p>
            <a:r>
              <a:rPr lang="en-US" sz="2800" b="1" dirty="0">
                <a:latin typeface="Times" pitchFamily="2" charset="0"/>
              </a:rPr>
              <a:t>By:  Shubhangi Mathe</a:t>
            </a:r>
          </a:p>
        </p:txBody>
      </p:sp>
    </p:spTree>
    <p:extLst>
      <p:ext uri="{BB962C8B-B14F-4D97-AF65-F5344CB8AC3E}">
        <p14:creationId xmlns:p14="http://schemas.microsoft.com/office/powerpoint/2010/main" val="103704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A05BD7-50AC-1F40-B951-A93E601224F8}"/>
              </a:ext>
            </a:extLst>
          </p:cNvPr>
          <p:cNvPicPr>
            <a:picLocks noGrp="1" noChangeAspect="1"/>
          </p:cNvPicPr>
          <p:nvPr>
            <p:ph idx="1"/>
          </p:nvPr>
        </p:nvPicPr>
        <p:blipFill>
          <a:blip r:embed="rId2"/>
          <a:stretch>
            <a:fillRect/>
          </a:stretch>
        </p:blipFill>
        <p:spPr>
          <a:xfrm>
            <a:off x="147145" y="1943015"/>
            <a:ext cx="4824248" cy="2971969"/>
          </a:xfrm>
        </p:spPr>
      </p:pic>
      <p:pic>
        <p:nvPicPr>
          <p:cNvPr id="7" name="Picture 6">
            <a:extLst>
              <a:ext uri="{FF2B5EF4-FFF2-40B4-BE49-F238E27FC236}">
                <a16:creationId xmlns:a16="http://schemas.microsoft.com/office/drawing/2014/main" id="{3FECE55A-7805-5440-BD1F-5F7D4E1248A6}"/>
              </a:ext>
            </a:extLst>
          </p:cNvPr>
          <p:cNvPicPr>
            <a:picLocks noChangeAspect="1"/>
          </p:cNvPicPr>
          <p:nvPr/>
        </p:nvPicPr>
        <p:blipFill>
          <a:blip r:embed="rId3"/>
          <a:stretch>
            <a:fillRect/>
          </a:stretch>
        </p:blipFill>
        <p:spPr>
          <a:xfrm>
            <a:off x="5167638" y="843005"/>
            <a:ext cx="6530375" cy="5171989"/>
          </a:xfrm>
          <a:prstGeom prst="rect">
            <a:avLst/>
          </a:prstGeom>
        </p:spPr>
      </p:pic>
    </p:spTree>
    <p:extLst>
      <p:ext uri="{BB962C8B-B14F-4D97-AF65-F5344CB8AC3E}">
        <p14:creationId xmlns:p14="http://schemas.microsoft.com/office/powerpoint/2010/main" val="351436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73EB4A-8EDD-8C4A-ABFE-4BE78626F6F0}"/>
              </a:ext>
            </a:extLst>
          </p:cNvPr>
          <p:cNvPicPr>
            <a:picLocks noChangeAspect="1"/>
          </p:cNvPicPr>
          <p:nvPr/>
        </p:nvPicPr>
        <p:blipFill>
          <a:blip r:embed="rId2"/>
          <a:stretch>
            <a:fillRect/>
          </a:stretch>
        </p:blipFill>
        <p:spPr>
          <a:xfrm>
            <a:off x="3720443" y="2950030"/>
            <a:ext cx="4162534" cy="2514424"/>
          </a:xfrm>
          <a:prstGeom prst="rect">
            <a:avLst/>
          </a:prstGeom>
        </p:spPr>
      </p:pic>
      <p:sp>
        <p:nvSpPr>
          <p:cNvPr id="3" name="Content Placeholder 2">
            <a:extLst>
              <a:ext uri="{FF2B5EF4-FFF2-40B4-BE49-F238E27FC236}">
                <a16:creationId xmlns:a16="http://schemas.microsoft.com/office/drawing/2014/main" id="{40A339AF-529F-B846-ABB8-69CA677F7D48}"/>
              </a:ext>
            </a:extLst>
          </p:cNvPr>
          <p:cNvSpPr>
            <a:spLocks noGrp="1"/>
          </p:cNvSpPr>
          <p:nvPr>
            <p:ph idx="1"/>
          </p:nvPr>
        </p:nvSpPr>
        <p:spPr>
          <a:xfrm>
            <a:off x="750907" y="1035982"/>
            <a:ext cx="4241507" cy="3880773"/>
          </a:xfrm>
        </p:spPr>
        <p:txBody>
          <a:bodyPr/>
          <a:lstStyle/>
          <a:p>
            <a:r>
              <a:rPr lang="en-US" dirty="0"/>
              <a:t>Further, Level of delays are added as dummy variables to see for each airline</a:t>
            </a:r>
          </a:p>
          <a:p>
            <a:r>
              <a:rPr lang="en-US" dirty="0"/>
              <a:t>To the positive delayed flights, add time based delays. Categories are as below:</a:t>
            </a:r>
          </a:p>
          <a:p>
            <a:pPr lvl="1"/>
            <a:r>
              <a:rPr lang="en-US" dirty="0"/>
              <a:t>Short: 1-15 minutes</a:t>
            </a:r>
          </a:p>
          <a:p>
            <a:pPr lvl="1"/>
            <a:r>
              <a:rPr lang="en-US" dirty="0"/>
              <a:t>Medium: 16-60 minutes</a:t>
            </a:r>
          </a:p>
          <a:p>
            <a:pPr lvl="1"/>
            <a:r>
              <a:rPr lang="en-US" dirty="0"/>
              <a:t>High: above 60 minutes</a:t>
            </a:r>
          </a:p>
        </p:txBody>
      </p:sp>
      <p:pic>
        <p:nvPicPr>
          <p:cNvPr id="5" name="Picture 4">
            <a:extLst>
              <a:ext uri="{FF2B5EF4-FFF2-40B4-BE49-F238E27FC236}">
                <a16:creationId xmlns:a16="http://schemas.microsoft.com/office/drawing/2014/main" id="{0E567A7E-6258-F948-86DD-F22BB1B3651A}"/>
              </a:ext>
            </a:extLst>
          </p:cNvPr>
          <p:cNvPicPr>
            <a:picLocks noChangeAspect="1"/>
          </p:cNvPicPr>
          <p:nvPr/>
        </p:nvPicPr>
        <p:blipFill>
          <a:blip r:embed="rId3"/>
          <a:stretch>
            <a:fillRect/>
          </a:stretch>
        </p:blipFill>
        <p:spPr>
          <a:xfrm>
            <a:off x="7191218" y="1"/>
            <a:ext cx="4937720" cy="3226676"/>
          </a:xfrm>
          <a:prstGeom prst="rect">
            <a:avLst/>
          </a:prstGeom>
        </p:spPr>
      </p:pic>
      <p:sp>
        <p:nvSpPr>
          <p:cNvPr id="6" name="TextBox 5">
            <a:extLst>
              <a:ext uri="{FF2B5EF4-FFF2-40B4-BE49-F238E27FC236}">
                <a16:creationId xmlns:a16="http://schemas.microsoft.com/office/drawing/2014/main" id="{95D8A5DE-BC93-8448-BF23-7F614AFA2AE5}"/>
              </a:ext>
            </a:extLst>
          </p:cNvPr>
          <p:cNvSpPr txBox="1"/>
          <p:nvPr/>
        </p:nvSpPr>
        <p:spPr>
          <a:xfrm>
            <a:off x="987972" y="5657671"/>
            <a:ext cx="9627476" cy="923330"/>
          </a:xfrm>
          <a:prstGeom prst="rect">
            <a:avLst/>
          </a:prstGeom>
          <a:noFill/>
        </p:spPr>
        <p:txBody>
          <a:bodyPr wrap="square" rtlCol="0">
            <a:spAutoFit/>
          </a:bodyPr>
          <a:lstStyle/>
          <a:p>
            <a:r>
              <a:rPr lang="en-IN" dirty="0"/>
              <a:t>Graph shows most short delays, i.e. from 1 to 15 minutes for airlines. Also, longer than one hour delays are least. Further, at first glance, predominantly, trend is high delays (longer than 1 hour) are one-third of the short delays. </a:t>
            </a:r>
            <a:endParaRPr lang="en-US" dirty="0"/>
          </a:p>
        </p:txBody>
      </p:sp>
    </p:spTree>
    <p:extLst>
      <p:ext uri="{BB962C8B-B14F-4D97-AF65-F5344CB8AC3E}">
        <p14:creationId xmlns:p14="http://schemas.microsoft.com/office/powerpoint/2010/main" val="100022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F5BF-EB26-6242-8EE0-BBDA5B98812E}"/>
              </a:ext>
            </a:extLst>
          </p:cNvPr>
          <p:cNvSpPr>
            <a:spLocks noGrp="1"/>
          </p:cNvSpPr>
          <p:nvPr>
            <p:ph type="title"/>
          </p:nvPr>
        </p:nvSpPr>
        <p:spPr>
          <a:xfrm>
            <a:off x="677334" y="367862"/>
            <a:ext cx="8596668" cy="1320800"/>
          </a:xfrm>
        </p:spPr>
        <p:txBody>
          <a:bodyPr>
            <a:normAutofit fontScale="90000"/>
          </a:bodyPr>
          <a:lstStyle/>
          <a:p>
            <a:r>
              <a:rPr lang="en-IN" b="1" dirty="0"/>
              <a:t>Exploring if there a specific time (or time period) in the day when flight departures are usually delayed or are usually on time.</a:t>
            </a:r>
            <a:br>
              <a:rPr lang="en-IN" b="1" dirty="0"/>
            </a:br>
            <a:endParaRPr lang="en-US" dirty="0"/>
          </a:p>
        </p:txBody>
      </p:sp>
      <p:pic>
        <p:nvPicPr>
          <p:cNvPr id="7" name="Content Placeholder 6">
            <a:extLst>
              <a:ext uri="{FF2B5EF4-FFF2-40B4-BE49-F238E27FC236}">
                <a16:creationId xmlns:a16="http://schemas.microsoft.com/office/drawing/2014/main" id="{51AEBF32-808D-E349-8D0E-A20A27C6357A}"/>
              </a:ext>
            </a:extLst>
          </p:cNvPr>
          <p:cNvPicPr>
            <a:picLocks noGrp="1" noChangeAspect="1"/>
          </p:cNvPicPr>
          <p:nvPr>
            <p:ph idx="1"/>
          </p:nvPr>
        </p:nvPicPr>
        <p:blipFill>
          <a:blip r:embed="rId2"/>
          <a:stretch>
            <a:fillRect/>
          </a:stretch>
        </p:blipFill>
        <p:spPr>
          <a:xfrm>
            <a:off x="5864772" y="1844921"/>
            <a:ext cx="5487570" cy="3168157"/>
          </a:xfrm>
        </p:spPr>
      </p:pic>
      <p:sp>
        <p:nvSpPr>
          <p:cNvPr id="8" name="TextBox 7">
            <a:extLst>
              <a:ext uri="{FF2B5EF4-FFF2-40B4-BE49-F238E27FC236}">
                <a16:creationId xmlns:a16="http://schemas.microsoft.com/office/drawing/2014/main" id="{83044C47-E080-EA48-B2F1-331A0C1711A0}"/>
              </a:ext>
            </a:extLst>
          </p:cNvPr>
          <p:cNvSpPr txBox="1"/>
          <p:nvPr/>
        </p:nvSpPr>
        <p:spPr>
          <a:xfrm>
            <a:off x="914400" y="2150078"/>
            <a:ext cx="4950372" cy="646331"/>
          </a:xfrm>
          <a:prstGeom prst="rect">
            <a:avLst/>
          </a:prstGeom>
          <a:noFill/>
        </p:spPr>
        <p:txBody>
          <a:bodyPr wrap="square" rtlCol="0">
            <a:spAutoFit/>
          </a:bodyPr>
          <a:lstStyle/>
          <a:p>
            <a:r>
              <a:rPr lang="en-IN" dirty="0"/>
              <a:t>Graph shows minimal delays particularly around 12am to 5am.</a:t>
            </a:r>
            <a:endParaRPr lang="en-US" dirty="0"/>
          </a:p>
        </p:txBody>
      </p:sp>
      <p:pic>
        <p:nvPicPr>
          <p:cNvPr id="10" name="Picture 9">
            <a:extLst>
              <a:ext uri="{FF2B5EF4-FFF2-40B4-BE49-F238E27FC236}">
                <a16:creationId xmlns:a16="http://schemas.microsoft.com/office/drawing/2014/main" id="{ED49B3F6-4BF9-7A4A-BB4C-0EBE03C6B25B}"/>
              </a:ext>
            </a:extLst>
          </p:cNvPr>
          <p:cNvPicPr>
            <a:picLocks noChangeAspect="1"/>
          </p:cNvPicPr>
          <p:nvPr/>
        </p:nvPicPr>
        <p:blipFill>
          <a:blip r:embed="rId3"/>
          <a:stretch>
            <a:fillRect/>
          </a:stretch>
        </p:blipFill>
        <p:spPr>
          <a:xfrm>
            <a:off x="914400" y="3175242"/>
            <a:ext cx="4748923" cy="3493572"/>
          </a:xfrm>
          <a:prstGeom prst="rect">
            <a:avLst/>
          </a:prstGeom>
        </p:spPr>
      </p:pic>
      <p:sp>
        <p:nvSpPr>
          <p:cNvPr id="11" name="TextBox 10">
            <a:extLst>
              <a:ext uri="{FF2B5EF4-FFF2-40B4-BE49-F238E27FC236}">
                <a16:creationId xmlns:a16="http://schemas.microsoft.com/office/drawing/2014/main" id="{F94D4502-6B9A-4445-93D2-6BCC8D242DD7}"/>
              </a:ext>
            </a:extLst>
          </p:cNvPr>
          <p:cNvSpPr txBox="1"/>
          <p:nvPr/>
        </p:nvSpPr>
        <p:spPr>
          <a:xfrm>
            <a:off x="6621517" y="5223641"/>
            <a:ext cx="4120055" cy="1477328"/>
          </a:xfrm>
          <a:prstGeom prst="rect">
            <a:avLst/>
          </a:prstGeom>
          <a:noFill/>
        </p:spPr>
        <p:txBody>
          <a:bodyPr wrap="square" rtlCol="0">
            <a:spAutoFit/>
          </a:bodyPr>
          <a:lstStyle/>
          <a:p>
            <a:r>
              <a:rPr lang="en-US" dirty="0"/>
              <a:t>Divided Schedule Departure as below:</a:t>
            </a:r>
          </a:p>
          <a:p>
            <a:pPr marL="742950" lvl="1" indent="-285750">
              <a:buFont typeface="Arial" panose="020B0604020202020204" pitchFamily="34" charset="0"/>
              <a:buChar char="•"/>
            </a:pPr>
            <a:r>
              <a:rPr lang="en-US" dirty="0"/>
              <a:t>600 to 1200: Morning </a:t>
            </a:r>
          </a:p>
          <a:p>
            <a:pPr marL="742950" lvl="1" indent="-285750">
              <a:buFont typeface="Arial" panose="020B0604020202020204" pitchFamily="34" charset="0"/>
              <a:buChar char="•"/>
            </a:pPr>
            <a:r>
              <a:rPr lang="en-US" dirty="0"/>
              <a:t>1200 to 1800: Daytime</a:t>
            </a:r>
          </a:p>
          <a:p>
            <a:pPr marL="742950" lvl="1" indent="-285750">
              <a:buFont typeface="Arial" panose="020B0604020202020204" pitchFamily="34" charset="0"/>
              <a:buChar char="•"/>
            </a:pPr>
            <a:r>
              <a:rPr lang="en-US" dirty="0"/>
              <a:t>1800 to 2400: Evening </a:t>
            </a:r>
          </a:p>
          <a:p>
            <a:pPr marL="742950" lvl="1" indent="-285750">
              <a:buFont typeface="Arial" panose="020B0604020202020204" pitchFamily="34" charset="0"/>
              <a:buChar char="•"/>
            </a:pPr>
            <a:r>
              <a:rPr lang="en-US" dirty="0"/>
              <a:t>&gt; 2400: Late/Early hours</a:t>
            </a:r>
          </a:p>
        </p:txBody>
      </p:sp>
      <p:sp>
        <p:nvSpPr>
          <p:cNvPr id="12" name="Left Arrow 11">
            <a:extLst>
              <a:ext uri="{FF2B5EF4-FFF2-40B4-BE49-F238E27FC236}">
                <a16:creationId xmlns:a16="http://schemas.microsoft.com/office/drawing/2014/main" id="{C24E7F11-9123-AB47-B4FA-CFB3CDEF8BFC}"/>
              </a:ext>
            </a:extLst>
          </p:cNvPr>
          <p:cNvSpPr/>
          <p:nvPr/>
        </p:nvSpPr>
        <p:spPr>
          <a:xfrm>
            <a:off x="4845269" y="5318234"/>
            <a:ext cx="1576552" cy="9249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50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985796-000D-FA4A-A605-2A33B96F0A87}"/>
              </a:ext>
            </a:extLst>
          </p:cNvPr>
          <p:cNvSpPr txBox="1"/>
          <p:nvPr/>
        </p:nvSpPr>
        <p:spPr>
          <a:xfrm>
            <a:off x="4935558" y="2655065"/>
            <a:ext cx="1454225" cy="1200329"/>
          </a:xfrm>
          <a:prstGeom prst="rect">
            <a:avLst/>
          </a:prstGeom>
          <a:noFill/>
        </p:spPr>
        <p:txBody>
          <a:bodyPr wrap="square" rtlCol="0">
            <a:spAutoFit/>
          </a:bodyPr>
          <a:lstStyle/>
          <a:p>
            <a:r>
              <a:rPr lang="en-US" dirty="0"/>
              <a:t>Parameters affecting the flight delay </a:t>
            </a:r>
          </a:p>
        </p:txBody>
      </p:sp>
      <p:sp>
        <p:nvSpPr>
          <p:cNvPr id="5" name="TextBox 4">
            <a:extLst>
              <a:ext uri="{FF2B5EF4-FFF2-40B4-BE49-F238E27FC236}">
                <a16:creationId xmlns:a16="http://schemas.microsoft.com/office/drawing/2014/main" id="{7A5DCAE6-B101-384E-81FA-E4AEFF1312DD}"/>
              </a:ext>
            </a:extLst>
          </p:cNvPr>
          <p:cNvSpPr txBox="1"/>
          <p:nvPr/>
        </p:nvSpPr>
        <p:spPr>
          <a:xfrm>
            <a:off x="1839817" y="1399142"/>
            <a:ext cx="1927952" cy="369332"/>
          </a:xfrm>
          <a:prstGeom prst="rect">
            <a:avLst/>
          </a:prstGeom>
          <a:noFill/>
        </p:spPr>
        <p:txBody>
          <a:bodyPr wrap="square" rtlCol="0">
            <a:spAutoFit/>
          </a:bodyPr>
          <a:lstStyle/>
          <a:p>
            <a:r>
              <a:rPr lang="en-US" dirty="0"/>
              <a:t>Weather delay</a:t>
            </a:r>
          </a:p>
        </p:txBody>
      </p:sp>
      <p:sp>
        <p:nvSpPr>
          <p:cNvPr id="6" name="TextBox 5">
            <a:extLst>
              <a:ext uri="{FF2B5EF4-FFF2-40B4-BE49-F238E27FC236}">
                <a16:creationId xmlns:a16="http://schemas.microsoft.com/office/drawing/2014/main" id="{8EED5690-9324-E641-A97E-535409F11B1A}"/>
              </a:ext>
            </a:extLst>
          </p:cNvPr>
          <p:cNvSpPr txBox="1"/>
          <p:nvPr/>
        </p:nvSpPr>
        <p:spPr>
          <a:xfrm>
            <a:off x="4781320" y="892366"/>
            <a:ext cx="2170323" cy="369332"/>
          </a:xfrm>
          <a:prstGeom prst="rect">
            <a:avLst/>
          </a:prstGeom>
          <a:noFill/>
        </p:spPr>
        <p:txBody>
          <a:bodyPr wrap="square" rtlCol="0">
            <a:spAutoFit/>
          </a:bodyPr>
          <a:lstStyle/>
          <a:p>
            <a:r>
              <a:rPr lang="en-US" dirty="0"/>
              <a:t>Departure delay</a:t>
            </a:r>
          </a:p>
        </p:txBody>
      </p:sp>
      <p:sp>
        <p:nvSpPr>
          <p:cNvPr id="7" name="TextBox 6">
            <a:extLst>
              <a:ext uri="{FF2B5EF4-FFF2-40B4-BE49-F238E27FC236}">
                <a16:creationId xmlns:a16="http://schemas.microsoft.com/office/drawing/2014/main" id="{0F5E4111-0184-384F-944B-B833A6BF3CB0}"/>
              </a:ext>
            </a:extLst>
          </p:cNvPr>
          <p:cNvSpPr txBox="1"/>
          <p:nvPr/>
        </p:nvSpPr>
        <p:spPr>
          <a:xfrm>
            <a:off x="7900356" y="1734698"/>
            <a:ext cx="2027104" cy="369332"/>
          </a:xfrm>
          <a:prstGeom prst="rect">
            <a:avLst/>
          </a:prstGeom>
          <a:noFill/>
        </p:spPr>
        <p:txBody>
          <a:bodyPr wrap="square" rtlCol="0">
            <a:spAutoFit/>
          </a:bodyPr>
          <a:lstStyle/>
          <a:p>
            <a:r>
              <a:rPr lang="en-US" dirty="0"/>
              <a:t>Arrival delay</a:t>
            </a:r>
          </a:p>
        </p:txBody>
      </p:sp>
      <p:sp>
        <p:nvSpPr>
          <p:cNvPr id="8" name="TextBox 7">
            <a:extLst>
              <a:ext uri="{FF2B5EF4-FFF2-40B4-BE49-F238E27FC236}">
                <a16:creationId xmlns:a16="http://schemas.microsoft.com/office/drawing/2014/main" id="{80021B54-57D1-994F-863D-FB0F3E112EB1}"/>
              </a:ext>
            </a:extLst>
          </p:cNvPr>
          <p:cNvSpPr txBox="1"/>
          <p:nvPr/>
        </p:nvSpPr>
        <p:spPr>
          <a:xfrm>
            <a:off x="8012973" y="3223427"/>
            <a:ext cx="2115238" cy="369332"/>
          </a:xfrm>
          <a:prstGeom prst="rect">
            <a:avLst/>
          </a:prstGeom>
          <a:noFill/>
        </p:spPr>
        <p:txBody>
          <a:bodyPr wrap="square" rtlCol="0">
            <a:spAutoFit/>
          </a:bodyPr>
          <a:lstStyle/>
          <a:p>
            <a:r>
              <a:rPr lang="en-US" dirty="0"/>
              <a:t>Late Aircraft delay  </a:t>
            </a:r>
          </a:p>
        </p:txBody>
      </p:sp>
      <p:sp>
        <p:nvSpPr>
          <p:cNvPr id="9" name="TextBox 8">
            <a:extLst>
              <a:ext uri="{FF2B5EF4-FFF2-40B4-BE49-F238E27FC236}">
                <a16:creationId xmlns:a16="http://schemas.microsoft.com/office/drawing/2014/main" id="{3A3CD0CF-BCFF-E44E-99D0-FD5AF617187F}"/>
              </a:ext>
            </a:extLst>
          </p:cNvPr>
          <p:cNvSpPr txBox="1"/>
          <p:nvPr/>
        </p:nvSpPr>
        <p:spPr>
          <a:xfrm>
            <a:off x="7239458" y="4702614"/>
            <a:ext cx="2776251" cy="369332"/>
          </a:xfrm>
          <a:prstGeom prst="rect">
            <a:avLst/>
          </a:prstGeom>
          <a:noFill/>
        </p:spPr>
        <p:txBody>
          <a:bodyPr wrap="square" rtlCol="0">
            <a:spAutoFit/>
          </a:bodyPr>
          <a:lstStyle/>
          <a:p>
            <a:r>
              <a:rPr lang="en-US" dirty="0"/>
              <a:t>Air System Delay </a:t>
            </a:r>
          </a:p>
        </p:txBody>
      </p:sp>
      <p:sp>
        <p:nvSpPr>
          <p:cNvPr id="11" name="TextBox 10">
            <a:extLst>
              <a:ext uri="{FF2B5EF4-FFF2-40B4-BE49-F238E27FC236}">
                <a16:creationId xmlns:a16="http://schemas.microsoft.com/office/drawing/2014/main" id="{C99AD554-D920-8E4D-A773-6F223929D25F}"/>
              </a:ext>
            </a:extLst>
          </p:cNvPr>
          <p:cNvSpPr txBox="1"/>
          <p:nvPr/>
        </p:nvSpPr>
        <p:spPr>
          <a:xfrm>
            <a:off x="4356944" y="5495507"/>
            <a:ext cx="2412694" cy="369332"/>
          </a:xfrm>
          <a:prstGeom prst="rect">
            <a:avLst/>
          </a:prstGeom>
          <a:noFill/>
        </p:spPr>
        <p:txBody>
          <a:bodyPr wrap="square" rtlCol="0">
            <a:spAutoFit/>
          </a:bodyPr>
          <a:lstStyle/>
          <a:p>
            <a:r>
              <a:rPr lang="en-US" dirty="0"/>
              <a:t>Security Delay </a:t>
            </a:r>
          </a:p>
        </p:txBody>
      </p:sp>
      <p:sp>
        <p:nvSpPr>
          <p:cNvPr id="12" name="TextBox 11">
            <a:extLst>
              <a:ext uri="{FF2B5EF4-FFF2-40B4-BE49-F238E27FC236}">
                <a16:creationId xmlns:a16="http://schemas.microsoft.com/office/drawing/2014/main" id="{E95DCB9A-8744-1748-8B4D-AA09FFD90924}"/>
              </a:ext>
            </a:extLst>
          </p:cNvPr>
          <p:cNvSpPr txBox="1"/>
          <p:nvPr/>
        </p:nvSpPr>
        <p:spPr>
          <a:xfrm>
            <a:off x="1030999" y="3105834"/>
            <a:ext cx="2666082" cy="646331"/>
          </a:xfrm>
          <a:prstGeom prst="rect">
            <a:avLst/>
          </a:prstGeom>
          <a:noFill/>
        </p:spPr>
        <p:txBody>
          <a:bodyPr wrap="square" rtlCol="0">
            <a:spAutoFit/>
          </a:bodyPr>
          <a:lstStyle/>
          <a:p>
            <a:r>
              <a:rPr lang="en-US" dirty="0"/>
              <a:t>Number of flights from each airline </a:t>
            </a:r>
          </a:p>
        </p:txBody>
      </p:sp>
      <p:sp>
        <p:nvSpPr>
          <p:cNvPr id="15" name="Down Arrow 14">
            <a:extLst>
              <a:ext uri="{FF2B5EF4-FFF2-40B4-BE49-F238E27FC236}">
                <a16:creationId xmlns:a16="http://schemas.microsoft.com/office/drawing/2014/main" id="{90FA8ADF-4D2A-0149-AD67-1FD98DC2CA66}"/>
              </a:ext>
            </a:extLst>
          </p:cNvPr>
          <p:cNvSpPr/>
          <p:nvPr/>
        </p:nvSpPr>
        <p:spPr>
          <a:xfrm>
            <a:off x="5572125" y="1476260"/>
            <a:ext cx="523875" cy="1178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EC9CDF4E-D089-F44C-BAF6-C1707E9CEDE1}"/>
              </a:ext>
            </a:extLst>
          </p:cNvPr>
          <p:cNvSpPr/>
          <p:nvPr/>
        </p:nvSpPr>
        <p:spPr>
          <a:xfrm rot="14974410">
            <a:off x="3779533" y="3038035"/>
            <a:ext cx="523875" cy="1178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A59BB859-3177-5F49-B1A4-5A2F43D9FD67}"/>
              </a:ext>
            </a:extLst>
          </p:cNvPr>
          <p:cNvSpPr/>
          <p:nvPr/>
        </p:nvSpPr>
        <p:spPr>
          <a:xfrm rot="8044317">
            <a:off x="6096000" y="3681470"/>
            <a:ext cx="523875" cy="1200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FCE4248-778E-134B-8BB3-192B37518162}"/>
              </a:ext>
            </a:extLst>
          </p:cNvPr>
          <p:cNvSpPr/>
          <p:nvPr/>
        </p:nvSpPr>
        <p:spPr>
          <a:xfrm rot="10800000">
            <a:off x="5138795" y="4027048"/>
            <a:ext cx="523875" cy="1178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EEB05C99-E770-9047-B7A9-B5CB15332EB0}"/>
              </a:ext>
            </a:extLst>
          </p:cNvPr>
          <p:cNvSpPr/>
          <p:nvPr/>
        </p:nvSpPr>
        <p:spPr>
          <a:xfrm rot="5596609">
            <a:off x="6868040" y="2818691"/>
            <a:ext cx="523875" cy="1178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F281C586-1DAF-064E-B96E-819138E34371}"/>
              </a:ext>
            </a:extLst>
          </p:cNvPr>
          <p:cNvSpPr/>
          <p:nvPr/>
        </p:nvSpPr>
        <p:spPr>
          <a:xfrm rot="3056558">
            <a:off x="6877619" y="1758067"/>
            <a:ext cx="523875" cy="11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B5275A29-A45E-574B-9D6C-07176E9F4D28}"/>
              </a:ext>
            </a:extLst>
          </p:cNvPr>
          <p:cNvSpPr/>
          <p:nvPr/>
        </p:nvSpPr>
        <p:spPr>
          <a:xfrm rot="18347051">
            <a:off x="4117212" y="1674564"/>
            <a:ext cx="523875" cy="1178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82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0F47-F293-8347-AA6C-106944ECEDC8}"/>
              </a:ext>
            </a:extLst>
          </p:cNvPr>
          <p:cNvSpPr>
            <a:spLocks noGrp="1"/>
          </p:cNvSpPr>
          <p:nvPr>
            <p:ph type="title"/>
          </p:nvPr>
        </p:nvSpPr>
        <p:spPr/>
        <p:txBody>
          <a:bodyPr/>
          <a:lstStyle/>
          <a:p>
            <a:r>
              <a:rPr lang="en-US" b="1" dirty="0"/>
              <a:t>EDA </a:t>
            </a:r>
          </a:p>
        </p:txBody>
      </p:sp>
      <p:sp>
        <p:nvSpPr>
          <p:cNvPr id="3" name="Content Placeholder 2">
            <a:extLst>
              <a:ext uri="{FF2B5EF4-FFF2-40B4-BE49-F238E27FC236}">
                <a16:creationId xmlns:a16="http://schemas.microsoft.com/office/drawing/2014/main" id="{06350C0E-C670-9348-8BCB-CF1C8D35E1E2}"/>
              </a:ext>
            </a:extLst>
          </p:cNvPr>
          <p:cNvSpPr>
            <a:spLocks noGrp="1"/>
          </p:cNvSpPr>
          <p:nvPr>
            <p:ph idx="1"/>
          </p:nvPr>
        </p:nvSpPr>
        <p:spPr>
          <a:xfrm>
            <a:off x="677334" y="1393371"/>
            <a:ext cx="8596668" cy="4647991"/>
          </a:xfrm>
        </p:spPr>
        <p:txBody>
          <a:bodyPr>
            <a:normAutofit fontScale="92500" lnSpcReduction="20000"/>
          </a:bodyPr>
          <a:lstStyle/>
          <a:p>
            <a:r>
              <a:rPr lang="en-US" dirty="0"/>
              <a:t>Outliers: Flight number, tail number, wheels off, wheels on</a:t>
            </a:r>
          </a:p>
          <a:p>
            <a:r>
              <a:rPr lang="en-US" dirty="0"/>
              <a:t>Number of different airlines: 14 </a:t>
            </a:r>
          </a:p>
          <a:p>
            <a:r>
              <a:rPr lang="en-IN" dirty="0"/>
              <a:t>The top three airlines are WN = Southwest, DL = Delta, EV = Atlantic Southeast Airlines</a:t>
            </a:r>
          </a:p>
          <a:p>
            <a:r>
              <a:rPr lang="en-IN" dirty="0"/>
              <a:t>We deleted the missing value which were present in the data.</a:t>
            </a:r>
          </a:p>
          <a:p>
            <a:r>
              <a:rPr lang="en-IN" dirty="0"/>
              <a:t>Different function used in python: mean, median, </a:t>
            </a:r>
            <a:r>
              <a:rPr lang="en-IN" dirty="0" err="1"/>
              <a:t>dropna</a:t>
            </a:r>
            <a:r>
              <a:rPr lang="en-IN" dirty="0"/>
              <a:t>, </a:t>
            </a:r>
            <a:r>
              <a:rPr lang="en-IN" dirty="0" err="1"/>
              <a:t>loc</a:t>
            </a:r>
            <a:r>
              <a:rPr lang="en-IN" dirty="0"/>
              <a:t>, sum, </a:t>
            </a:r>
            <a:r>
              <a:rPr lang="en-IN" dirty="0" err="1"/>
              <a:t>isnull</a:t>
            </a:r>
            <a:r>
              <a:rPr lang="en-IN" dirty="0"/>
              <a:t>, </a:t>
            </a:r>
            <a:r>
              <a:rPr lang="en-IN" dirty="0" err="1"/>
              <a:t>value_counts</a:t>
            </a:r>
            <a:r>
              <a:rPr lang="en-IN" dirty="0"/>
              <a:t>, info, shape, describe, </a:t>
            </a:r>
            <a:r>
              <a:rPr lang="en-IN" dirty="0" err="1"/>
              <a:t>corr</a:t>
            </a:r>
            <a:r>
              <a:rPr lang="en-IN" dirty="0"/>
              <a:t> etc</a:t>
            </a:r>
          </a:p>
          <a:p>
            <a:r>
              <a:rPr lang="en-IN" dirty="0"/>
              <a:t>Different types of chart used to show visualization: </a:t>
            </a:r>
          </a:p>
          <a:p>
            <a:pPr lvl="1"/>
            <a:r>
              <a:rPr lang="en-IN" dirty="0" err="1"/>
              <a:t>Barplot</a:t>
            </a:r>
            <a:endParaRPr lang="en-IN" dirty="0"/>
          </a:p>
          <a:p>
            <a:pPr lvl="1"/>
            <a:r>
              <a:rPr lang="en-IN" dirty="0"/>
              <a:t>Scatterplot </a:t>
            </a:r>
          </a:p>
          <a:p>
            <a:pPr lvl="1"/>
            <a:r>
              <a:rPr lang="en-IN" dirty="0" err="1"/>
              <a:t>Regplot</a:t>
            </a:r>
            <a:endParaRPr lang="en-IN" dirty="0"/>
          </a:p>
          <a:p>
            <a:pPr lvl="1"/>
            <a:r>
              <a:rPr lang="en-IN" dirty="0"/>
              <a:t>Boxplot</a:t>
            </a:r>
          </a:p>
          <a:p>
            <a:pPr lvl="1"/>
            <a:r>
              <a:rPr lang="en-IN" dirty="0" err="1"/>
              <a:t>Catplot</a:t>
            </a:r>
            <a:endParaRPr lang="en-IN" dirty="0"/>
          </a:p>
          <a:p>
            <a:pPr lvl="1"/>
            <a:r>
              <a:rPr lang="en-IN" dirty="0"/>
              <a:t>Pie chart</a:t>
            </a:r>
          </a:p>
          <a:p>
            <a:pPr lvl="1"/>
            <a:r>
              <a:rPr lang="en-IN" dirty="0" err="1"/>
              <a:t>Countplot</a:t>
            </a:r>
            <a:endParaRPr lang="en-IN" dirty="0"/>
          </a:p>
          <a:p>
            <a:pPr lvl="1"/>
            <a:endParaRPr lang="en-IN" dirty="0"/>
          </a:p>
          <a:p>
            <a:pPr lvl="1"/>
            <a:endParaRPr lang="en-US" dirty="0"/>
          </a:p>
        </p:txBody>
      </p:sp>
    </p:spTree>
    <p:extLst>
      <p:ext uri="{BB962C8B-B14F-4D97-AF65-F5344CB8AC3E}">
        <p14:creationId xmlns:p14="http://schemas.microsoft.com/office/powerpoint/2010/main" val="40307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5AAB-5550-1749-A6F3-6E1EA99F9FBA}"/>
              </a:ext>
            </a:extLst>
          </p:cNvPr>
          <p:cNvSpPr>
            <a:spLocks noGrp="1"/>
          </p:cNvSpPr>
          <p:nvPr>
            <p:ph type="title"/>
          </p:nvPr>
        </p:nvSpPr>
        <p:spPr/>
        <p:txBody>
          <a:bodyPr/>
          <a:lstStyle/>
          <a:p>
            <a:r>
              <a:rPr lang="en-US" dirty="0"/>
              <a:t>Departure Delay vs Airline</a:t>
            </a:r>
          </a:p>
        </p:txBody>
      </p:sp>
      <p:pic>
        <p:nvPicPr>
          <p:cNvPr id="5" name="Content Placeholder 4">
            <a:extLst>
              <a:ext uri="{FF2B5EF4-FFF2-40B4-BE49-F238E27FC236}">
                <a16:creationId xmlns:a16="http://schemas.microsoft.com/office/drawing/2014/main" id="{A497FB67-B7C0-114A-97DA-D21FF22D5C44}"/>
              </a:ext>
            </a:extLst>
          </p:cNvPr>
          <p:cNvPicPr>
            <a:picLocks noGrp="1" noChangeAspect="1"/>
          </p:cNvPicPr>
          <p:nvPr>
            <p:ph idx="1"/>
          </p:nvPr>
        </p:nvPicPr>
        <p:blipFill>
          <a:blip r:embed="rId2"/>
          <a:stretch>
            <a:fillRect/>
          </a:stretch>
        </p:blipFill>
        <p:spPr>
          <a:xfrm>
            <a:off x="5937788" y="2280331"/>
            <a:ext cx="5761777" cy="3881437"/>
          </a:xfrm>
        </p:spPr>
      </p:pic>
      <p:sp>
        <p:nvSpPr>
          <p:cNvPr id="6" name="TextBox 5">
            <a:extLst>
              <a:ext uri="{FF2B5EF4-FFF2-40B4-BE49-F238E27FC236}">
                <a16:creationId xmlns:a16="http://schemas.microsoft.com/office/drawing/2014/main" id="{AB62653E-5DBA-2C42-B59B-1008F3667523}"/>
              </a:ext>
            </a:extLst>
          </p:cNvPr>
          <p:cNvSpPr txBox="1"/>
          <p:nvPr/>
        </p:nvSpPr>
        <p:spPr>
          <a:xfrm>
            <a:off x="859972" y="1692663"/>
            <a:ext cx="463731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Most airlines have minimal departure delays. NK (Spirit Air Lines), MQ (American Eagle Airlines Inc) and F9 (Frontier Airlines) show more variability/some extreme values.</a:t>
            </a:r>
            <a:endParaRPr lang="en-US" dirty="0"/>
          </a:p>
        </p:txBody>
      </p:sp>
    </p:spTree>
    <p:extLst>
      <p:ext uri="{BB962C8B-B14F-4D97-AF65-F5344CB8AC3E}">
        <p14:creationId xmlns:p14="http://schemas.microsoft.com/office/powerpoint/2010/main" val="1217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CAE8-2E84-0540-B92D-C524C1FCBA99}"/>
              </a:ext>
            </a:extLst>
          </p:cNvPr>
          <p:cNvSpPr>
            <a:spLocks noGrp="1"/>
          </p:cNvSpPr>
          <p:nvPr>
            <p:ph type="title"/>
          </p:nvPr>
        </p:nvSpPr>
        <p:spPr/>
        <p:txBody>
          <a:bodyPr/>
          <a:lstStyle/>
          <a:p>
            <a:r>
              <a:rPr lang="en-US" dirty="0"/>
              <a:t>Arrival Delay Vs Airline </a:t>
            </a:r>
          </a:p>
        </p:txBody>
      </p:sp>
      <p:sp>
        <p:nvSpPr>
          <p:cNvPr id="3" name="Content Placeholder 2">
            <a:extLst>
              <a:ext uri="{FF2B5EF4-FFF2-40B4-BE49-F238E27FC236}">
                <a16:creationId xmlns:a16="http://schemas.microsoft.com/office/drawing/2014/main" id="{8A704132-2202-2645-A73F-87069D55136A}"/>
              </a:ext>
            </a:extLst>
          </p:cNvPr>
          <p:cNvSpPr>
            <a:spLocks noGrp="1"/>
          </p:cNvSpPr>
          <p:nvPr>
            <p:ph idx="1"/>
          </p:nvPr>
        </p:nvSpPr>
        <p:spPr>
          <a:xfrm>
            <a:off x="938591" y="2161713"/>
            <a:ext cx="3535438" cy="3880773"/>
          </a:xfrm>
        </p:spPr>
        <p:txBody>
          <a:bodyPr/>
          <a:lstStyle/>
          <a:p>
            <a:r>
              <a:rPr lang="en-IN" dirty="0"/>
              <a:t>Arrival delay variability seems similar with few outliers. Again, MQ (American Eagle Airlines) and F9 (Frontier Airlines) has the most extreme arrival delay.</a:t>
            </a:r>
            <a:endParaRPr lang="en-US" dirty="0"/>
          </a:p>
        </p:txBody>
      </p:sp>
      <p:pic>
        <p:nvPicPr>
          <p:cNvPr id="5" name="Picture 4">
            <a:extLst>
              <a:ext uri="{FF2B5EF4-FFF2-40B4-BE49-F238E27FC236}">
                <a16:creationId xmlns:a16="http://schemas.microsoft.com/office/drawing/2014/main" id="{592A3A63-F74B-454C-B2FA-B870FD17BB25}"/>
              </a:ext>
            </a:extLst>
          </p:cNvPr>
          <p:cNvPicPr>
            <a:picLocks noChangeAspect="1"/>
          </p:cNvPicPr>
          <p:nvPr/>
        </p:nvPicPr>
        <p:blipFill>
          <a:blip r:embed="rId2"/>
          <a:stretch>
            <a:fillRect/>
          </a:stretch>
        </p:blipFill>
        <p:spPr>
          <a:xfrm>
            <a:off x="4975668" y="2120742"/>
            <a:ext cx="5749473" cy="3962714"/>
          </a:xfrm>
          <a:prstGeom prst="rect">
            <a:avLst/>
          </a:prstGeom>
        </p:spPr>
      </p:pic>
    </p:spTree>
    <p:extLst>
      <p:ext uri="{BB962C8B-B14F-4D97-AF65-F5344CB8AC3E}">
        <p14:creationId xmlns:p14="http://schemas.microsoft.com/office/powerpoint/2010/main" val="153951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8667-235E-0447-BFAB-1050FC084B32}"/>
              </a:ext>
            </a:extLst>
          </p:cNvPr>
          <p:cNvSpPr>
            <a:spLocks noGrp="1"/>
          </p:cNvSpPr>
          <p:nvPr>
            <p:ph type="title"/>
          </p:nvPr>
        </p:nvSpPr>
        <p:spPr/>
        <p:txBody>
          <a:bodyPr/>
          <a:lstStyle/>
          <a:p>
            <a:r>
              <a:rPr lang="en-US" dirty="0"/>
              <a:t>Comparison between Arrival Delay and Departure delay with Airlines </a:t>
            </a:r>
          </a:p>
        </p:txBody>
      </p:sp>
      <p:sp>
        <p:nvSpPr>
          <p:cNvPr id="3" name="Content Placeholder 2">
            <a:extLst>
              <a:ext uri="{FF2B5EF4-FFF2-40B4-BE49-F238E27FC236}">
                <a16:creationId xmlns:a16="http://schemas.microsoft.com/office/drawing/2014/main" id="{483CBBBD-E169-F949-B778-7A5D69720691}"/>
              </a:ext>
            </a:extLst>
          </p:cNvPr>
          <p:cNvSpPr>
            <a:spLocks noGrp="1"/>
          </p:cNvSpPr>
          <p:nvPr>
            <p:ph idx="1"/>
          </p:nvPr>
        </p:nvSpPr>
        <p:spPr>
          <a:xfrm>
            <a:off x="677334" y="2160589"/>
            <a:ext cx="4297437" cy="3880773"/>
          </a:xfrm>
        </p:spPr>
        <p:txBody>
          <a:bodyPr/>
          <a:lstStyle/>
          <a:p>
            <a:r>
              <a:rPr lang="en-IN" dirty="0"/>
              <a:t>It is observed through superimposed graph that departure delays are higher than arrival delays. One can assume that airlines probably increase speed to minimize delays.</a:t>
            </a:r>
            <a:endParaRPr lang="en-US" dirty="0"/>
          </a:p>
        </p:txBody>
      </p:sp>
      <p:pic>
        <p:nvPicPr>
          <p:cNvPr id="5" name="Picture 4">
            <a:extLst>
              <a:ext uri="{FF2B5EF4-FFF2-40B4-BE49-F238E27FC236}">
                <a16:creationId xmlns:a16="http://schemas.microsoft.com/office/drawing/2014/main" id="{40901E33-3AF4-9745-9DA4-E0FEE798FE8A}"/>
              </a:ext>
            </a:extLst>
          </p:cNvPr>
          <p:cNvPicPr>
            <a:picLocks noChangeAspect="1"/>
          </p:cNvPicPr>
          <p:nvPr/>
        </p:nvPicPr>
        <p:blipFill>
          <a:blip r:embed="rId2"/>
          <a:stretch>
            <a:fillRect/>
          </a:stretch>
        </p:blipFill>
        <p:spPr>
          <a:xfrm>
            <a:off x="5747657" y="1731330"/>
            <a:ext cx="5671457" cy="4931633"/>
          </a:xfrm>
          <a:prstGeom prst="rect">
            <a:avLst/>
          </a:prstGeom>
        </p:spPr>
      </p:pic>
    </p:spTree>
    <p:extLst>
      <p:ext uri="{BB962C8B-B14F-4D97-AF65-F5344CB8AC3E}">
        <p14:creationId xmlns:p14="http://schemas.microsoft.com/office/powerpoint/2010/main" val="21017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8CDD-F349-1F4C-BA1C-15ABED41CE1B}"/>
              </a:ext>
            </a:extLst>
          </p:cNvPr>
          <p:cNvSpPr>
            <a:spLocks noGrp="1"/>
          </p:cNvSpPr>
          <p:nvPr>
            <p:ph type="title"/>
          </p:nvPr>
        </p:nvSpPr>
        <p:spPr/>
        <p:txBody>
          <a:bodyPr>
            <a:normAutofit fontScale="90000"/>
          </a:bodyPr>
          <a:lstStyle/>
          <a:p>
            <a:r>
              <a:rPr lang="en-IN" b="1" dirty="0"/>
              <a:t>Top 10 airports with most averaged departure delay and analysis of top airport for potential reason</a:t>
            </a:r>
            <a:br>
              <a:rPr lang="en-IN" b="1" dirty="0"/>
            </a:br>
            <a:endParaRPr lang="en-US" dirty="0"/>
          </a:p>
        </p:txBody>
      </p:sp>
      <p:pic>
        <p:nvPicPr>
          <p:cNvPr id="5" name="Content Placeholder 4">
            <a:extLst>
              <a:ext uri="{FF2B5EF4-FFF2-40B4-BE49-F238E27FC236}">
                <a16:creationId xmlns:a16="http://schemas.microsoft.com/office/drawing/2014/main" id="{3A4B8929-125F-9545-83EB-87261CCECABD}"/>
              </a:ext>
            </a:extLst>
          </p:cNvPr>
          <p:cNvPicPr>
            <a:picLocks noGrp="1" noChangeAspect="1"/>
          </p:cNvPicPr>
          <p:nvPr>
            <p:ph idx="1"/>
          </p:nvPr>
        </p:nvPicPr>
        <p:blipFill>
          <a:blip r:embed="rId2"/>
          <a:stretch>
            <a:fillRect/>
          </a:stretch>
        </p:blipFill>
        <p:spPr>
          <a:xfrm>
            <a:off x="677334" y="2395878"/>
            <a:ext cx="2844800" cy="2387600"/>
          </a:xfrm>
        </p:spPr>
      </p:pic>
      <p:pic>
        <p:nvPicPr>
          <p:cNvPr id="7" name="Picture 6">
            <a:extLst>
              <a:ext uri="{FF2B5EF4-FFF2-40B4-BE49-F238E27FC236}">
                <a16:creationId xmlns:a16="http://schemas.microsoft.com/office/drawing/2014/main" id="{533F675D-881A-3B49-A607-4DE79F101748}"/>
              </a:ext>
            </a:extLst>
          </p:cNvPr>
          <p:cNvPicPr>
            <a:picLocks noChangeAspect="1"/>
          </p:cNvPicPr>
          <p:nvPr/>
        </p:nvPicPr>
        <p:blipFill>
          <a:blip r:embed="rId3"/>
          <a:stretch>
            <a:fillRect/>
          </a:stretch>
        </p:blipFill>
        <p:spPr>
          <a:xfrm>
            <a:off x="5400621" y="1733770"/>
            <a:ext cx="5929531" cy="4945554"/>
          </a:xfrm>
          <a:prstGeom prst="rect">
            <a:avLst/>
          </a:prstGeom>
        </p:spPr>
      </p:pic>
      <p:sp>
        <p:nvSpPr>
          <p:cNvPr id="8" name="TextBox 7">
            <a:extLst>
              <a:ext uri="{FF2B5EF4-FFF2-40B4-BE49-F238E27FC236}">
                <a16:creationId xmlns:a16="http://schemas.microsoft.com/office/drawing/2014/main" id="{BB48BD89-A857-5541-B098-19CDFFAA0AC6}"/>
              </a:ext>
            </a:extLst>
          </p:cNvPr>
          <p:cNvSpPr txBox="1"/>
          <p:nvPr/>
        </p:nvSpPr>
        <p:spPr>
          <a:xfrm>
            <a:off x="767255" y="4950372"/>
            <a:ext cx="3972911" cy="1384995"/>
          </a:xfrm>
          <a:prstGeom prst="rect">
            <a:avLst/>
          </a:prstGeom>
          <a:noFill/>
        </p:spPr>
        <p:txBody>
          <a:bodyPr wrap="square" rtlCol="0">
            <a:spAutoFit/>
          </a:bodyPr>
          <a:lstStyle/>
          <a:p>
            <a:r>
              <a:rPr lang="en-IN" sz="1200" dirty="0"/>
              <a:t>"TTN" origin airport (Trenton Mercer Airport from Trenton) has highest average departure delay. Diving deeper shows there is only one observation for this airport with departure delay of 250 min and arrival delay of 236 min. The flight was not diverted or cancelled but the flight was delayed due to airline delay of 236 min.</a:t>
            </a:r>
            <a:endParaRPr lang="en-US" sz="1200" dirty="0"/>
          </a:p>
        </p:txBody>
      </p:sp>
    </p:spTree>
    <p:extLst>
      <p:ext uri="{BB962C8B-B14F-4D97-AF65-F5344CB8AC3E}">
        <p14:creationId xmlns:p14="http://schemas.microsoft.com/office/powerpoint/2010/main" val="428901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6175-C11F-4643-A896-C75F85E54A16}"/>
              </a:ext>
            </a:extLst>
          </p:cNvPr>
          <p:cNvSpPr>
            <a:spLocks noGrp="1"/>
          </p:cNvSpPr>
          <p:nvPr>
            <p:ph type="title"/>
          </p:nvPr>
        </p:nvSpPr>
        <p:spPr>
          <a:xfrm>
            <a:off x="677334" y="357352"/>
            <a:ext cx="8596668" cy="1320800"/>
          </a:xfrm>
        </p:spPr>
        <p:txBody>
          <a:bodyPr>
            <a:normAutofit fontScale="90000"/>
          </a:bodyPr>
          <a:lstStyle/>
          <a:p>
            <a:r>
              <a:rPr lang="en-IN" b="1" dirty="0"/>
              <a:t>Intuitive analysis - Study if the departure/arrival delay is influenced by distance of trip.</a:t>
            </a:r>
            <a:br>
              <a:rPr lang="en-IN" b="1" dirty="0"/>
            </a:br>
            <a:endParaRPr lang="en-US" dirty="0"/>
          </a:p>
        </p:txBody>
      </p:sp>
      <p:pic>
        <p:nvPicPr>
          <p:cNvPr id="5" name="Content Placeholder 4">
            <a:extLst>
              <a:ext uri="{FF2B5EF4-FFF2-40B4-BE49-F238E27FC236}">
                <a16:creationId xmlns:a16="http://schemas.microsoft.com/office/drawing/2014/main" id="{2666B62A-B1A0-3E41-9A70-A7C59EF43420}"/>
              </a:ext>
            </a:extLst>
          </p:cNvPr>
          <p:cNvPicPr>
            <a:picLocks noGrp="1" noChangeAspect="1"/>
          </p:cNvPicPr>
          <p:nvPr>
            <p:ph idx="1"/>
          </p:nvPr>
        </p:nvPicPr>
        <p:blipFill>
          <a:blip r:embed="rId2"/>
          <a:stretch>
            <a:fillRect/>
          </a:stretch>
        </p:blipFill>
        <p:spPr>
          <a:xfrm>
            <a:off x="4382710" y="1568063"/>
            <a:ext cx="5842000" cy="1435100"/>
          </a:xfrm>
        </p:spPr>
      </p:pic>
      <p:pic>
        <p:nvPicPr>
          <p:cNvPr id="7" name="Picture 6">
            <a:extLst>
              <a:ext uri="{FF2B5EF4-FFF2-40B4-BE49-F238E27FC236}">
                <a16:creationId xmlns:a16="http://schemas.microsoft.com/office/drawing/2014/main" id="{2C413417-1773-3243-9667-0BD7D570D176}"/>
              </a:ext>
            </a:extLst>
          </p:cNvPr>
          <p:cNvPicPr>
            <a:picLocks noChangeAspect="1"/>
          </p:cNvPicPr>
          <p:nvPr/>
        </p:nvPicPr>
        <p:blipFill>
          <a:blip r:embed="rId3"/>
          <a:stretch>
            <a:fillRect/>
          </a:stretch>
        </p:blipFill>
        <p:spPr>
          <a:xfrm>
            <a:off x="6406931" y="3077999"/>
            <a:ext cx="5537200" cy="3644900"/>
          </a:xfrm>
          <a:prstGeom prst="rect">
            <a:avLst/>
          </a:prstGeom>
        </p:spPr>
      </p:pic>
      <p:pic>
        <p:nvPicPr>
          <p:cNvPr id="9" name="Picture 8">
            <a:extLst>
              <a:ext uri="{FF2B5EF4-FFF2-40B4-BE49-F238E27FC236}">
                <a16:creationId xmlns:a16="http://schemas.microsoft.com/office/drawing/2014/main" id="{21D9F87A-43DA-5D40-B613-B04155A727AD}"/>
              </a:ext>
            </a:extLst>
          </p:cNvPr>
          <p:cNvPicPr>
            <a:picLocks noChangeAspect="1"/>
          </p:cNvPicPr>
          <p:nvPr/>
        </p:nvPicPr>
        <p:blipFill>
          <a:blip r:embed="rId4"/>
          <a:stretch>
            <a:fillRect/>
          </a:stretch>
        </p:blipFill>
        <p:spPr>
          <a:xfrm>
            <a:off x="696290" y="3262924"/>
            <a:ext cx="5420626" cy="3245470"/>
          </a:xfrm>
          <a:prstGeom prst="rect">
            <a:avLst/>
          </a:prstGeom>
        </p:spPr>
      </p:pic>
    </p:spTree>
    <p:extLst>
      <p:ext uri="{BB962C8B-B14F-4D97-AF65-F5344CB8AC3E}">
        <p14:creationId xmlns:p14="http://schemas.microsoft.com/office/powerpoint/2010/main" val="373760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DD71-3E96-9B47-ACAF-505A2FB52BE7}"/>
              </a:ext>
            </a:extLst>
          </p:cNvPr>
          <p:cNvSpPr>
            <a:spLocks noGrp="1"/>
          </p:cNvSpPr>
          <p:nvPr>
            <p:ph type="title"/>
          </p:nvPr>
        </p:nvSpPr>
        <p:spPr/>
        <p:txBody>
          <a:bodyPr>
            <a:normAutofit fontScale="90000"/>
          </a:bodyPr>
          <a:lstStyle/>
          <a:p>
            <a:r>
              <a:rPr lang="en-IN" b="1" dirty="0"/>
              <a:t>Intuitive analysis - Day of week vs departure delay</a:t>
            </a:r>
            <a:br>
              <a:rPr lang="en-IN" b="1" dirty="0"/>
            </a:br>
            <a:endParaRPr lang="en-US" dirty="0"/>
          </a:p>
        </p:txBody>
      </p:sp>
      <p:pic>
        <p:nvPicPr>
          <p:cNvPr id="5" name="Content Placeholder 4">
            <a:extLst>
              <a:ext uri="{FF2B5EF4-FFF2-40B4-BE49-F238E27FC236}">
                <a16:creationId xmlns:a16="http://schemas.microsoft.com/office/drawing/2014/main" id="{2729C576-368F-134F-8872-11468B637E97}"/>
              </a:ext>
            </a:extLst>
          </p:cNvPr>
          <p:cNvPicPr>
            <a:picLocks noGrp="1" noChangeAspect="1"/>
          </p:cNvPicPr>
          <p:nvPr>
            <p:ph idx="1"/>
          </p:nvPr>
        </p:nvPicPr>
        <p:blipFill>
          <a:blip r:embed="rId2"/>
          <a:stretch>
            <a:fillRect/>
          </a:stretch>
        </p:blipFill>
        <p:spPr>
          <a:xfrm>
            <a:off x="774947" y="1683270"/>
            <a:ext cx="6426200" cy="1409700"/>
          </a:xfrm>
        </p:spPr>
      </p:pic>
      <p:pic>
        <p:nvPicPr>
          <p:cNvPr id="7" name="Picture 6">
            <a:extLst>
              <a:ext uri="{FF2B5EF4-FFF2-40B4-BE49-F238E27FC236}">
                <a16:creationId xmlns:a16="http://schemas.microsoft.com/office/drawing/2014/main" id="{EB755252-80C0-604D-AA37-6B1E066EA4BB}"/>
              </a:ext>
            </a:extLst>
          </p:cNvPr>
          <p:cNvPicPr>
            <a:picLocks noChangeAspect="1"/>
          </p:cNvPicPr>
          <p:nvPr/>
        </p:nvPicPr>
        <p:blipFill>
          <a:blip r:embed="rId3"/>
          <a:stretch>
            <a:fillRect/>
          </a:stretch>
        </p:blipFill>
        <p:spPr>
          <a:xfrm>
            <a:off x="560990" y="3352800"/>
            <a:ext cx="6172200" cy="3505200"/>
          </a:xfrm>
          <a:prstGeom prst="rect">
            <a:avLst/>
          </a:prstGeom>
        </p:spPr>
      </p:pic>
      <p:sp>
        <p:nvSpPr>
          <p:cNvPr id="8" name="TextBox 7">
            <a:extLst>
              <a:ext uri="{FF2B5EF4-FFF2-40B4-BE49-F238E27FC236}">
                <a16:creationId xmlns:a16="http://schemas.microsoft.com/office/drawing/2014/main" id="{B57BECE4-164E-824F-A167-79DB020691DD}"/>
              </a:ext>
            </a:extLst>
          </p:cNvPr>
          <p:cNvSpPr txBox="1"/>
          <p:nvPr/>
        </p:nvSpPr>
        <p:spPr>
          <a:xfrm>
            <a:off x="6316717" y="3911938"/>
            <a:ext cx="4025462" cy="2031325"/>
          </a:xfrm>
          <a:prstGeom prst="rect">
            <a:avLst/>
          </a:prstGeom>
          <a:noFill/>
        </p:spPr>
        <p:txBody>
          <a:bodyPr wrap="square" rtlCol="0">
            <a:spAutoFit/>
          </a:bodyPr>
          <a:lstStyle/>
          <a:p>
            <a:r>
              <a:rPr lang="en-IN" dirty="0"/>
              <a:t>Boxplot shows no particular trend because of outliers, therefore, departure delays does not have any relation with the days of the week. It is also seen in the correlation matrix where the value is extremely low (-0.001) between the two.</a:t>
            </a:r>
            <a:endParaRPr lang="en-US" dirty="0"/>
          </a:p>
        </p:txBody>
      </p:sp>
    </p:spTree>
    <p:extLst>
      <p:ext uri="{BB962C8B-B14F-4D97-AF65-F5344CB8AC3E}">
        <p14:creationId xmlns:p14="http://schemas.microsoft.com/office/powerpoint/2010/main" val="345224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0120-7D31-2947-A3D4-46BB81A010AA}"/>
              </a:ext>
            </a:extLst>
          </p:cNvPr>
          <p:cNvSpPr>
            <a:spLocks noGrp="1"/>
          </p:cNvSpPr>
          <p:nvPr>
            <p:ph type="title"/>
          </p:nvPr>
        </p:nvSpPr>
        <p:spPr>
          <a:xfrm>
            <a:off x="687845" y="1292772"/>
            <a:ext cx="4767025" cy="3510455"/>
          </a:xfrm>
        </p:spPr>
        <p:txBody>
          <a:bodyPr>
            <a:normAutofit/>
          </a:bodyPr>
          <a:lstStyle/>
          <a:p>
            <a:pPr algn="just"/>
            <a:r>
              <a:rPr lang="en-IN" sz="2200" dirty="0">
                <a:solidFill>
                  <a:schemeClr val="tx1"/>
                </a:solidFill>
              </a:rPr>
              <a:t>Numerical summary shows Wednesdays and Saturdays have a lower average departure delay, while the Mondays and Sundays shows higher average delay and rest of the week is quite consistent.</a:t>
            </a:r>
            <a:endParaRPr lang="en-US" dirty="0"/>
          </a:p>
        </p:txBody>
      </p:sp>
      <p:pic>
        <p:nvPicPr>
          <p:cNvPr id="5" name="Content Placeholder 4">
            <a:extLst>
              <a:ext uri="{FF2B5EF4-FFF2-40B4-BE49-F238E27FC236}">
                <a16:creationId xmlns:a16="http://schemas.microsoft.com/office/drawing/2014/main" id="{6FACFFFD-9F7D-834E-9BC6-C1094BC28753}"/>
              </a:ext>
            </a:extLst>
          </p:cNvPr>
          <p:cNvPicPr>
            <a:picLocks noGrp="1" noChangeAspect="1"/>
          </p:cNvPicPr>
          <p:nvPr>
            <p:ph idx="1"/>
          </p:nvPr>
        </p:nvPicPr>
        <p:blipFill>
          <a:blip r:embed="rId2"/>
          <a:stretch>
            <a:fillRect/>
          </a:stretch>
        </p:blipFill>
        <p:spPr>
          <a:xfrm>
            <a:off x="6022427" y="1107280"/>
            <a:ext cx="4963148" cy="3881437"/>
          </a:xfrm>
        </p:spPr>
      </p:pic>
    </p:spTree>
    <p:extLst>
      <p:ext uri="{BB962C8B-B14F-4D97-AF65-F5344CB8AC3E}">
        <p14:creationId xmlns:p14="http://schemas.microsoft.com/office/powerpoint/2010/main" val="3212873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1258</TotalTime>
  <Words>583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vt:lpstr>
      <vt:lpstr>Trebuchet MS</vt:lpstr>
      <vt:lpstr>Wingdings 3</vt:lpstr>
      <vt:lpstr>Facet</vt:lpstr>
      <vt:lpstr>Flight Delay Prediction </vt:lpstr>
      <vt:lpstr>EDA </vt:lpstr>
      <vt:lpstr>Departure Delay vs Airline</vt:lpstr>
      <vt:lpstr>Arrival Delay Vs Airline </vt:lpstr>
      <vt:lpstr>Comparison between Arrival Delay and Departure delay with Airlines </vt:lpstr>
      <vt:lpstr>Top 10 airports with most averaged departure delay and analysis of top airport for potential reason </vt:lpstr>
      <vt:lpstr>Intuitive analysis - Study if the departure/arrival delay is influenced by distance of trip. </vt:lpstr>
      <vt:lpstr>Intuitive analysis - Day of week vs departure delay </vt:lpstr>
      <vt:lpstr>Numerical summary shows Wednesdays and Saturdays have a lower average departure delay, while the Mondays and Sundays shows higher average delay and rest of the week is quite consistent.</vt:lpstr>
      <vt:lpstr>PowerPoint Presentation</vt:lpstr>
      <vt:lpstr>PowerPoint Presentation</vt:lpstr>
      <vt:lpstr>Exploring if there a specific time (or time period) in the day when flight departures are usually delayed or are usually on time.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dc:title>
  <dc:creator>Sakshi Jaiswal</dc:creator>
  <cp:lastModifiedBy>Vikas Mathe</cp:lastModifiedBy>
  <cp:revision>10</cp:revision>
  <dcterms:created xsi:type="dcterms:W3CDTF">2021-05-10T15:36:11Z</dcterms:created>
  <dcterms:modified xsi:type="dcterms:W3CDTF">2022-10-12T11:39:51Z</dcterms:modified>
</cp:coreProperties>
</file>