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74" r:id="rId5"/>
    <p:sldId id="280" r:id="rId6"/>
    <p:sldId id="281" r:id="rId7"/>
    <p:sldId id="282" r:id="rId8"/>
    <p:sldId id="279" r:id="rId9"/>
    <p:sldId id="260" r:id="rId10"/>
    <p:sldId id="283" r:id="rId11"/>
    <p:sldId id="284" r:id="rId12"/>
    <p:sldId id="277" r:id="rId13"/>
    <p:sldId id="267" r:id="rId14"/>
    <p:sldId id="285" r:id="rId15"/>
    <p:sldId id="288" r:id="rId16"/>
    <p:sldId id="289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7" autoAdjust="0"/>
    <p:restoredTop sz="95408" autoAdjust="0"/>
  </p:normalViewPr>
  <p:slideViewPr>
    <p:cSldViewPr snapToGrid="0">
      <p:cViewPr>
        <p:scale>
          <a:sx n="76" d="100"/>
          <a:sy n="76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oladeogedengbe\Downloads\Code+txt_files+csv_file\World_Food_Consumption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World_Food_Consumption!$B$1</c:f>
              <c:strCache>
                <c:ptCount val="1"/>
                <c:pt idx="0">
                  <c:v>Food Consumption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World_Food_Consumption!$A$2:$A$22</c:f>
              <c:numCache>
                <c:formatCode>General</c:formatCode>
                <c:ptCount val="2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  <c:pt idx="20">
                  <c:v>2035</c:v>
                </c:pt>
              </c:numCache>
            </c:numRef>
          </c:xVal>
          <c:yVal>
            <c:numRef>
              <c:f>World_Food_Consumption!$B$2:$B$22</c:f>
              <c:numCache>
                <c:formatCode>General</c:formatCode>
                <c:ptCount val="21"/>
                <c:pt idx="0">
                  <c:v>611444.63779299997</c:v>
                </c:pt>
                <c:pt idx="1">
                  <c:v>616382.798954</c:v>
                </c:pt>
                <c:pt idx="2">
                  <c:v>621320.96011600003</c:v>
                </c:pt>
                <c:pt idx="3">
                  <c:v>626259.12127799995</c:v>
                </c:pt>
                <c:pt idx="4">
                  <c:v>631197.28243899997</c:v>
                </c:pt>
                <c:pt idx="5">
                  <c:v>636135.44360100001</c:v>
                </c:pt>
                <c:pt idx="6">
                  <c:v>641073.60476200003</c:v>
                </c:pt>
                <c:pt idx="7">
                  <c:v>646011.76592399995</c:v>
                </c:pt>
                <c:pt idx="8">
                  <c:v>650949.92708499997</c:v>
                </c:pt>
                <c:pt idx="9">
                  <c:v>655888.08824700001</c:v>
                </c:pt>
                <c:pt idx="10">
                  <c:v>660826.24940900004</c:v>
                </c:pt>
                <c:pt idx="11">
                  <c:v>665764.41056999995</c:v>
                </c:pt>
                <c:pt idx="12">
                  <c:v>670702.57173199998</c:v>
                </c:pt>
                <c:pt idx="13">
                  <c:v>675640.73289300001</c:v>
                </c:pt>
                <c:pt idx="14">
                  <c:v>680578.89405500004</c:v>
                </c:pt>
                <c:pt idx="15">
                  <c:v>685517.05521699996</c:v>
                </c:pt>
                <c:pt idx="16">
                  <c:v>690455.21637799998</c:v>
                </c:pt>
                <c:pt idx="17">
                  <c:v>695393.37754000002</c:v>
                </c:pt>
                <c:pt idx="18">
                  <c:v>700331.53870100004</c:v>
                </c:pt>
                <c:pt idx="19">
                  <c:v>705269.69986299996</c:v>
                </c:pt>
                <c:pt idx="20">
                  <c:v>710207.86102399998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3C-4A31-9262-53F04FE4C9F0}"/>
            </c:ext>
          </c:extLst>
        </c:ser>
        <c:ser>
          <c:idx val="1"/>
          <c:order val="1"/>
          <c:tx>
            <c:strRef>
              <c:f>World_Food_Consumption!$C$1</c:f>
              <c:strCache>
                <c:ptCount val="1"/>
                <c:pt idx="0">
                  <c:v>Food Production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World_Food_Consumption!$A$2:$A$22</c:f>
              <c:numCache>
                <c:formatCode>General</c:formatCode>
                <c:ptCount val="2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  <c:pt idx="20">
                  <c:v>2035</c:v>
                </c:pt>
              </c:numCache>
            </c:numRef>
          </c:xVal>
          <c:yVal>
            <c:numRef>
              <c:f>World_Food_Consumption!$C$2:$C$22</c:f>
              <c:numCache>
                <c:formatCode>General</c:formatCode>
                <c:ptCount val="21"/>
                <c:pt idx="0">
                  <c:v>408600.82</c:v>
                </c:pt>
                <c:pt idx="1">
                  <c:v>413348.62692299997</c:v>
                </c:pt>
                <c:pt idx="2">
                  <c:v>418096.433846</c:v>
                </c:pt>
                <c:pt idx="3">
                  <c:v>422844.24076900003</c:v>
                </c:pt>
                <c:pt idx="4">
                  <c:v>427592.04769199999</c:v>
                </c:pt>
                <c:pt idx="5">
                  <c:v>432339.85461500002</c:v>
                </c:pt>
                <c:pt idx="6">
                  <c:v>437087.66153799999</c:v>
                </c:pt>
                <c:pt idx="7">
                  <c:v>441835.46846200002</c:v>
                </c:pt>
                <c:pt idx="8">
                  <c:v>446583.27538499999</c:v>
                </c:pt>
                <c:pt idx="9">
                  <c:v>451331.08230800001</c:v>
                </c:pt>
                <c:pt idx="10">
                  <c:v>456078.88923099998</c:v>
                </c:pt>
                <c:pt idx="11">
                  <c:v>460826.696154</c:v>
                </c:pt>
                <c:pt idx="12">
                  <c:v>465574.50307699997</c:v>
                </c:pt>
                <c:pt idx="13">
                  <c:v>470322.31</c:v>
                </c:pt>
                <c:pt idx="14">
                  <c:v>475070.11692300002</c:v>
                </c:pt>
                <c:pt idx="15">
                  <c:v>479817.92384599999</c:v>
                </c:pt>
                <c:pt idx="16">
                  <c:v>484565.73076900002</c:v>
                </c:pt>
                <c:pt idx="17">
                  <c:v>489313.53769199998</c:v>
                </c:pt>
                <c:pt idx="18">
                  <c:v>494061.34461500001</c:v>
                </c:pt>
                <c:pt idx="19">
                  <c:v>498809.15153799998</c:v>
                </c:pt>
                <c:pt idx="20">
                  <c:v>503556.95846200001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3C-4A31-9262-53F04FE4C9F0}"/>
            </c:ext>
          </c:extLst>
        </c:ser>
        <c:ser>
          <c:idx val="2"/>
          <c:order val="2"/>
          <c:tx>
            <c:strRef>
              <c:f>World_Food_Consumption!$D$1</c:f>
              <c:strCache>
                <c:ptCount val="1"/>
                <c:pt idx="0">
                  <c:v>Wastage and Processing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World_Food_Consumption!$A$2:$A$22</c:f>
              <c:numCache>
                <c:formatCode>General</c:formatCode>
                <c:ptCount val="2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  <c:pt idx="20">
                  <c:v>2035</c:v>
                </c:pt>
              </c:numCache>
            </c:numRef>
          </c:xVal>
          <c:yVal>
            <c:numRef>
              <c:f>World_Food_Consumption!$D$2:$D$22</c:f>
              <c:numCache>
                <c:formatCode>General</c:formatCode>
                <c:ptCount val="21"/>
                <c:pt idx="0">
                  <c:v>120741.142653</c:v>
                </c:pt>
                <c:pt idx="1">
                  <c:v>122437.77862300001</c:v>
                </c:pt>
                <c:pt idx="2">
                  <c:v>124134.414594</c:v>
                </c:pt>
                <c:pt idx="3">
                  <c:v>125831.050564</c:v>
                </c:pt>
                <c:pt idx="4">
                  <c:v>127527.68653399999</c:v>
                </c:pt>
                <c:pt idx="5">
                  <c:v>129224.322504</c:v>
                </c:pt>
                <c:pt idx="6">
                  <c:v>130920.95847500001</c:v>
                </c:pt>
                <c:pt idx="7">
                  <c:v>132617.594445</c:v>
                </c:pt>
                <c:pt idx="8">
                  <c:v>134314.230415</c:v>
                </c:pt>
                <c:pt idx="9">
                  <c:v>136010.866385</c:v>
                </c:pt>
                <c:pt idx="10">
                  <c:v>137707.50235600001</c:v>
                </c:pt>
                <c:pt idx="11">
                  <c:v>139404.13832599999</c:v>
                </c:pt>
                <c:pt idx="12">
                  <c:v>141100.77429599999</c:v>
                </c:pt>
                <c:pt idx="13">
                  <c:v>142797.41026599999</c:v>
                </c:pt>
                <c:pt idx="14">
                  <c:v>144494.046237</c:v>
                </c:pt>
                <c:pt idx="15">
                  <c:v>146190.68220700001</c:v>
                </c:pt>
                <c:pt idx="16">
                  <c:v>147887.31817700001</c:v>
                </c:pt>
                <c:pt idx="17">
                  <c:v>149583.95414799999</c:v>
                </c:pt>
                <c:pt idx="18">
                  <c:v>151280.59011799999</c:v>
                </c:pt>
                <c:pt idx="19">
                  <c:v>152977.226088</c:v>
                </c:pt>
                <c:pt idx="20">
                  <c:v>154673.862058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3C-4A31-9262-53F04FE4C9F0}"/>
            </c:ext>
          </c:extLst>
        </c:ser>
        <c:ser>
          <c:idx val="3"/>
          <c:order val="3"/>
          <c:tx>
            <c:strRef>
              <c:f>World_Food_Consumption!$E$1</c:f>
              <c:strCache>
                <c:ptCount val="1"/>
                <c:pt idx="0">
                  <c:v>World Population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World_Food_Consumption!$A$2:$A$22</c:f>
              <c:numCache>
                <c:formatCode>General</c:formatCode>
                <c:ptCount val="2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  <c:pt idx="20">
                  <c:v>2035</c:v>
                </c:pt>
              </c:numCache>
            </c:numRef>
          </c:xVal>
          <c:yVal>
            <c:numRef>
              <c:f>World_Food_Consumption!$E$2:$E$22</c:f>
              <c:numCache>
                <c:formatCode>General</c:formatCode>
                <c:ptCount val="21"/>
                <c:pt idx="0">
                  <c:v>3496.2615999999998</c:v>
                </c:pt>
                <c:pt idx="1">
                  <c:v>3522.88281538</c:v>
                </c:pt>
                <c:pt idx="2">
                  <c:v>3549.5040307700001</c:v>
                </c:pt>
                <c:pt idx="3">
                  <c:v>3576.1252461499998</c:v>
                </c:pt>
                <c:pt idx="4">
                  <c:v>3602.7464615399999</c:v>
                </c:pt>
                <c:pt idx="5">
                  <c:v>3629.3676769200001</c:v>
                </c:pt>
                <c:pt idx="6">
                  <c:v>3655.9888923100002</c:v>
                </c:pt>
                <c:pt idx="7">
                  <c:v>3682.6101076899999</c:v>
                </c:pt>
                <c:pt idx="8">
                  <c:v>3709.23132308</c:v>
                </c:pt>
                <c:pt idx="9">
                  <c:v>3735.8525384599998</c:v>
                </c:pt>
                <c:pt idx="10">
                  <c:v>3762.4737538499999</c:v>
                </c:pt>
                <c:pt idx="11">
                  <c:v>3789.0949692300001</c:v>
                </c:pt>
                <c:pt idx="12">
                  <c:v>3815.7161846200001</c:v>
                </c:pt>
                <c:pt idx="13">
                  <c:v>3842.3373999999999</c:v>
                </c:pt>
                <c:pt idx="14">
                  <c:v>3868.9586153800001</c:v>
                </c:pt>
                <c:pt idx="15">
                  <c:v>3895.5798307700002</c:v>
                </c:pt>
                <c:pt idx="16">
                  <c:v>3922.2010461499999</c:v>
                </c:pt>
                <c:pt idx="17">
                  <c:v>3948.82226154</c:v>
                </c:pt>
                <c:pt idx="18">
                  <c:v>3975.4434769200002</c:v>
                </c:pt>
                <c:pt idx="19">
                  <c:v>4002.0646923099998</c:v>
                </c:pt>
                <c:pt idx="20">
                  <c:v>4028.68590769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33C-4A31-9262-53F04FE4C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4463872"/>
        <c:axId val="1507997712"/>
      </c:scatterChart>
      <c:valAx>
        <c:axId val="154446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997712"/>
        <c:crosses val="autoZero"/>
        <c:crossBetween val="midCat"/>
      </c:valAx>
      <c:valAx>
        <c:axId val="150799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463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0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2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693-A660-4AFE-8FC8-951A0B4DFE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779B8B-E0BC-4D2A-BB31-79990822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ost.ocks.org/mike/natio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02024"/>
            <a:ext cx="7766936" cy="3548812"/>
          </a:xfrm>
        </p:spPr>
        <p:txBody>
          <a:bodyPr/>
          <a:lstStyle/>
          <a:p>
            <a:pPr algn="ctr"/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Predictive Analysis For Food Consumption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54041"/>
          </a:xfrm>
        </p:spPr>
        <p:txBody>
          <a:bodyPr>
            <a:normAutofit/>
          </a:bodyPr>
          <a:lstStyle/>
          <a:p>
            <a:r>
              <a:rPr lang="en-US" dirty="0"/>
              <a:t>Team #7</a:t>
            </a:r>
          </a:p>
          <a:p>
            <a:r>
              <a:rPr lang="en-US" dirty="0" err="1"/>
              <a:t>Ogedengbe</a:t>
            </a:r>
            <a:r>
              <a:rPr lang="en-US" dirty="0"/>
              <a:t> </a:t>
            </a:r>
            <a:r>
              <a:rPr lang="en-US" dirty="0" err="1"/>
              <a:t>Lolade</a:t>
            </a:r>
            <a:endParaRPr lang="en-US" dirty="0"/>
          </a:p>
          <a:p>
            <a:r>
              <a:rPr lang="en-US" dirty="0" err="1"/>
              <a:t>KeshavaMurthy</a:t>
            </a:r>
            <a:r>
              <a:rPr lang="en-US" dirty="0"/>
              <a:t> </a:t>
            </a:r>
            <a:r>
              <a:rPr lang="en-US" dirty="0" err="1"/>
              <a:t>Shirish</a:t>
            </a:r>
            <a:endParaRPr lang="en-US" dirty="0"/>
          </a:p>
          <a:p>
            <a:r>
              <a:rPr lang="en-US" dirty="0" err="1"/>
              <a:t>Patil</a:t>
            </a:r>
            <a:r>
              <a:rPr lang="en-US" dirty="0"/>
              <a:t> </a:t>
            </a:r>
            <a:r>
              <a:rPr lang="en-US" dirty="0" err="1"/>
              <a:t>Shubhangi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1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4703"/>
            <a:ext cx="8596668" cy="5326659"/>
          </a:xfrm>
        </p:spPr>
        <p:txBody>
          <a:bodyPr>
            <a:normAutofit/>
          </a:bodyPr>
          <a:lstStyle/>
          <a:p>
            <a:r>
              <a:rPr lang="en-US" sz="2200" dirty="0"/>
              <a:t>Linear Regression - attempts to model the relationship between two variables by fitting a linear equation to observed data. </a:t>
            </a:r>
          </a:p>
          <a:p>
            <a:endParaRPr lang="en-US" sz="2200" dirty="0"/>
          </a:p>
          <a:p>
            <a:r>
              <a:rPr lang="en-US" sz="2200" dirty="0"/>
              <a:t>One variable is considered to be an explanatory variable, and the other is considered to be a dependent variable.</a:t>
            </a:r>
          </a:p>
          <a:p>
            <a:endParaRPr lang="en-US" sz="2200" dirty="0"/>
          </a:p>
          <a:p>
            <a:r>
              <a:rPr lang="en-US" sz="2200" dirty="0"/>
              <a:t>Example for single country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83" y="4125474"/>
            <a:ext cx="6862599" cy="22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3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653"/>
            <a:ext cx="8596668" cy="437971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Decision Trees - Decision trees tend to be the method of choice for predictive modeling because they are relatively easy to understand and are also very effective. 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basic goal of a decision tree is to split a population of data into smaller segments.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There are two stages to prediction: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first stage is training the model—this is where the tree is built, tested, and optimized by using an existing collection of data.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 the second stage, you actually use the model to predict an unknown outcome. </a:t>
            </a:r>
          </a:p>
        </p:txBody>
      </p:sp>
    </p:spTree>
    <p:extLst>
      <p:ext uri="{BB962C8B-B14F-4D97-AF65-F5344CB8AC3E}">
        <p14:creationId xmlns:p14="http://schemas.microsoft.com/office/powerpoint/2010/main" val="406143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70" y="226142"/>
            <a:ext cx="8596668" cy="865239"/>
          </a:xfrm>
        </p:spPr>
        <p:txBody>
          <a:bodyPr>
            <a:normAutofit/>
          </a:bodyPr>
          <a:lstStyle/>
          <a:p>
            <a:r>
              <a:rPr lang="en-US" dirty="0"/>
              <a:t>Results –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29099"/>
              </p:ext>
            </p:extLst>
          </p:nvPr>
        </p:nvGraphicFramePr>
        <p:xfrm>
          <a:off x="816078" y="1681318"/>
          <a:ext cx="9016180" cy="4360708"/>
        </p:xfrm>
        <a:graphic>
          <a:graphicData uri="http://schemas.openxmlformats.org/drawingml/2006/table">
            <a:tbl>
              <a:tblPr/>
              <a:tblGrid>
                <a:gridCol w="59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Food Consumption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Food Production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Wastage and Processing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World Population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611444.6378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408600.82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120741.1427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3496.2616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616382.799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413348.6269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122437.7786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3522.882815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621320.9601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418096.4338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124134.4146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3549.504031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626259.1213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422844.2408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125831.0506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3576.125246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631197.2824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427592.0477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127527.6865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3602.746462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636135.4436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432339.8546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129224.3225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3629.367677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641073.6048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437087.6615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130920.9585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3655.988892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646011.7659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441835.4685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132617.5944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3682.610108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650949.9271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446583.2754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134314.2304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3709.231323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655888.0882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451331.0823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136010.8664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3735.852538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660826.2494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456078.8892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137707.5024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3762.473754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665764.4106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460826.6962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139404.1383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3789.094969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670702.5717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465574.5031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141100.7743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3815.716185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675640.7329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470322.31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142797.4103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3842.3374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680578.8941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475070.1169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144494.0462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3868.958615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685517.0552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479817.9238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146190.6822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3895.579831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690455.2164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484565.7308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147887.3182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3922.201046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695393.3775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489313.5377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149583.9541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3948.822262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700331.5387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494061.3446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151280.5901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3975.443477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705269.6999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498809.1515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152977.2261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4002.064692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21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710207.861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503556.9585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154673.8621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4028.685908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4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Graph showing the world future data 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89201"/>
              </p:ext>
            </p:extLst>
          </p:nvPr>
        </p:nvGraphicFramePr>
        <p:xfrm>
          <a:off x="677334" y="1664447"/>
          <a:ext cx="9685866" cy="483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534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12" y="450209"/>
            <a:ext cx="8596668" cy="1320800"/>
          </a:xfrm>
        </p:spPr>
        <p:txBody>
          <a:bodyPr/>
          <a:lstStyle/>
          <a:p>
            <a:r>
              <a:rPr lang="en-US" dirty="0"/>
              <a:t>Results - Visualization Of Data with </a:t>
            </a:r>
            <a:r>
              <a:rPr lang="en-US" dirty="0" err="1"/>
              <a:t>DataHero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9" y="1704575"/>
            <a:ext cx="5452600" cy="3828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29" y="1704575"/>
            <a:ext cx="6227935" cy="39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7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423"/>
            <a:ext cx="6216242" cy="5125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2" y="721423"/>
            <a:ext cx="5872294" cy="51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6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Visualizations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0471"/>
            <a:ext cx="9053895" cy="3880773"/>
          </a:xfrm>
        </p:spPr>
        <p:txBody>
          <a:bodyPr/>
          <a:lstStyle/>
          <a:p>
            <a:r>
              <a:rPr lang="en-US" dirty="0"/>
              <a:t>MatPotlib – </a:t>
            </a:r>
            <a:r>
              <a:rPr lang="en-US" dirty="0"/>
              <a:t>A python 2D plotting library which produces publication quality figures in a variety of hardcopy formats and interactive environments across platforms.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Tableau Public – This gives an opportunity to create dashboards and stories, so will try to implement this as another option for the visualization.</a:t>
            </a:r>
          </a:p>
          <a:p>
            <a:endParaRPr lang="en-US" dirty="0"/>
          </a:p>
          <a:p>
            <a:r>
              <a:rPr lang="en-US" dirty="0"/>
              <a:t>Excel E2D3 - Create dynamic and interactive graphs on Excel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https://bost.ocks.org/mike/nations/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4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2912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The predicted data can be used to improve the quantity and quality of agricultural statistics.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These organizations share the goal of developing a framework for improving national and international statistical systems to produce basic data and information to guide public and private decision makers.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024" y="2157984"/>
            <a:ext cx="72786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</a:rPr>
              <a:t>THANK YOU</a:t>
            </a:r>
          </a:p>
          <a:p>
            <a:pPr algn="ctr"/>
            <a:endParaRPr lang="en-US" sz="5000" dirty="0">
              <a:solidFill>
                <a:schemeClr val="accent1"/>
              </a:solidFill>
            </a:endParaRPr>
          </a:p>
          <a:p>
            <a:pPr algn="ctr"/>
            <a:r>
              <a:rPr lang="en-US" sz="5000" dirty="0">
                <a:solidFill>
                  <a:schemeClr val="accent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4365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11" y="1485527"/>
            <a:ext cx="8596668" cy="4464810"/>
          </a:xfrm>
        </p:spPr>
        <p:txBody>
          <a:bodyPr>
            <a:normAutofit/>
          </a:bodyPr>
          <a:lstStyle/>
          <a:p>
            <a:r>
              <a:rPr lang="en-US" sz="2200" dirty="0" err="1"/>
              <a:t>BackGround</a:t>
            </a:r>
            <a:endParaRPr lang="en-US" sz="2200" dirty="0"/>
          </a:p>
          <a:p>
            <a:r>
              <a:rPr lang="en-US" sz="2200" dirty="0" err="1"/>
              <a:t>DataSet</a:t>
            </a:r>
            <a:endParaRPr lang="en-US" sz="2200" dirty="0"/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Models for Prediction</a:t>
            </a:r>
          </a:p>
          <a:p>
            <a:r>
              <a:rPr lang="en-US" sz="2200" dirty="0"/>
              <a:t>Best Model</a:t>
            </a:r>
          </a:p>
          <a:p>
            <a:r>
              <a:rPr lang="en-US" sz="2200" dirty="0"/>
              <a:t>Results </a:t>
            </a:r>
          </a:p>
          <a:p>
            <a:r>
              <a:rPr lang="en-US" sz="2200" dirty="0"/>
              <a:t>Visualization of Predictions</a:t>
            </a:r>
          </a:p>
          <a:p>
            <a:r>
              <a:rPr lang="en-US" sz="2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3270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275"/>
            <a:ext cx="8688572" cy="4724031"/>
          </a:xfrm>
        </p:spPr>
        <p:txBody>
          <a:bodyPr>
            <a:noAutofit/>
          </a:bodyPr>
          <a:lstStyle/>
          <a:p>
            <a:r>
              <a:rPr lang="en-US" sz="2400" dirty="0"/>
              <a:t>Future food consumption, production and population are predicted from past dataset 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Interesting problem as it gives food population and food consumption prediction for future years</a:t>
            </a:r>
          </a:p>
          <a:p>
            <a:endParaRPr lang="en-US" sz="2400" dirty="0"/>
          </a:p>
          <a:p>
            <a:r>
              <a:rPr lang="en-US" sz="2400" dirty="0"/>
              <a:t>The topic will help us realize to the statistics and hence change the ways food is managed in recent years</a:t>
            </a:r>
          </a:p>
        </p:txBody>
      </p:sp>
    </p:spTree>
    <p:extLst>
      <p:ext uri="{BB962C8B-B14F-4D97-AF65-F5344CB8AC3E}">
        <p14:creationId xmlns:p14="http://schemas.microsoft.com/office/powerpoint/2010/main" val="42220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515590"/>
            <a:ext cx="8596668" cy="1344742"/>
          </a:xfrm>
        </p:spPr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– </a:t>
            </a:r>
            <a:r>
              <a:rPr lang="en-US" dirty="0" err="1"/>
              <a:t>DataSet</a:t>
            </a:r>
            <a:r>
              <a:rPr lang="en-US" dirty="0"/>
              <a:t>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986455"/>
            <a:ext cx="8596668" cy="3930869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Released by International Food Security consists of food availability for 76 low and middle income countries over a 10-year period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 data consists from 1990 to 2014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Grain and roots and tuber data are obtained from the FAOSTAT Production and Food Supply databases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/>
              <a:t>These databases contain country data as reported by national governments and provide comprehensive global coverage of supply and use of both grains and roots and tubers</a:t>
            </a:r>
          </a:p>
          <a:p>
            <a:pPr marL="0" indent="0" fontAlgn="base">
              <a:buFont typeface="Wingdings 3" charset="2"/>
              <a:buNone/>
            </a:pPr>
            <a:endParaRPr lang="en-US" sz="2400" dirty="0"/>
          </a:p>
          <a:p>
            <a:pPr fontAlgn="base"/>
            <a:r>
              <a:rPr lang="en-US" sz="2400" dirty="0"/>
              <a:t>International food aid delivery data are from the World Food </a:t>
            </a:r>
            <a:r>
              <a:rPr lang="en-US" sz="2400" dirty="0" err="1"/>
              <a:t>Programme</a:t>
            </a:r>
            <a:r>
              <a:rPr lang="en-US" sz="2400" dirty="0"/>
              <a:t> (WFP), the organization that coordinates and delivers most of the international food aid 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Economic variables such as GDP and total imports and exports are obtained from the World Bank’s online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3697"/>
            <a:ext cx="8596668" cy="4317665"/>
          </a:xfrm>
        </p:spPr>
        <p:txBody>
          <a:bodyPr>
            <a:normAutofit/>
          </a:bodyPr>
          <a:lstStyle/>
          <a:p>
            <a:r>
              <a:rPr lang="en-US" sz="2200" dirty="0"/>
              <a:t>Checking for missing values : No missing values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Check for redundant/ irrelevant attributes: No such values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Clusteing</a:t>
            </a:r>
            <a:r>
              <a:rPr lang="en-US" sz="2200" dirty="0"/>
              <a:t>: Combination of attributes into one cluster such that objects in them are more similar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59074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17" y="342300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/>
              <a:t>Clustering Example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9443" y="2634926"/>
            <a:ext cx="5839" cy="88614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6" y="3521075"/>
            <a:ext cx="11479303" cy="11049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17" y="974868"/>
            <a:ext cx="11479303" cy="166005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869443" y="4614328"/>
            <a:ext cx="5839" cy="88614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15" y="5512211"/>
            <a:ext cx="11479303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0717"/>
            <a:ext cx="8596668" cy="1320800"/>
          </a:xfrm>
        </p:spPr>
        <p:txBody>
          <a:bodyPr/>
          <a:lstStyle/>
          <a:p>
            <a:r>
              <a:rPr lang="en-US" dirty="0"/>
              <a:t>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85924"/>
              </p:ext>
            </p:extLst>
          </p:nvPr>
        </p:nvGraphicFramePr>
        <p:xfrm>
          <a:off x="677334" y="1404882"/>
          <a:ext cx="8128000" cy="457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987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6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r>
                        <a:rPr lang="en-US" baseline="0" dirty="0"/>
                        <a:t> period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6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Food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production quantity for Grains/Cereals and Root crops (R&amp;T)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Food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food availability</a:t>
                      </a:r>
                      <a:r>
                        <a:rPr lang="en-US" baseline="0" dirty="0"/>
                        <a:t> for Grains/cereals and Root Crops (R&amp;T)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Wastage and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Waste + Processed</a:t>
                      </a:r>
                      <a:r>
                        <a:rPr lang="en-US" baseline="0" dirty="0"/>
                        <a:t> + other utilization for Grains/Cereals and Root crops (R&amp;T)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065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population of</a:t>
                      </a:r>
                      <a:r>
                        <a:rPr lang="en-US" baseline="0" dirty="0"/>
                        <a:t> a country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Both Sexes (in millions)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9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8289"/>
            <a:ext cx="9833011" cy="4046483"/>
          </a:xfrm>
        </p:spPr>
        <p:txBody>
          <a:bodyPr>
            <a:normAutofit/>
          </a:bodyPr>
          <a:lstStyle/>
          <a:p>
            <a:r>
              <a:rPr lang="en-US" sz="2200" dirty="0"/>
              <a:t>SVM (Support Vector Machines) – They are supervised learning models.</a:t>
            </a:r>
          </a:p>
          <a:p>
            <a:endParaRPr lang="en-US" sz="2200" dirty="0"/>
          </a:p>
          <a:p>
            <a:r>
              <a:rPr lang="en-US" sz="2200" dirty="0"/>
              <a:t>Given a set of training examples, each marked as belonging to one or the other of two categories, an SVM training algorithm builds a model that assigns new examples to one category or the other.</a:t>
            </a:r>
          </a:p>
          <a:p>
            <a:endParaRPr lang="en-US" sz="2200" dirty="0"/>
          </a:p>
          <a:p>
            <a:r>
              <a:rPr lang="en-US" sz="2200" dirty="0"/>
              <a:t>The results for dataset were not good so considered to go with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1926404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1679</TotalTime>
  <Words>639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Mangal</vt:lpstr>
      <vt:lpstr>Trebuchet MS</vt:lpstr>
      <vt:lpstr>Wingdings</vt:lpstr>
      <vt:lpstr>Wingdings 3</vt:lpstr>
      <vt:lpstr>Facet</vt:lpstr>
      <vt:lpstr>  Predictive Analysis For Food Consumption </vt:lpstr>
      <vt:lpstr>Agenda</vt:lpstr>
      <vt:lpstr>Background</vt:lpstr>
      <vt:lpstr>DataSet – DataSet Part 1</vt:lpstr>
      <vt:lpstr>DataSet – Part 2</vt:lpstr>
      <vt:lpstr>Data Cleaning</vt:lpstr>
      <vt:lpstr>PowerPoint Presentation</vt:lpstr>
      <vt:lpstr>Attributes</vt:lpstr>
      <vt:lpstr>Models for Prediction</vt:lpstr>
      <vt:lpstr>PowerPoint Presentation</vt:lpstr>
      <vt:lpstr>Future Model </vt:lpstr>
      <vt:lpstr>Results – </vt:lpstr>
      <vt:lpstr>  Graph showing the world future data  </vt:lpstr>
      <vt:lpstr>Results - Visualization Of Data with DataHero</vt:lpstr>
      <vt:lpstr>PowerPoint Presentation</vt:lpstr>
      <vt:lpstr>Future Visualizations 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Nursery Database</dc:title>
  <dc:creator>Crafton, Timothy Lynn</dc:creator>
  <cp:lastModifiedBy>Shubhangi Patil</cp:lastModifiedBy>
  <cp:revision>65</cp:revision>
  <dcterms:created xsi:type="dcterms:W3CDTF">2016-10-31T15:28:37Z</dcterms:created>
  <dcterms:modified xsi:type="dcterms:W3CDTF">2016-12-01T20:50:16Z</dcterms:modified>
</cp:coreProperties>
</file>