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0"/>
  </p:notesMasterIdLst>
  <p:sldIdLst>
    <p:sldId id="278" r:id="rId5"/>
    <p:sldId id="279" r:id="rId6"/>
    <p:sldId id="280" r:id="rId7"/>
    <p:sldId id="294" r:id="rId8"/>
    <p:sldId id="295" r:id="rId9"/>
    <p:sldId id="296" r:id="rId10"/>
    <p:sldId id="297" r:id="rId11"/>
    <p:sldId id="298" r:id="rId12"/>
    <p:sldId id="299" r:id="rId13"/>
    <p:sldId id="300" r:id="rId14"/>
    <p:sldId id="301" r:id="rId15"/>
    <p:sldId id="302" r:id="rId16"/>
    <p:sldId id="303" r:id="rId17"/>
    <p:sldId id="304"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09" autoAdjust="0"/>
  </p:normalViewPr>
  <p:slideViewPr>
    <p:cSldViewPr snapToGrid="0" snapToObjects="1">
      <p:cViewPr varScale="1">
        <p:scale>
          <a:sx n="80" d="100"/>
          <a:sy n="80" d="100"/>
        </p:scale>
        <p:origin x="78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6BF46CA9-60CB-8C09-4C89-0A410D601C9D}"/>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311BFE2-4C86-761A-6D74-EEFBF631E354}"/>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6448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622355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821859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670663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4099002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6674436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7863855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5797797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6014525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2701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2880911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E0FA38BE-43FE-6880-21AF-9264B73C88AF}"/>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197E7DE-63B0-2B12-55DB-AB43126D0359}"/>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E34BAF46-EA2C-C2B1-853C-205C3C132717}"/>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27C4884-501A-CC0C-985D-30923652F88F}"/>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66F6DE04-77FD-DF88-B086-589E74B40184}"/>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87CD736-0BE3-F982-951D-9429E3546AA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97711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9306997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8910F78-EB21-C2B6-A76B-C6AA30DC8E16}"/>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4CC446D-4BA5-BC8C-5DE6-3CCFA992B2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1B2C30B-92D8-03A4-54E3-ADB790682034}"/>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99D6DFFE-89D0-583E-1B2F-CD45E8464CD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49344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BD6E7C6-B496-1ACD-4FF6-96DD6A864E5A}"/>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BCA51AD3-A309-EB80-00C5-27C49EF3048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6240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7564BB35-D8BE-806F-34E8-90133997187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B7B9362-5DB8-6CF5-12CD-62F065BF891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1720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1ABD02D9-F13C-1C46-9C76-B9165C512EE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3146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B7066830-5529-8D0A-39AA-8540840447E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0193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479648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64" r:id="rId19"/>
    <p:sldLayoutId id="214748366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4116441" y="1390479"/>
            <a:ext cx="7372350" cy="3404680"/>
          </a:xfrm>
        </p:spPr>
        <p:txBody>
          <a:bodyPr>
            <a:normAutofit/>
          </a:bodyPr>
          <a:lstStyle/>
          <a:p>
            <a:pPr algn="ctr"/>
            <a:r>
              <a:rPr lang="en-US" sz="7200" b="1" dirty="0">
                <a:latin typeface="Times New Roman" panose="02020603050405020304" pitchFamily="18" charset="0"/>
                <a:cs typeface="Times New Roman" panose="02020603050405020304" pitchFamily="18" charset="0"/>
              </a:rPr>
              <a:t>Applied Statistics Interview Grind</a:t>
            </a:r>
            <a:br>
              <a:rPr lang="en-US" sz="7200" b="1" dirty="0">
                <a:latin typeface="Times New Roman" panose="02020603050405020304" pitchFamily="18" charset="0"/>
                <a:cs typeface="Times New Roman" panose="02020603050405020304" pitchFamily="18" charset="0"/>
              </a:rPr>
            </a:br>
            <a:endParaRPr lang="en-US" sz="7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8290263" y="6077084"/>
            <a:ext cx="3684486" cy="496111"/>
          </a:xfrm>
        </p:spPr>
        <p:txBody>
          <a:bodyPr>
            <a:normAutofit fontScale="92500"/>
          </a:bodyPr>
          <a:lstStyle/>
          <a:p>
            <a:pPr algn="l"/>
            <a:r>
              <a:rPr lang="en-US" dirty="0"/>
              <a:t> SHUBHANGI RAMESH MAPARI</a:t>
            </a:r>
          </a:p>
          <a:p>
            <a:pPr algn="l"/>
            <a:endParaRPr lang="en-US" dirty="0"/>
          </a:p>
        </p:txBody>
      </p:sp>
      <p:sp>
        <p:nvSpPr>
          <p:cNvPr id="1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1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F9A51-9447-8A4F-3B3A-54AF8E1312B8}"/>
              </a:ext>
            </a:extLst>
          </p:cNvPr>
          <p:cNvSpPr>
            <a:spLocks noGrp="1"/>
          </p:cNvSpPr>
          <p:nvPr>
            <p:ph idx="1"/>
          </p:nvPr>
        </p:nvSpPr>
        <p:spPr>
          <a:xfrm>
            <a:off x="2386762" y="359246"/>
            <a:ext cx="8565093" cy="6140166"/>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Applications</a:t>
            </a:r>
            <a:r>
              <a:rPr lang="en-US" sz="2000" b="0" i="0" dirty="0">
                <a:effectLst/>
                <a:latin typeface="Times New Roman" panose="02020603050405020304" pitchFamily="18" charset="0"/>
                <a:cs typeface="Times New Roman" panose="02020603050405020304" pitchFamily="18" charset="0"/>
              </a:rPr>
              <a:t>:</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marL="457200" lvl="1" indent="0">
              <a:buNone/>
            </a:pPr>
            <a:r>
              <a:rPr lang="en-US" sz="1800" b="1" i="0" dirty="0">
                <a:effectLst/>
                <a:latin typeface="Times New Roman" panose="02020603050405020304" pitchFamily="18" charset="0"/>
                <a:cs typeface="Times New Roman" panose="02020603050405020304" pitchFamily="18" charset="0"/>
              </a:rPr>
              <a:t>Statistics</a:t>
            </a:r>
            <a:r>
              <a:rPr lang="en-US" sz="1800" b="0" i="0" dirty="0">
                <a:effectLst/>
                <a:latin typeface="Times New Roman" panose="02020603050405020304" pitchFamily="18" charset="0"/>
                <a:cs typeface="Times New Roman" panose="02020603050405020304" pitchFamily="18" charset="0"/>
              </a:rPr>
              <a:t>: Probability theory forms the foundation of statistical inference, which involves making predictions or inferences about a population based on sample data.</a:t>
            </a:r>
          </a:p>
          <a:p>
            <a:pPr marL="457200" lvl="1" indent="0">
              <a:buNone/>
            </a:pPr>
            <a:r>
              <a:rPr lang="en-US" sz="1800" b="1" i="0" dirty="0">
                <a:effectLst/>
                <a:latin typeface="Times New Roman" panose="02020603050405020304" pitchFamily="18" charset="0"/>
                <a:cs typeface="Times New Roman" panose="02020603050405020304" pitchFamily="18" charset="0"/>
              </a:rPr>
              <a:t>Finance</a:t>
            </a:r>
            <a:r>
              <a:rPr lang="en-US" sz="1800" b="0" i="0" dirty="0">
                <a:effectLst/>
                <a:latin typeface="Times New Roman" panose="02020603050405020304" pitchFamily="18" charset="0"/>
                <a:cs typeface="Times New Roman" panose="02020603050405020304" pitchFamily="18" charset="0"/>
              </a:rPr>
              <a:t>: Used in modeling financial markets, risk assessment, and portfolio management.</a:t>
            </a:r>
          </a:p>
          <a:p>
            <a:pPr marL="457200" lvl="1" indent="0">
              <a:buNone/>
            </a:pPr>
            <a:r>
              <a:rPr lang="en-US" sz="1800" b="1" i="0" dirty="0">
                <a:effectLst/>
                <a:latin typeface="Times New Roman" panose="02020603050405020304" pitchFamily="18" charset="0"/>
                <a:cs typeface="Times New Roman" panose="02020603050405020304" pitchFamily="18" charset="0"/>
              </a:rPr>
              <a:t>Machine Learning</a:t>
            </a:r>
            <a:r>
              <a:rPr lang="en-US" sz="1800" b="0" i="0" dirty="0">
                <a:effectLst/>
                <a:latin typeface="Times New Roman" panose="02020603050405020304" pitchFamily="18" charset="0"/>
                <a:cs typeface="Times New Roman" panose="02020603050405020304" pitchFamily="18" charset="0"/>
              </a:rPr>
              <a:t>: Probability theory is essential for building probabilistic models, such as Bayesian networks and Markov models, which are used in pattern recognition, natural language processing, and more.</a:t>
            </a:r>
          </a:p>
          <a:p>
            <a:pPr marL="457200" lvl="1" indent="0">
              <a:buNone/>
            </a:pPr>
            <a:r>
              <a:rPr lang="en-US" sz="1800" b="1" i="0" dirty="0">
                <a:effectLst/>
                <a:latin typeface="Times New Roman" panose="02020603050405020304" pitchFamily="18" charset="0"/>
                <a:cs typeface="Times New Roman" panose="02020603050405020304" pitchFamily="18" charset="0"/>
              </a:rPr>
              <a:t>Engineering</a:t>
            </a:r>
            <a:r>
              <a:rPr lang="en-US" sz="1800" b="0" i="0" dirty="0">
                <a:effectLst/>
                <a:latin typeface="Times New Roman" panose="02020603050405020304" pitchFamily="18" charset="0"/>
                <a:cs typeface="Times New Roman" panose="02020603050405020304" pitchFamily="18" charset="0"/>
              </a:rPr>
              <a:t>: Applied in reliability analysis, quality control, and designing systems with uncertain parameters.</a:t>
            </a:r>
          </a:p>
          <a:p>
            <a:pPr marL="457200" lvl="1" indent="0">
              <a:buNone/>
            </a:pPr>
            <a:r>
              <a:rPr lang="en-US" sz="1800" b="1" i="0" dirty="0">
                <a:effectLst/>
                <a:latin typeface="Times New Roman" panose="02020603050405020304" pitchFamily="18" charset="0"/>
                <a:cs typeface="Times New Roman" panose="02020603050405020304" pitchFamily="18" charset="0"/>
              </a:rPr>
              <a:t>Games of Chance</a:t>
            </a:r>
            <a:r>
              <a:rPr lang="en-US" sz="1800" b="0" i="0" dirty="0">
                <a:effectLst/>
                <a:latin typeface="Times New Roman" panose="02020603050405020304" pitchFamily="18" charset="0"/>
                <a:cs typeface="Times New Roman" panose="02020603050405020304" pitchFamily="18" charset="0"/>
              </a:rPr>
              <a:t>: Probability theory is crucial in analyzing and understanding games like poker, blackjack, and roulette.</a:t>
            </a:r>
          </a:p>
          <a:p>
            <a:endParaRPr lang="en-IN" dirty="0"/>
          </a:p>
        </p:txBody>
      </p:sp>
      <p:sp>
        <p:nvSpPr>
          <p:cNvPr id="5" name="Slide Number Placeholder 4">
            <a:extLst>
              <a:ext uri="{FF2B5EF4-FFF2-40B4-BE49-F238E27FC236}">
                <a16:creationId xmlns:a16="http://schemas.microsoft.com/office/drawing/2014/main" id="{7687AE85-CA21-E1FD-87D1-5652F05AE45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56806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FFFD-B05E-032B-B2F9-166554D9378F}"/>
              </a:ext>
            </a:extLst>
          </p:cNvPr>
          <p:cNvSpPr>
            <a:spLocks noGrp="1"/>
          </p:cNvSpPr>
          <p:nvPr>
            <p:ph type="title"/>
          </p:nvPr>
        </p:nvSpPr>
        <p:spPr>
          <a:xfrm>
            <a:off x="2090031" y="462579"/>
            <a:ext cx="6766560" cy="768096"/>
          </a:xfrm>
        </p:spPr>
        <p:txBody>
          <a:bodyPr>
            <a:noAutofit/>
          </a:bodyPr>
          <a:lstStyle/>
          <a:p>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4. What are some common measures of central tendency, and how are they calculated?</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2615E9-2270-7D20-9D9F-7BDB8D649D0A}"/>
              </a:ext>
            </a:extLst>
          </p:cNvPr>
          <p:cNvSpPr>
            <a:spLocks noGrp="1"/>
          </p:cNvSpPr>
          <p:nvPr>
            <p:ph idx="1"/>
          </p:nvPr>
        </p:nvSpPr>
        <p:spPr>
          <a:xfrm>
            <a:off x="2619846" y="1420749"/>
            <a:ext cx="8173660" cy="4974672"/>
          </a:xfrm>
        </p:spPr>
        <p:txBody>
          <a:bodyPr>
            <a:normAutofit fontScale="92500" lnSpcReduction="20000"/>
          </a:bodyPr>
          <a:lstStyle/>
          <a:p>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Definition:</a:t>
            </a:r>
          </a:p>
          <a:p>
            <a:pPr marL="457200" lvl="1" indent="0">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Central tendency refers to a statistical measure that represents the center or typical value of a dataset. It provides insight into the most representative value around which the data tend to cluster. Central tendency measures are used to summarize the data and understand its overall distribution. Common measures of central tendency include the mean, median, and mode.</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l">
              <a:buNone/>
            </a:pPr>
            <a:r>
              <a:rPr lang="en-US" sz="1900" b="1" i="0" dirty="0">
                <a:solidFill>
                  <a:schemeClr val="tx1">
                    <a:lumMod val="95000"/>
                    <a:lumOff val="5000"/>
                  </a:schemeClr>
                </a:solidFill>
                <a:effectLst/>
                <a:latin typeface="Times New Roman" panose="02020603050405020304" pitchFamily="18" charset="0"/>
                <a:cs typeface="Times New Roman" panose="02020603050405020304" pitchFamily="18" charset="0"/>
              </a:rPr>
              <a:t>	1. Mean</a:t>
            </a: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indent="0" algn="l">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		Calculation: The mean is calculated by summing all the values in a 			dataset and dividing by the total number of values.</a:t>
            </a:r>
          </a:p>
          <a:p>
            <a:pPr marL="0" indent="0" algn="l">
              <a:buNone/>
            </a:pPr>
            <a:endPar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Formula: </a:t>
            </a:r>
            <a:r>
              <a:rPr lang="en-IN" sz="1900" b="1" i="1" kern="100" dirty="0">
                <a:solidFill>
                  <a:schemeClr val="tx1">
                    <a:lumMod val="95000"/>
                    <a:lumOff val="5000"/>
                  </a:schemeClr>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mean = (sum of all values) / (number of observations)</a:t>
            </a:r>
            <a:endParaRPr lang="en-IN" sz="19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indent="0" algn="l">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	Example: Mean of a dataset {2, 4, 6, 8, 10} is</a:t>
            </a:r>
          </a:p>
          <a:p>
            <a:pPr marL="0" indent="0" algn="l">
              <a:buNone/>
            </a:pPr>
            <a:r>
              <a:rPr lang="en-US" sz="1900" b="0" i="0" dirty="0">
                <a:solidFill>
                  <a:schemeClr val="tx1">
                    <a:lumMod val="95000"/>
                    <a:lumOff val="5000"/>
                  </a:schemeClr>
                </a:solidFill>
                <a:effectLst/>
                <a:latin typeface="Times New Roman" panose="02020603050405020304" pitchFamily="18" charset="0"/>
                <a:cs typeface="Times New Roman" panose="02020603050405020304" pitchFamily="18" charset="0"/>
              </a:rPr>
              <a:t> 	2+4+6+8+105=652+4+6+8+10​=6.</a:t>
            </a:r>
          </a:p>
          <a:p>
            <a:endParaRPr lang="en-US" dirty="0">
              <a:solidFill>
                <a:srgbClr val="374151"/>
              </a:solidFill>
              <a:latin typeface="Söhne"/>
            </a:endParaRPr>
          </a:p>
          <a:p>
            <a:endParaRPr lang="en-IN" dirty="0"/>
          </a:p>
        </p:txBody>
      </p:sp>
      <p:sp>
        <p:nvSpPr>
          <p:cNvPr id="5" name="Slide Number Placeholder 4">
            <a:extLst>
              <a:ext uri="{FF2B5EF4-FFF2-40B4-BE49-F238E27FC236}">
                <a16:creationId xmlns:a16="http://schemas.microsoft.com/office/drawing/2014/main" id="{6DBEB566-44F2-32F7-6AD8-78BEF081EAB5}"/>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5449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6B4C2-888E-BBAF-A3CC-CA2C123B040E}"/>
              </a:ext>
            </a:extLst>
          </p:cNvPr>
          <p:cNvSpPr>
            <a:spLocks noGrp="1"/>
          </p:cNvSpPr>
          <p:nvPr>
            <p:ph idx="1"/>
          </p:nvPr>
        </p:nvSpPr>
        <p:spPr>
          <a:xfrm>
            <a:off x="3598545" y="583961"/>
            <a:ext cx="6766560" cy="5937728"/>
          </a:xfrm>
        </p:spPr>
        <p:txBody>
          <a:bodyPr>
            <a:normAutofit fontScale="92500" lnSpcReduction="10000"/>
          </a:bodyPr>
          <a:lstStyle/>
          <a:p>
            <a:pPr marL="0" indent="0" algn="l">
              <a:buNone/>
            </a:pPr>
            <a:r>
              <a:rPr lang="en-US" sz="1900" b="1" i="0" dirty="0">
                <a:effectLst/>
                <a:latin typeface="Times New Roman" panose="02020603050405020304" pitchFamily="18" charset="0"/>
                <a:cs typeface="Times New Roman" panose="02020603050405020304" pitchFamily="18" charset="0"/>
              </a:rPr>
              <a:t>2. Median</a:t>
            </a:r>
            <a:r>
              <a:rPr lang="en-US" sz="1900" b="0" i="0" dirty="0">
                <a:effectLst/>
                <a:latin typeface="Times New Roman" panose="02020603050405020304" pitchFamily="18" charset="0"/>
                <a:cs typeface="Times New Roman" panose="02020603050405020304" pitchFamily="18" charset="0"/>
              </a:rPr>
              <a:t>:</a:t>
            </a:r>
          </a:p>
          <a:p>
            <a:pPr marL="457200" lvl="1" indent="0" algn="l">
              <a:buNone/>
            </a:pPr>
            <a:r>
              <a:rPr lang="en-US" sz="1900" b="0" i="0" dirty="0">
                <a:effectLst/>
                <a:latin typeface="Times New Roman" panose="02020603050405020304" pitchFamily="18" charset="0"/>
                <a:cs typeface="Times New Roman" panose="02020603050405020304" pitchFamily="18" charset="0"/>
              </a:rPr>
              <a:t>Calculation: The median is the middle value in a sorted dataset. If there is an even number of values, it's the average of the two middle values.</a:t>
            </a:r>
          </a:p>
          <a:p>
            <a:pPr marL="457200" lvl="1" indent="0" algn="l">
              <a:buNone/>
            </a:pPr>
            <a:r>
              <a:rPr lang="en-US" sz="1900" b="0" i="0" dirty="0">
                <a:effectLst/>
                <a:latin typeface="Times New Roman" panose="02020603050405020304" pitchFamily="18" charset="0"/>
                <a:cs typeface="Times New Roman" panose="02020603050405020304" pitchFamily="18" charset="0"/>
              </a:rPr>
              <a:t>Example: Median of {10, 5, 7, 3, 8, 2, 6, 9} is 6 (middle value when sorted).</a:t>
            </a:r>
            <a:endParaRPr lang="en-US" sz="1900" dirty="0">
              <a:latin typeface="Times New Roman" panose="02020603050405020304" pitchFamily="18" charset="0"/>
              <a:cs typeface="Times New Roman" panose="02020603050405020304" pitchFamily="18" charset="0"/>
            </a:endParaRPr>
          </a:p>
          <a:p>
            <a:pPr marL="457200" lvl="1" indent="0">
              <a:buNone/>
            </a:pPr>
            <a:endParaRPr lang="en-US" sz="1900" b="0" i="0" dirty="0">
              <a:effectLst/>
              <a:latin typeface="Times New Roman" panose="02020603050405020304" pitchFamily="18" charset="0"/>
              <a:cs typeface="Times New Roman" panose="02020603050405020304" pitchFamily="18" charset="0"/>
            </a:endParaRPr>
          </a:p>
          <a:p>
            <a:pPr marL="0" indent="0" algn="l">
              <a:buNone/>
            </a:pPr>
            <a:r>
              <a:rPr lang="en-US" sz="1900" b="1" i="0" dirty="0">
                <a:effectLst/>
                <a:latin typeface="Times New Roman" panose="02020603050405020304" pitchFamily="18" charset="0"/>
                <a:cs typeface="Times New Roman" panose="02020603050405020304" pitchFamily="18" charset="0"/>
              </a:rPr>
              <a:t>3. Mode</a:t>
            </a:r>
            <a:r>
              <a:rPr lang="en-US" sz="1900" b="0" i="0" dirty="0">
                <a:effectLst/>
                <a:latin typeface="Times New Roman" panose="02020603050405020304" pitchFamily="18" charset="0"/>
                <a:cs typeface="Times New Roman" panose="02020603050405020304" pitchFamily="18" charset="0"/>
              </a:rPr>
              <a:t>:</a:t>
            </a:r>
          </a:p>
          <a:p>
            <a:pPr marL="457200" lvl="1" indent="0" algn="l">
              <a:buNone/>
            </a:pPr>
            <a:r>
              <a:rPr lang="en-US" sz="1900" b="0" i="0" dirty="0">
                <a:effectLst/>
                <a:latin typeface="Times New Roman" panose="02020603050405020304" pitchFamily="18" charset="0"/>
                <a:cs typeface="Times New Roman" panose="02020603050405020304" pitchFamily="18" charset="0"/>
              </a:rPr>
              <a:t>Calculation: The mode is the value that appears most frequently in a dataset.</a:t>
            </a:r>
          </a:p>
          <a:p>
            <a:pPr marL="457200" lvl="1" indent="0" algn="l">
              <a:buNone/>
            </a:pPr>
            <a:r>
              <a:rPr lang="en-US" sz="1900" b="0" i="0" dirty="0">
                <a:effectLst/>
                <a:latin typeface="Times New Roman" panose="02020603050405020304" pitchFamily="18" charset="0"/>
                <a:cs typeface="Times New Roman" panose="02020603050405020304" pitchFamily="18" charset="0"/>
              </a:rPr>
              <a:t>Example: Mode of {3, 5, 2, 5, 7, 3, 5} is 5 (appears three times, more than any other value).</a:t>
            </a:r>
          </a:p>
          <a:p>
            <a:pPr marL="457200" lvl="1" indent="0">
              <a:buNone/>
            </a:pPr>
            <a:endParaRPr lang="en-IN" sz="1900" b="1" i="0" dirty="0">
              <a:effectLst/>
              <a:latin typeface="Times New Roman" panose="02020603050405020304" pitchFamily="18" charset="0"/>
              <a:cs typeface="Times New Roman" panose="02020603050405020304" pitchFamily="18" charset="0"/>
            </a:endParaRPr>
          </a:p>
          <a:p>
            <a:pPr marL="0" indent="0" algn="l">
              <a:buNone/>
            </a:pPr>
            <a:r>
              <a:rPr lang="en-US" sz="1900" b="1" i="0" dirty="0">
                <a:effectLst/>
                <a:latin typeface="Times New Roman" panose="02020603050405020304" pitchFamily="18" charset="0"/>
                <a:cs typeface="Times New Roman" panose="02020603050405020304" pitchFamily="18" charset="0"/>
              </a:rPr>
              <a:t>Significance</a:t>
            </a:r>
            <a:r>
              <a:rPr lang="en-US" sz="1900" b="0" i="0" dirty="0">
                <a:effectLst/>
                <a:latin typeface="Times New Roman" panose="02020603050405020304" pitchFamily="18" charset="0"/>
                <a:cs typeface="Times New Roman" panose="02020603050405020304" pitchFamily="18" charset="0"/>
              </a:rPr>
              <a:t>:</a:t>
            </a:r>
          </a:p>
          <a:p>
            <a:pPr marL="0" indent="0" algn="l">
              <a:buNone/>
            </a:pPr>
            <a:r>
              <a:rPr lang="en-US" sz="1900" b="0" i="0" dirty="0">
                <a:effectLst/>
                <a:latin typeface="Times New Roman" panose="02020603050405020304" pitchFamily="18" charset="0"/>
                <a:cs typeface="Times New Roman" panose="02020603050405020304" pitchFamily="18" charset="0"/>
              </a:rPr>
              <a:t>These measures provide insights into the central tendencies of data and are crucial for summarizing and analyzing datasets in various fields such as statistics, finance, and scientific research.</a:t>
            </a:r>
          </a:p>
          <a:p>
            <a:pPr marL="457200" lvl="1" indent="0" algn="l">
              <a:buNone/>
            </a:pPr>
            <a:endParaRPr lang="en-US"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AB9FFB36-E9D2-3FF2-7591-1AE6303A20A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74652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7F7C-E8DA-81CD-A974-2858AF4808BF}"/>
              </a:ext>
            </a:extLst>
          </p:cNvPr>
          <p:cNvSpPr>
            <a:spLocks noGrp="1"/>
          </p:cNvSpPr>
          <p:nvPr>
            <p:ph type="title"/>
          </p:nvPr>
        </p:nvSpPr>
        <p:spPr>
          <a:xfrm>
            <a:off x="2114550" y="360639"/>
            <a:ext cx="8296275" cy="768096"/>
          </a:xfrm>
        </p:spPr>
        <p:txBody>
          <a:bodyPr>
            <a:normAutofit/>
          </a:bodyPr>
          <a:lstStyle/>
          <a:p>
            <a:r>
              <a:rPr lang="en-IN" sz="20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sz="2000" dirty="0"/>
          </a:p>
        </p:txBody>
      </p:sp>
      <p:sp>
        <p:nvSpPr>
          <p:cNvPr id="3" name="Content Placeholder 2">
            <a:extLst>
              <a:ext uri="{FF2B5EF4-FFF2-40B4-BE49-F238E27FC236}">
                <a16:creationId xmlns:a16="http://schemas.microsoft.com/office/drawing/2014/main" id="{CC36BD5F-FAD6-D2A7-E0DE-A19E19DFD92D}"/>
              </a:ext>
            </a:extLst>
          </p:cNvPr>
          <p:cNvSpPr>
            <a:spLocks noGrp="1"/>
          </p:cNvSpPr>
          <p:nvPr>
            <p:ph idx="1"/>
          </p:nvPr>
        </p:nvSpPr>
        <p:spPr>
          <a:xfrm>
            <a:off x="2576702" y="1194816"/>
            <a:ext cx="8624697" cy="5415533"/>
          </a:xfrm>
        </p:spPr>
        <p:txBody>
          <a:bodyPr>
            <a:normAutofit fontScale="25000" lnSpcReduction="20000"/>
          </a:bodyPr>
          <a:lstStyle/>
          <a:p>
            <a:r>
              <a:rPr lang="en-US" sz="7200" b="1" i="0" dirty="0">
                <a:effectLst/>
                <a:latin typeface="Times New Roman" panose="02020603050405020304" pitchFamily="18" charset="0"/>
                <a:cs typeface="Times New Roman" panose="02020603050405020304" pitchFamily="18" charset="0"/>
              </a:rPr>
              <a:t>Descriptive Statistics</a:t>
            </a:r>
            <a:r>
              <a:rPr lang="en-US" sz="7200" b="0" i="0" dirty="0">
                <a:effectLst/>
                <a:latin typeface="Times New Roman" panose="02020603050405020304" pitchFamily="18" charset="0"/>
                <a:cs typeface="Times New Roman" panose="02020603050405020304" pitchFamily="18" charset="0"/>
              </a:rPr>
              <a:t>:</a:t>
            </a:r>
          </a:p>
          <a:p>
            <a:pPr marL="457200" lvl="1" indent="0">
              <a:buNone/>
            </a:pPr>
            <a:r>
              <a:rPr lang="en-US" sz="7200" b="0" i="0" dirty="0">
                <a:effectLst/>
                <a:latin typeface="Times New Roman" panose="02020603050405020304" pitchFamily="18" charset="0"/>
                <a:cs typeface="Times New Roman" panose="02020603050405020304" pitchFamily="18" charset="0"/>
              </a:rPr>
              <a:t>Definition: Descriptive statistics involves methods of organizing, summarizing, and presenting data in a meaningful way.</a:t>
            </a:r>
          </a:p>
          <a:p>
            <a:pPr marL="457200" lvl="1" indent="0">
              <a:buNone/>
            </a:pPr>
            <a:r>
              <a:rPr lang="en-US" sz="7200" b="0" i="0" dirty="0">
                <a:effectLst/>
                <a:latin typeface="Times New Roman" panose="02020603050405020304" pitchFamily="18" charset="0"/>
                <a:cs typeface="Times New Roman" panose="02020603050405020304" pitchFamily="18" charset="0"/>
              </a:rPr>
              <a:t>Purpose: It aims to describe and summarize characteristics of a dataset, such as central tendency, variability, and distribution.</a:t>
            </a:r>
          </a:p>
          <a:p>
            <a:pPr marL="457200" lvl="1" indent="0">
              <a:buNone/>
            </a:pPr>
            <a:r>
              <a:rPr lang="en-US" sz="7200" b="0" i="0" dirty="0">
                <a:effectLst/>
                <a:latin typeface="Times New Roman" panose="02020603050405020304" pitchFamily="18" charset="0"/>
                <a:cs typeface="Times New Roman" panose="02020603050405020304" pitchFamily="18" charset="0"/>
              </a:rPr>
              <a:t>Examples: Mean, median, mode, range, variance, standard deviation, histograms, and box plots.</a:t>
            </a:r>
          </a:p>
          <a:p>
            <a:pPr marL="457200" lvl="1" indent="0">
              <a:buNone/>
            </a:pPr>
            <a:r>
              <a:rPr lang="en-US" sz="7200" b="0" i="0" dirty="0">
                <a:effectLst/>
                <a:latin typeface="Times New Roman" panose="02020603050405020304" pitchFamily="18" charset="0"/>
                <a:cs typeface="Times New Roman" panose="02020603050405020304" pitchFamily="18" charset="0"/>
              </a:rPr>
              <a:t>Application: Descriptive statistics are used to understand the basic features of data and to make it more comprehensible.</a:t>
            </a:r>
          </a:p>
          <a:p>
            <a:r>
              <a:rPr lang="en-US" sz="7200" b="1" i="0" dirty="0">
                <a:effectLst/>
                <a:latin typeface="Times New Roman" panose="02020603050405020304" pitchFamily="18" charset="0"/>
                <a:cs typeface="Times New Roman" panose="02020603050405020304" pitchFamily="18" charset="0"/>
              </a:rPr>
              <a:t>Inferential Statistics</a:t>
            </a:r>
            <a:r>
              <a:rPr lang="en-US" sz="7200" b="0" i="0" dirty="0">
                <a:effectLst/>
                <a:latin typeface="Times New Roman" panose="02020603050405020304" pitchFamily="18" charset="0"/>
                <a:cs typeface="Times New Roman" panose="02020603050405020304" pitchFamily="18" charset="0"/>
              </a:rPr>
              <a:t>:</a:t>
            </a:r>
          </a:p>
          <a:p>
            <a:pPr marL="457200" lvl="1" indent="0">
              <a:buNone/>
            </a:pPr>
            <a:r>
              <a:rPr lang="en-US" sz="7200" b="0" i="0" dirty="0">
                <a:effectLst/>
                <a:latin typeface="Times New Roman" panose="02020603050405020304" pitchFamily="18" charset="0"/>
                <a:cs typeface="Times New Roman" panose="02020603050405020304" pitchFamily="18" charset="0"/>
              </a:rPr>
              <a:t>Definition: Inferential statistics involves making inferences or predictions about a population based on a sample of data from that population.</a:t>
            </a:r>
          </a:p>
          <a:p>
            <a:pPr marL="457200" lvl="1" indent="0">
              <a:buNone/>
            </a:pPr>
            <a:r>
              <a:rPr lang="en-US" sz="7200" b="0" i="0" dirty="0">
                <a:effectLst/>
                <a:latin typeface="Times New Roman" panose="02020603050405020304" pitchFamily="18" charset="0"/>
                <a:cs typeface="Times New Roman" panose="02020603050405020304" pitchFamily="18" charset="0"/>
              </a:rPr>
              <a:t>Purpose: It aims to draw conclusions, make predictions, or test hypotheses about a population by analyzing sample data.</a:t>
            </a:r>
          </a:p>
          <a:p>
            <a:pPr marL="457200" lvl="1" indent="0">
              <a:buNone/>
            </a:pPr>
            <a:r>
              <a:rPr lang="en-US" sz="7200" b="0" i="0" dirty="0">
                <a:effectLst/>
                <a:latin typeface="Times New Roman" panose="02020603050405020304" pitchFamily="18" charset="0"/>
                <a:cs typeface="Times New Roman" panose="02020603050405020304" pitchFamily="18" charset="0"/>
              </a:rPr>
              <a:t>Examples: Hypothesis testing, confidence intervals, regression analysis, and analysis of variance (ANOVA).</a:t>
            </a:r>
          </a:p>
          <a:p>
            <a:pPr marL="457200" lvl="1" indent="0">
              <a:buNone/>
            </a:pPr>
            <a:r>
              <a:rPr lang="en-US" sz="7200" b="0" i="0" dirty="0">
                <a:effectLst/>
                <a:latin typeface="Times New Roman" panose="02020603050405020304" pitchFamily="18" charset="0"/>
                <a:cs typeface="Times New Roman" panose="02020603050405020304" pitchFamily="18" charset="0"/>
              </a:rPr>
              <a:t>Application: Inferential statistics are used when researchers want to generalize findings from a sample to a larger population or when they want to make predictions based on the data.</a:t>
            </a:r>
          </a:p>
          <a:p>
            <a:endParaRPr lang="en-IN" dirty="0"/>
          </a:p>
        </p:txBody>
      </p:sp>
      <p:sp>
        <p:nvSpPr>
          <p:cNvPr id="5" name="Slide Number Placeholder 4">
            <a:extLst>
              <a:ext uri="{FF2B5EF4-FFF2-40B4-BE49-F238E27FC236}">
                <a16:creationId xmlns:a16="http://schemas.microsoft.com/office/drawing/2014/main" id="{B39A29A6-D26D-F6AE-C2CB-EA51B0BA792B}"/>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83639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CA4944-C861-72ED-C355-DF8DF67850CC}"/>
              </a:ext>
            </a:extLst>
          </p:cNvPr>
          <p:cNvSpPr>
            <a:spLocks noGrp="1"/>
          </p:cNvSpPr>
          <p:nvPr>
            <p:ph type="title"/>
          </p:nvPr>
        </p:nvSpPr>
        <p:spPr>
          <a:xfrm>
            <a:off x="1993201" y="609600"/>
            <a:ext cx="8205597" cy="768096"/>
          </a:xfrm>
        </p:spPr>
        <p:txBody>
          <a:bodyPr>
            <a:normAutofit/>
          </a:bodyPr>
          <a:lstStyle/>
          <a:p>
            <a:r>
              <a:rPr lang="en-IN" sz="20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sz="2000" dirty="0"/>
          </a:p>
        </p:txBody>
      </p:sp>
      <p:sp>
        <p:nvSpPr>
          <p:cNvPr id="3" name="Content Placeholder 2">
            <a:extLst>
              <a:ext uri="{FF2B5EF4-FFF2-40B4-BE49-F238E27FC236}">
                <a16:creationId xmlns:a16="http://schemas.microsoft.com/office/drawing/2014/main" id="{B5A6A5A7-6A19-D2CB-3295-1FC3C82ED09F}"/>
              </a:ext>
            </a:extLst>
          </p:cNvPr>
          <p:cNvSpPr>
            <a:spLocks noGrp="1"/>
          </p:cNvSpPr>
          <p:nvPr>
            <p:ph idx="1"/>
          </p:nvPr>
        </p:nvSpPr>
        <p:spPr>
          <a:xfrm>
            <a:off x="2369656" y="1291555"/>
            <a:ext cx="7452685" cy="3061370"/>
          </a:xfrm>
        </p:spPr>
        <p:txBody>
          <a:bodyPr>
            <a:normAutofit/>
          </a:bodyPr>
          <a:lstStyle/>
          <a:p>
            <a:r>
              <a:rPr lang="en-US" sz="1900" b="1" i="0" dirty="0">
                <a:effectLst/>
                <a:latin typeface="Times New Roman" panose="02020603050405020304" pitchFamily="18" charset="0"/>
                <a:cs typeface="Times New Roman" panose="02020603050405020304" pitchFamily="18" charset="0"/>
              </a:rPr>
              <a:t>Key </a:t>
            </a:r>
            <a:r>
              <a:rPr lang="en-US" sz="1800" b="1" i="0" dirty="0">
                <a:effectLst/>
                <a:latin typeface="Times New Roman" panose="02020603050405020304" pitchFamily="18" charset="0"/>
                <a:cs typeface="Times New Roman" panose="02020603050405020304" pitchFamily="18" charset="0"/>
              </a:rPr>
              <a:t>Difference</a:t>
            </a:r>
            <a:r>
              <a:rPr lang="en-US" sz="1800" b="0" i="0" dirty="0">
                <a:effectLst/>
                <a:latin typeface="Times New Roman" panose="02020603050405020304" pitchFamily="18" charset="0"/>
                <a:cs typeface="Times New Roman" panose="02020603050405020304" pitchFamily="18" charset="0"/>
              </a:rPr>
              <a:t>:</a:t>
            </a:r>
          </a:p>
          <a:p>
            <a:pPr marL="457200" lvl="1" indent="0">
              <a:buNone/>
            </a:pPr>
            <a:r>
              <a:rPr lang="en-US" sz="1800" b="0" i="0" dirty="0">
                <a:effectLst/>
                <a:latin typeface="Times New Roman" panose="02020603050405020304" pitchFamily="18" charset="0"/>
                <a:cs typeface="Times New Roman" panose="02020603050405020304" pitchFamily="18" charset="0"/>
              </a:rPr>
              <a:t>Descriptive statistics focuses on summarizing and describing the features of a dataset, whereas inferential statistics deals with making inferences and predictions about a population based on sample data.</a:t>
            </a:r>
          </a:p>
          <a:p>
            <a:pPr marL="457200" lvl="1" indent="0">
              <a:buNone/>
            </a:pPr>
            <a:r>
              <a:rPr lang="en-US" sz="1800" b="0" i="0" dirty="0">
                <a:effectLst/>
                <a:latin typeface="Times New Roman" panose="02020603050405020304" pitchFamily="18" charset="0"/>
                <a:cs typeface="Times New Roman" panose="02020603050405020304" pitchFamily="18" charset="0"/>
              </a:rPr>
              <a:t>Descriptive statistics are used to understand and present data, while inferential statistics are used to draw conclusions and make predictions about populations.</a:t>
            </a:r>
          </a:p>
          <a:p>
            <a:endParaRPr lang="en-IN" dirty="0"/>
          </a:p>
        </p:txBody>
      </p:sp>
      <p:sp>
        <p:nvSpPr>
          <p:cNvPr id="5" name="Slide Number Placeholder 4">
            <a:extLst>
              <a:ext uri="{FF2B5EF4-FFF2-40B4-BE49-F238E27FC236}">
                <a16:creationId xmlns:a16="http://schemas.microsoft.com/office/drawing/2014/main" id="{0C2D5D9F-5F61-A8F1-1869-19F79A47AA6E}"/>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39776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598863" y="1609725"/>
            <a:ext cx="4994274" cy="1310217"/>
          </a:xfrm>
        </p:spPr>
        <p:txBody>
          <a:bodyPr>
            <a:noAutofit/>
          </a:bodyPr>
          <a:lstStyle/>
          <a:p>
            <a:r>
              <a:rPr lang="en-US" sz="6600"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6345936" y="5761482"/>
            <a:ext cx="4169664" cy="886269"/>
          </a:xfrm>
        </p:spPr>
        <p:txBody>
          <a:bodyPr>
            <a:normAutofit lnSpcReduction="10000"/>
          </a:bodyPr>
          <a:lstStyle/>
          <a:p>
            <a:r>
              <a:rPr lang="en-US" dirty="0"/>
              <a:t>Shubhangi Mapari</a:t>
            </a:r>
          </a:p>
          <a:p>
            <a:r>
              <a:rPr lang="en-US" i="1" dirty="0"/>
              <a:t>- </a:t>
            </a:r>
            <a:r>
              <a:rPr lang="en-US" i="1" dirty="0" err="1">
                <a:solidFill>
                  <a:schemeClr val="tx1"/>
                </a:solidFill>
              </a:rPr>
              <a:t>AlmaBetter</a:t>
            </a:r>
            <a:r>
              <a:rPr lang="en-US" dirty="0"/>
              <a:t>​</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72722" y="873880"/>
            <a:ext cx="5693664" cy="768096"/>
          </a:xfrm>
        </p:spPr>
        <p:txBody>
          <a:bodyPr/>
          <a:lstStyle/>
          <a:p>
            <a:pPr algn="ctr"/>
            <a:r>
              <a:rPr lang="en-IN" sz="3600" b="1" kern="0" dirty="0">
                <a:solidFill>
                  <a:srgbClr val="002060"/>
                </a:solidFill>
                <a:effectLst/>
                <a:latin typeface="Times New Roman" panose="02020603050405020304" pitchFamily="18" charset="0"/>
                <a:ea typeface="Times New Roman" panose="02020603050405020304" pitchFamily="18" charset="0"/>
              </a:rPr>
              <a:t>Problem Statement</a:t>
            </a:r>
            <a:endParaRPr lang="en-US" sz="3600" b="1" dirty="0">
              <a:solidFill>
                <a:srgbClr val="002060"/>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933123" y="2225386"/>
            <a:ext cx="5693664" cy="3122168"/>
          </a:xfrm>
        </p:spPr>
        <p:txBody>
          <a:bodyPr/>
          <a:lstStyle/>
          <a:p>
            <a:r>
              <a:rPr lang="en-IN" b="1" kern="0" dirty="0">
                <a:effectLst/>
                <a:latin typeface="Times New Roman" panose="02020603050405020304" pitchFamily="18" charset="0"/>
                <a:ea typeface="Times New Roman" panose="02020603050405020304" pitchFamily="18" charset="0"/>
              </a:rPr>
              <a:t>In the Top 50 </a:t>
            </a:r>
            <a:r>
              <a:rPr lang="en-IN" b="1" kern="0" dirty="0">
                <a:latin typeface="Times New Roman" panose="02020603050405020304" pitchFamily="18" charset="0"/>
                <a:ea typeface="Times New Roman" panose="02020603050405020304" pitchFamily="18" charset="0"/>
              </a:rPr>
              <a:t>Applied Statistics </a:t>
            </a:r>
            <a:r>
              <a:rPr lang="en-IN" b="1" kern="0" dirty="0">
                <a:effectLst/>
                <a:latin typeface="Times New Roman" panose="02020603050405020304" pitchFamily="18" charset="0"/>
                <a:ea typeface="Times New Roman" panose="02020603050405020304" pitchFamily="18" charset="0"/>
              </a:rPr>
              <a:t>Interview Questions I have selected to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Explain any 5 Questions in </a:t>
            </a:r>
            <a:r>
              <a:rPr lang="en-IN" b="1" kern="0" dirty="0">
                <a:latin typeface="Times New Roman" panose="02020603050405020304" pitchFamily="18" charset="0"/>
                <a:ea typeface="Times New Roman" panose="02020603050405020304" pitchFamily="18" charset="0"/>
                <a:cs typeface="Mangal" panose="02040503050203030202" pitchFamily="18" charset="0"/>
              </a:rPr>
              <a:t>this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 Video Presentation</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010245" y="1411492"/>
            <a:ext cx="6766560" cy="4270649"/>
          </a:xfrm>
        </p:spPr>
        <p:txBody>
          <a:bodyPr/>
          <a:lstStyle/>
          <a:p>
            <a:pPr marL="0" indent="0">
              <a:buNone/>
            </a:pPr>
            <a:r>
              <a:rPr lang="en-IN" b="1" kern="0" dirty="0">
                <a:effectLst/>
                <a:latin typeface="Times New Roman" panose="02020603050405020304" pitchFamily="18" charset="0"/>
                <a:ea typeface="Times New Roman" panose="02020603050405020304" pitchFamily="18" charset="0"/>
              </a:rPr>
              <a:t>1. What is a vector in mathematics?</a:t>
            </a:r>
          </a:p>
          <a:p>
            <a:pPr marL="0" indent="0" algn="l">
              <a:buNone/>
            </a:pPr>
            <a:r>
              <a:rPr lang="en-US" sz="1800" b="1" dirty="0">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Definition</a:t>
            </a:r>
            <a:r>
              <a:rPr lang="en-US" sz="18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 vector is a mathematical object that has magnitude (size) and direction.</a:t>
            </a:r>
          </a:p>
          <a:p>
            <a:pPr marL="742950" lvl="1" indent="-285750"/>
            <a:r>
              <a:rPr lang="en-IN" sz="1800" kern="100" dirty="0">
                <a:effectLst/>
                <a:latin typeface="Times New Roman" panose="02020603050405020304" pitchFamily="18" charset="0"/>
                <a:ea typeface="Roboto" panose="02000000000000000000" pitchFamily="2" charset="0"/>
                <a:cs typeface="Times New Roman" panose="02020603050405020304" pitchFamily="18" charset="0"/>
              </a:rPr>
              <a:t>In mathematics, a vector is a quantity that has both magnitude and direction. It is often represented geometrically as an arrow, where the length of the arrow represents the magnitude of the vector, and the direction of the arrow represents the direction in which the quantity is pointing.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descr="An introduction to vectors - Math Insight">
            <a:extLst>
              <a:ext uri="{FF2B5EF4-FFF2-40B4-BE49-F238E27FC236}">
                <a16:creationId xmlns:a16="http://schemas.microsoft.com/office/drawing/2014/main" id="{22BCDAFC-71DF-737A-7F5E-B54645EE1B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4245" y="3998708"/>
            <a:ext cx="4023360" cy="1447800"/>
          </a:xfrm>
          <a:prstGeom prst="rect">
            <a:avLst/>
          </a:prstGeom>
          <a:noFill/>
          <a:ln>
            <a:noFill/>
          </a:ln>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0D77-FDCA-81D6-AF1F-143E75E0E634}"/>
              </a:ext>
            </a:extLst>
          </p:cNvPr>
          <p:cNvSpPr>
            <a:spLocks noGrp="1"/>
          </p:cNvSpPr>
          <p:nvPr>
            <p:ph type="title"/>
          </p:nvPr>
        </p:nvSpPr>
        <p:spPr>
          <a:xfrm>
            <a:off x="1421802" y="293157"/>
            <a:ext cx="6766560" cy="786887"/>
          </a:xfrm>
        </p:spPr>
        <p:txBody>
          <a:bodyPr>
            <a:noAutofit/>
          </a:bodyPr>
          <a:lstStyle/>
          <a:p>
            <a:r>
              <a:rPr lang="en-IN" sz="2400" b="1" kern="0" dirty="0">
                <a:effectLst/>
                <a:latin typeface="Times New Roman" panose="02020603050405020304" pitchFamily="18" charset="0"/>
                <a:ea typeface="Times New Roman" panose="02020603050405020304" pitchFamily="18" charset="0"/>
              </a:rPr>
              <a:t>1. What is a vector in mathematics</a:t>
            </a:r>
            <a:r>
              <a:rPr lang="en-IN" sz="2400" kern="0" dirty="0">
                <a:latin typeface="Times New Roman" panose="02020603050405020304" pitchFamily="18" charset="0"/>
                <a:ea typeface="Times New Roman" panose="02020603050405020304" pitchFamily="18" charset="0"/>
              </a:rPr>
              <a:t>?</a:t>
            </a:r>
            <a:br>
              <a:rPr lang="en-IN" sz="2400" b="1" kern="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A13AC4E-4948-43B2-CEFC-E2CCDC11D488}"/>
              </a:ext>
            </a:extLst>
          </p:cNvPr>
          <p:cNvSpPr>
            <a:spLocks noGrp="1"/>
          </p:cNvSpPr>
          <p:nvPr>
            <p:ph idx="1"/>
          </p:nvPr>
        </p:nvSpPr>
        <p:spPr>
          <a:xfrm>
            <a:off x="2674939" y="779928"/>
            <a:ext cx="8459226" cy="5701553"/>
          </a:xfrm>
        </p:spPr>
        <p:txBody>
          <a:bodyPr>
            <a:normAutofit/>
          </a:bodyPr>
          <a:lstStyle/>
          <a:p>
            <a:pPr>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Components</a:t>
            </a:r>
            <a:r>
              <a:rPr lang="en-US" sz="1800" b="0" i="0" dirty="0">
                <a:effectLst/>
                <a:latin typeface="Times New Roman" panose="02020603050405020304" pitchFamily="18" charset="0"/>
                <a:cs typeface="Times New Roman" panose="02020603050405020304" pitchFamily="18" charset="0"/>
              </a:rPr>
              <a:t>:</a:t>
            </a:r>
          </a:p>
          <a:p>
            <a:pPr marL="457200" lvl="1" indent="0">
              <a:buNone/>
            </a:pPr>
            <a:r>
              <a:rPr lang="en-US" sz="1800" b="0" i="0" dirty="0">
                <a:effectLst/>
                <a:latin typeface="Times New Roman" panose="02020603050405020304" pitchFamily="18" charset="0"/>
                <a:cs typeface="Times New Roman" panose="02020603050405020304" pitchFamily="18" charset="0"/>
              </a:rPr>
              <a:t>Vectors can be broken down into components along different axes.</a:t>
            </a:r>
          </a:p>
          <a:p>
            <a:pPr marL="457200" lvl="1" indent="0">
              <a:buNone/>
            </a:pPr>
            <a:r>
              <a:rPr lang="en-US" sz="1800" b="0" i="0" dirty="0">
                <a:effectLst/>
                <a:latin typeface="Times New Roman" panose="02020603050405020304" pitchFamily="18" charset="0"/>
                <a:cs typeface="Times New Roman" panose="02020603050405020304" pitchFamily="18" charset="0"/>
              </a:rPr>
              <a:t>In a 2D space, a vector may have components along the x and y axes.</a:t>
            </a:r>
          </a:p>
          <a:p>
            <a:pPr marL="457200" lvl="1" indent="0">
              <a:buNone/>
            </a:pPr>
            <a:r>
              <a:rPr lang="en-US" sz="1800" b="0" i="0" dirty="0">
                <a:effectLst/>
                <a:latin typeface="Times New Roman" panose="02020603050405020304" pitchFamily="18" charset="0"/>
                <a:cs typeface="Times New Roman" panose="02020603050405020304" pitchFamily="18" charset="0"/>
              </a:rPr>
              <a:t>In a 3D space, a vector may have components along the x, y, and z axes.</a:t>
            </a:r>
          </a:p>
          <a:p>
            <a:pPr algn="l"/>
            <a:r>
              <a:rPr lang="en-US" sz="1800" b="1" i="0" dirty="0">
                <a:effectLst/>
                <a:latin typeface="Times New Roman" panose="02020603050405020304" pitchFamily="18" charset="0"/>
                <a:cs typeface="Times New Roman" panose="02020603050405020304" pitchFamily="18" charset="0"/>
              </a:rPr>
              <a:t>Notation</a:t>
            </a:r>
            <a:r>
              <a:rPr lang="en-US" sz="1800" b="0" i="0" dirty="0">
                <a:effectLst/>
                <a:latin typeface="Times New Roman" panose="02020603050405020304" pitchFamily="18" charset="0"/>
                <a:cs typeface="Times New Roman" panose="02020603050405020304" pitchFamily="18" charset="0"/>
              </a:rPr>
              <a:t>:</a:t>
            </a:r>
          </a:p>
          <a:p>
            <a:pPr marL="0" indent="0" algn="l">
              <a:buNone/>
            </a:pPr>
            <a:r>
              <a:rPr lang="en-US" sz="1800" b="0" i="0" dirty="0">
                <a:effectLst/>
                <a:latin typeface="Times New Roman" panose="02020603050405020304" pitchFamily="18" charset="0"/>
                <a:cs typeface="Times New Roman" panose="02020603050405020304" pitchFamily="18" charset="0"/>
              </a:rPr>
              <a:t>	Vectors are typically denoted by lowercase bold letters (e.g., </a:t>
            </a:r>
            <a:r>
              <a:rPr lang="en-US" sz="1800" b="1" i="0" dirty="0">
                <a:effectLst/>
                <a:latin typeface="Times New Roman" panose="02020603050405020304" pitchFamily="18" charset="0"/>
                <a:cs typeface="Times New Roman" panose="02020603050405020304" pitchFamily="18" charset="0"/>
              </a:rPr>
              <a:t>v</a:t>
            </a:r>
            <a:r>
              <a:rPr lang="en-US" sz="1800" b="0" i="0" dirty="0">
                <a:effectLst/>
                <a:latin typeface="Times New Roman" panose="02020603050405020304" pitchFamily="18" charset="0"/>
                <a:cs typeface="Times New Roman" panose="02020603050405020304" pitchFamily="18" charset="0"/>
              </a:rPr>
              <a:t>) or with 	an 	arrow on 	top (e.g., →v).</a:t>
            </a:r>
            <a:endParaRPr lang="en-IN" sz="1800" dirty="0">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Types</a:t>
            </a:r>
            <a:r>
              <a:rPr lang="en-US" sz="1800" b="0" i="0" dirty="0">
                <a:effectLst/>
                <a:latin typeface="Times New Roman" panose="02020603050405020304" pitchFamily="18" charset="0"/>
                <a:cs typeface="Times New Roman" panose="02020603050405020304" pitchFamily="18" charset="0"/>
              </a:rPr>
              <a:t>:</a:t>
            </a:r>
          </a:p>
          <a:p>
            <a:pPr marL="457200" lvl="1" indent="0">
              <a:buNone/>
            </a:pPr>
            <a:r>
              <a:rPr lang="en-US" sz="1800" b="0" i="0" dirty="0">
                <a:effectLst/>
                <a:latin typeface="Times New Roman" panose="02020603050405020304" pitchFamily="18" charset="0"/>
                <a:cs typeface="Times New Roman" panose="02020603050405020304" pitchFamily="18" charset="0"/>
              </a:rPr>
              <a:t>Position Vector: Represents the position of a point relative to the origin.</a:t>
            </a:r>
          </a:p>
          <a:p>
            <a:pPr marL="457200" lvl="1" indent="0">
              <a:buNone/>
            </a:pPr>
            <a:r>
              <a:rPr lang="en-US" sz="1800" b="0" i="0" dirty="0">
                <a:effectLst/>
                <a:latin typeface="Times New Roman" panose="02020603050405020304" pitchFamily="18" charset="0"/>
                <a:cs typeface="Times New Roman" panose="02020603050405020304" pitchFamily="18" charset="0"/>
              </a:rPr>
              <a:t>Displacement Vector: Represents the change in position from one point to another.</a:t>
            </a:r>
          </a:p>
          <a:p>
            <a:pPr marL="457200" lvl="1" indent="0">
              <a:buNone/>
            </a:pPr>
            <a:r>
              <a:rPr lang="en-US" sz="1800" b="0" i="0" dirty="0">
                <a:effectLst/>
                <a:latin typeface="Times New Roman" panose="02020603050405020304" pitchFamily="18" charset="0"/>
                <a:cs typeface="Times New Roman" panose="02020603050405020304" pitchFamily="18" charset="0"/>
              </a:rPr>
              <a:t>Velocity Vector: Represents the rate of change of position with respect to time.</a:t>
            </a:r>
          </a:p>
          <a:p>
            <a:pPr marL="457200" lvl="1" indent="0">
              <a:buNone/>
            </a:pPr>
            <a:r>
              <a:rPr lang="en-US" sz="1800" b="0" i="0" dirty="0">
                <a:effectLst/>
                <a:latin typeface="Times New Roman" panose="02020603050405020304" pitchFamily="18" charset="0"/>
                <a:cs typeface="Times New Roman" panose="02020603050405020304" pitchFamily="18" charset="0"/>
              </a:rPr>
              <a:t>Force Vector: Represents a physical quantity that can cause an object to accelerate.</a:t>
            </a:r>
          </a:p>
          <a:p>
            <a:endParaRPr lang="en-IN" dirty="0"/>
          </a:p>
        </p:txBody>
      </p:sp>
      <p:sp>
        <p:nvSpPr>
          <p:cNvPr id="5" name="Slide Number Placeholder 4">
            <a:extLst>
              <a:ext uri="{FF2B5EF4-FFF2-40B4-BE49-F238E27FC236}">
                <a16:creationId xmlns:a16="http://schemas.microsoft.com/office/drawing/2014/main" id="{EF8735FB-1F80-33F7-0F98-E8AE4CEF781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6394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482B-1F40-96D3-6FEA-BA748EB3FD67}"/>
              </a:ext>
            </a:extLst>
          </p:cNvPr>
          <p:cNvSpPr>
            <a:spLocks noGrp="1"/>
          </p:cNvSpPr>
          <p:nvPr>
            <p:ph type="title"/>
          </p:nvPr>
        </p:nvSpPr>
        <p:spPr>
          <a:xfrm>
            <a:off x="653313" y="499911"/>
            <a:ext cx="6766560" cy="375827"/>
          </a:xfrm>
        </p:spPr>
        <p:txBody>
          <a:bodyPr>
            <a:noAutofit/>
          </a:bodyPr>
          <a:lstStyle/>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1. What is a vector in mathematics?</a:t>
            </a:r>
            <a:br>
              <a:rPr lang="en-IN" sz="200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07053A-B329-D659-D275-ED90AA04A506}"/>
              </a:ext>
            </a:extLst>
          </p:cNvPr>
          <p:cNvSpPr>
            <a:spLocks noGrp="1"/>
          </p:cNvSpPr>
          <p:nvPr>
            <p:ph idx="1"/>
          </p:nvPr>
        </p:nvSpPr>
        <p:spPr>
          <a:xfrm>
            <a:off x="2264922" y="658927"/>
            <a:ext cx="8528584" cy="5699162"/>
          </a:xfrm>
        </p:spPr>
        <p:txBody>
          <a:bodyPr>
            <a:normAutofit fontScale="40000" lnSpcReduction="20000"/>
          </a:bodyPr>
          <a:lstStyle/>
          <a:p>
            <a:pPr algn="l">
              <a:buFont typeface="Arial" panose="020B0604020202020204" pitchFamily="34" charset="0"/>
              <a:buChar char="•"/>
            </a:pPr>
            <a:r>
              <a:rPr lang="en-US" sz="4500" b="1" i="0" dirty="0">
                <a:effectLst/>
                <a:latin typeface="Times New Roman" panose="02020603050405020304" pitchFamily="18" charset="0"/>
                <a:cs typeface="Times New Roman" panose="02020603050405020304" pitchFamily="18" charset="0"/>
              </a:rPr>
              <a:t>Operations</a:t>
            </a:r>
            <a:r>
              <a:rPr lang="en-US" sz="4500" b="0" i="0" dirty="0">
                <a:effectLst/>
                <a:latin typeface="Times New Roman" panose="02020603050405020304" pitchFamily="18" charset="0"/>
                <a:cs typeface="Times New Roman" panose="02020603050405020304" pitchFamily="18" charset="0"/>
              </a:rPr>
              <a:t>:</a:t>
            </a:r>
          </a:p>
          <a:p>
            <a:pPr marL="457200" lvl="1" indent="0" algn="l">
              <a:buNone/>
            </a:pPr>
            <a:r>
              <a:rPr lang="en-US" sz="4500" b="0" i="0" dirty="0">
                <a:effectLst/>
                <a:latin typeface="Times New Roman" panose="02020603050405020304" pitchFamily="18" charset="0"/>
                <a:cs typeface="Times New Roman" panose="02020603050405020304" pitchFamily="18" charset="0"/>
              </a:rPr>
              <a:t>Addition: Vectors can be added together by adding their corresponding components.</a:t>
            </a:r>
          </a:p>
          <a:p>
            <a:pPr marL="457200" lvl="1" indent="0" algn="l">
              <a:buNone/>
            </a:pPr>
            <a:r>
              <a:rPr lang="en-US" sz="4500" b="0" i="0" dirty="0">
                <a:effectLst/>
                <a:latin typeface="Times New Roman" panose="02020603050405020304" pitchFamily="18" charset="0"/>
                <a:cs typeface="Times New Roman" panose="02020603050405020304" pitchFamily="18" charset="0"/>
              </a:rPr>
              <a:t>Subtraction: Similarly, vectors can be subtracted by subtracting their corresponding components.</a:t>
            </a:r>
          </a:p>
          <a:p>
            <a:pPr marL="457200" lvl="1" indent="0" algn="l">
              <a:buNone/>
            </a:pPr>
            <a:r>
              <a:rPr lang="en-US" sz="4500" b="0" i="0" dirty="0">
                <a:effectLst/>
                <a:latin typeface="Times New Roman" panose="02020603050405020304" pitchFamily="18" charset="0"/>
                <a:cs typeface="Times New Roman" panose="02020603050405020304" pitchFamily="18" charset="0"/>
              </a:rPr>
              <a:t>Scalar Multiplication: A vector can be multiplied by a scalar (a single number), which scales the magnitude of the vector.</a:t>
            </a:r>
          </a:p>
          <a:p>
            <a:pPr marL="457200" lvl="1" indent="0" algn="l">
              <a:buNone/>
            </a:pPr>
            <a:r>
              <a:rPr lang="en-US" sz="4500" b="0" i="0" dirty="0">
                <a:effectLst/>
                <a:latin typeface="Times New Roman" panose="02020603050405020304" pitchFamily="18" charset="0"/>
                <a:cs typeface="Times New Roman" panose="02020603050405020304" pitchFamily="18" charset="0"/>
              </a:rPr>
              <a:t>Dot Product: A scalar product that results in a single scalar value.</a:t>
            </a:r>
          </a:p>
          <a:p>
            <a:pPr marL="457200" lvl="1" indent="0" algn="l">
              <a:buNone/>
            </a:pPr>
            <a:r>
              <a:rPr lang="en-US" sz="4500" b="0" i="0" dirty="0">
                <a:effectLst/>
                <a:latin typeface="Times New Roman" panose="02020603050405020304" pitchFamily="18" charset="0"/>
                <a:cs typeface="Times New Roman" panose="02020603050405020304" pitchFamily="18" charset="0"/>
              </a:rPr>
              <a:t>Cross Product: A vector product that results in a vector perpendicular to the plane containing the original vectors.</a:t>
            </a:r>
          </a:p>
          <a:p>
            <a:pPr algn="l">
              <a:buFont typeface="Arial" panose="020B0604020202020204" pitchFamily="34" charset="0"/>
              <a:buChar char="•"/>
            </a:pPr>
            <a:r>
              <a:rPr lang="en-US" sz="4500" b="1" i="0" dirty="0">
                <a:effectLst/>
                <a:latin typeface="Times New Roman" panose="02020603050405020304" pitchFamily="18" charset="0"/>
                <a:cs typeface="Times New Roman" panose="02020603050405020304" pitchFamily="18" charset="0"/>
              </a:rPr>
              <a:t>Applications</a:t>
            </a:r>
            <a:r>
              <a:rPr lang="en-US" sz="4500" b="0" i="0" dirty="0">
                <a:effectLst/>
                <a:latin typeface="Times New Roman" panose="02020603050405020304" pitchFamily="18" charset="0"/>
                <a:cs typeface="Times New Roman" panose="02020603050405020304" pitchFamily="18" charset="0"/>
              </a:rPr>
              <a:t>:</a:t>
            </a:r>
          </a:p>
          <a:p>
            <a:pPr marL="457200" lvl="1" indent="0" algn="l">
              <a:buNone/>
            </a:pPr>
            <a:r>
              <a:rPr lang="en-US" sz="4500" b="0" i="0" dirty="0">
                <a:effectLst/>
                <a:latin typeface="Times New Roman" panose="02020603050405020304" pitchFamily="18" charset="0"/>
                <a:cs typeface="Times New Roman" panose="02020603050405020304" pitchFamily="18" charset="0"/>
              </a:rPr>
              <a:t>Physics: Vectors are used to represent forces, velocities, accelerations, etc.</a:t>
            </a:r>
          </a:p>
          <a:p>
            <a:pPr marL="457200" lvl="1" indent="0" algn="l">
              <a:buNone/>
            </a:pPr>
            <a:r>
              <a:rPr lang="en-US" sz="4500" b="0" i="0" dirty="0">
                <a:effectLst/>
                <a:latin typeface="Times New Roman" panose="02020603050405020304" pitchFamily="18" charset="0"/>
                <a:cs typeface="Times New Roman" panose="02020603050405020304" pitchFamily="18" charset="0"/>
              </a:rPr>
              <a:t>Engineering: Used in structural analysis, fluid dynamics, and electrical circuits.</a:t>
            </a:r>
          </a:p>
          <a:p>
            <a:pPr marL="457200" lvl="1" indent="0" algn="l">
              <a:buNone/>
            </a:pPr>
            <a:r>
              <a:rPr lang="en-US" sz="4500" b="0" i="0" dirty="0">
                <a:effectLst/>
                <a:latin typeface="Times New Roman" panose="02020603050405020304" pitchFamily="18" charset="0"/>
                <a:cs typeface="Times New Roman" panose="02020603050405020304" pitchFamily="18" charset="0"/>
              </a:rPr>
              <a:t>Computer Graphics: Vectors are used to represent points, directions, and transformations in 2D and 3D space.</a:t>
            </a:r>
          </a:p>
          <a:p>
            <a:pPr marL="457200" lvl="1" indent="0" algn="l">
              <a:buNone/>
            </a:pPr>
            <a:r>
              <a:rPr lang="en-US" sz="4500" b="0" i="0" dirty="0">
                <a:effectLst/>
                <a:latin typeface="Times New Roman" panose="02020603050405020304" pitchFamily="18" charset="0"/>
                <a:cs typeface="Times New Roman" panose="02020603050405020304" pitchFamily="18" charset="0"/>
              </a:rPr>
              <a:t>Navigation: Vectors are used in GPS systems for determining positions and directions.</a:t>
            </a:r>
          </a:p>
          <a:p>
            <a:endParaRPr lang="en-IN" dirty="0"/>
          </a:p>
        </p:txBody>
      </p:sp>
      <p:sp>
        <p:nvSpPr>
          <p:cNvPr id="5" name="Slide Number Placeholder 4">
            <a:extLst>
              <a:ext uri="{FF2B5EF4-FFF2-40B4-BE49-F238E27FC236}">
                <a16:creationId xmlns:a16="http://schemas.microsoft.com/office/drawing/2014/main" id="{7FFCEC9F-C975-A1AB-C150-904DE573720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8487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94D0-F744-EC92-8AA4-B3BE8A490C1A}"/>
              </a:ext>
            </a:extLst>
          </p:cNvPr>
          <p:cNvSpPr>
            <a:spLocks noGrp="1"/>
          </p:cNvSpPr>
          <p:nvPr>
            <p:ph type="title"/>
          </p:nvPr>
        </p:nvSpPr>
        <p:spPr>
          <a:xfrm>
            <a:off x="696916" y="143772"/>
            <a:ext cx="6766560" cy="768096"/>
          </a:xfrm>
        </p:spPr>
        <p:txBody>
          <a:bodyPr>
            <a:normAutofit/>
          </a:bodyPr>
          <a:lstStyle/>
          <a:p>
            <a:r>
              <a:rPr lang="en-IN" sz="2000" b="1" kern="0" dirty="0">
                <a:effectLst/>
                <a:latin typeface="Times New Roman" panose="02020603050405020304" pitchFamily="18" charset="0"/>
                <a:ea typeface="Times New Roman" panose="02020603050405020304" pitchFamily="18" charset="0"/>
              </a:rPr>
              <a:t>2. How is a vector different from a scalar?</a:t>
            </a:r>
            <a:endParaRPr lang="en-IN" sz="4400" dirty="0"/>
          </a:p>
        </p:txBody>
      </p:sp>
      <p:sp>
        <p:nvSpPr>
          <p:cNvPr id="3" name="Content Placeholder 2">
            <a:extLst>
              <a:ext uri="{FF2B5EF4-FFF2-40B4-BE49-F238E27FC236}">
                <a16:creationId xmlns:a16="http://schemas.microsoft.com/office/drawing/2014/main" id="{051F1157-C5EF-92EE-5331-5E8EC83DCCD5}"/>
              </a:ext>
            </a:extLst>
          </p:cNvPr>
          <p:cNvSpPr>
            <a:spLocks noGrp="1"/>
          </p:cNvSpPr>
          <p:nvPr>
            <p:ph idx="1"/>
          </p:nvPr>
        </p:nvSpPr>
        <p:spPr>
          <a:xfrm>
            <a:off x="2116924" y="911868"/>
            <a:ext cx="8834932" cy="3090631"/>
          </a:xfrm>
        </p:spPr>
        <p:txBody>
          <a:bodyPr>
            <a:normAutofit/>
          </a:bodyPr>
          <a:lstStyle/>
          <a:p>
            <a:pPr algn="l"/>
            <a:r>
              <a:rPr lang="en-US" sz="1800" b="1" i="0" dirty="0">
                <a:effectLst/>
                <a:latin typeface="Times New Roman" panose="02020603050405020304" pitchFamily="18" charset="0"/>
                <a:cs typeface="Times New Roman" panose="02020603050405020304" pitchFamily="18" charset="0"/>
              </a:rPr>
              <a:t>Definition of scalar</a:t>
            </a:r>
            <a:r>
              <a:rPr lang="en-US" sz="1800" b="0" i="0" dirty="0">
                <a:effectLst/>
                <a:latin typeface="Times New Roman" panose="02020603050405020304" pitchFamily="18" charset="0"/>
                <a:cs typeface="Times New Roman" panose="02020603050405020304" pitchFamily="18" charset="0"/>
              </a:rPr>
              <a:t>:</a:t>
            </a:r>
          </a:p>
          <a:p>
            <a:pPr marL="0" indent="0" algn="l">
              <a:buNone/>
            </a:pPr>
            <a:r>
              <a:rPr lang="en-US" sz="1800" b="0" i="0" dirty="0">
                <a:effectLst/>
                <a:latin typeface="Times New Roman" panose="02020603050405020304" pitchFamily="18" charset="0"/>
                <a:cs typeface="Times New Roman" panose="02020603050405020304" pitchFamily="18" charset="0"/>
              </a:rPr>
              <a:t>	A scalar is a quantity that has magnitude (size) only, without direction.</a:t>
            </a:r>
          </a:p>
          <a:p>
            <a:pPr marL="0" indent="0" algn="l">
              <a:buNone/>
            </a:pPr>
            <a:r>
              <a:rPr lang="en-US" sz="1800" b="0" i="0" dirty="0">
                <a:effectLst/>
                <a:latin typeface="Times New Roman" panose="02020603050405020304" pitchFamily="18" charset="0"/>
                <a:cs typeface="Times New Roman" panose="02020603050405020304" pitchFamily="18" charset="0"/>
              </a:rPr>
              <a:t>	It is represented by a single numerical value.</a:t>
            </a:r>
          </a:p>
          <a:p>
            <a:pPr marL="0" indent="0" algn="l">
              <a:buNone/>
            </a:pPr>
            <a:r>
              <a:rPr lang="en-US" sz="1800" b="0" i="0" dirty="0">
                <a:effectLst/>
                <a:latin typeface="Times New Roman" panose="02020603050405020304" pitchFamily="18" charset="0"/>
                <a:cs typeface="Times New Roman" panose="02020603050405020304" pitchFamily="18" charset="0"/>
              </a:rPr>
              <a:t>	Scalars are represented using regular numbers without any directional component.</a:t>
            </a:r>
            <a:endParaRPr lang="en-US" sz="1800" dirty="0">
              <a:latin typeface="Times New Roman" panose="02020603050405020304" pitchFamily="18" charset="0"/>
              <a:cs typeface="Times New Roman" panose="02020603050405020304" pitchFamily="18" charset="0"/>
            </a:endParaRPr>
          </a:p>
          <a:p>
            <a:pPr marL="0" indent="0" algn="l">
              <a:buNone/>
            </a:pPr>
            <a:r>
              <a:rPr lang="en-US" sz="1800" b="0" i="0" dirty="0">
                <a:effectLst/>
                <a:latin typeface="Times New Roman" panose="02020603050405020304" pitchFamily="18" charset="0"/>
                <a:cs typeface="Times New Roman" panose="02020603050405020304" pitchFamily="18" charset="0"/>
              </a:rPr>
              <a:t>	Used in mathematics for numerical calculations.</a:t>
            </a:r>
          </a:p>
          <a:p>
            <a:pPr marL="0" indent="0" algn="l">
              <a:buNone/>
            </a:pPr>
            <a:r>
              <a:rPr lang="en-US" sz="1800" b="0" i="0" dirty="0">
                <a:effectLst/>
                <a:latin typeface="Times New Roman" panose="02020603050405020304" pitchFamily="18" charset="0"/>
                <a:cs typeface="Times New Roman" panose="02020603050405020304" pitchFamily="18" charset="0"/>
              </a:rPr>
              <a:t>	Scalars can be added, subtracted, multiplied, and divided using standard arithmetic 	operations.</a:t>
            </a:r>
          </a:p>
          <a:p>
            <a:pPr marL="0" indent="0" algn="l">
              <a:buNone/>
            </a:pPr>
            <a:r>
              <a:rPr lang="en-US" sz="1800" b="0" i="0" dirty="0">
                <a:effectLst/>
                <a:latin typeface="Times New Roman" panose="02020603050405020304" pitchFamily="18" charset="0"/>
                <a:cs typeface="Times New Roman" panose="02020603050405020304" pitchFamily="18" charset="0"/>
              </a:rPr>
              <a:t>	Commonly used in physics for quantities like mass, time, energy, and temperature.</a:t>
            </a:r>
          </a:p>
        </p:txBody>
      </p:sp>
      <p:sp>
        <p:nvSpPr>
          <p:cNvPr id="5" name="Slide Number Placeholder 4">
            <a:extLst>
              <a:ext uri="{FF2B5EF4-FFF2-40B4-BE49-F238E27FC236}">
                <a16:creationId xmlns:a16="http://schemas.microsoft.com/office/drawing/2014/main" id="{93882646-E991-526E-6A07-8DAC43A6AEEB}"/>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6" name="Table 5">
            <a:extLst>
              <a:ext uri="{FF2B5EF4-FFF2-40B4-BE49-F238E27FC236}">
                <a16:creationId xmlns:a16="http://schemas.microsoft.com/office/drawing/2014/main" id="{DBE0E889-F4D0-75E5-6CD0-652334ACAC4D}"/>
              </a:ext>
            </a:extLst>
          </p:cNvPr>
          <p:cNvGraphicFramePr>
            <a:graphicFrameLocks noGrp="1"/>
          </p:cNvGraphicFramePr>
          <p:nvPr>
            <p:extLst>
              <p:ext uri="{D42A27DB-BD31-4B8C-83A1-F6EECF244321}">
                <p14:modId xmlns:p14="http://schemas.microsoft.com/office/powerpoint/2010/main" val="867538598"/>
              </p:ext>
            </p:extLst>
          </p:nvPr>
        </p:nvGraphicFramePr>
        <p:xfrm>
          <a:off x="2771651" y="4456244"/>
          <a:ext cx="7238608" cy="2021840"/>
        </p:xfrm>
        <a:graphic>
          <a:graphicData uri="http://schemas.openxmlformats.org/drawingml/2006/table">
            <a:tbl>
              <a:tblPr firstRow="1" bandRow="1">
                <a:tableStyleId>{5940675A-B579-460E-94D1-54222C63F5DA}</a:tableStyleId>
              </a:tblPr>
              <a:tblGrid>
                <a:gridCol w="3619304">
                  <a:extLst>
                    <a:ext uri="{9D8B030D-6E8A-4147-A177-3AD203B41FA5}">
                      <a16:colId xmlns:a16="http://schemas.microsoft.com/office/drawing/2014/main" val="271828978"/>
                    </a:ext>
                  </a:extLst>
                </a:gridCol>
                <a:gridCol w="3619304">
                  <a:extLst>
                    <a:ext uri="{9D8B030D-6E8A-4147-A177-3AD203B41FA5}">
                      <a16:colId xmlns:a16="http://schemas.microsoft.com/office/drawing/2014/main" val="171028843"/>
                    </a:ext>
                  </a:extLst>
                </a:gridCol>
              </a:tblGrid>
              <a:tr h="370840">
                <a:tc>
                  <a:txBody>
                    <a:bodyPr/>
                    <a:lstStyle/>
                    <a:p>
                      <a:r>
                        <a:rPr lang="en-IN" dirty="0"/>
                        <a:t>Vector</a:t>
                      </a:r>
                    </a:p>
                  </a:txBody>
                  <a:tcPr/>
                </a:tc>
                <a:tc>
                  <a:txBody>
                    <a:bodyPr/>
                    <a:lstStyle/>
                    <a:p>
                      <a:r>
                        <a:rPr lang="en-IN" dirty="0"/>
                        <a:t>Scalar</a:t>
                      </a:r>
                    </a:p>
                  </a:txBody>
                  <a:tcPr/>
                </a:tc>
                <a:extLst>
                  <a:ext uri="{0D108BD9-81ED-4DB2-BD59-A6C34878D82A}">
                    <a16:rowId xmlns:a16="http://schemas.microsoft.com/office/drawing/2014/main" val="2257991737"/>
                  </a:ext>
                </a:extLst>
              </a:tr>
              <a:tr h="370840">
                <a:tc>
                  <a:txBody>
                    <a:bodyPr/>
                    <a:lstStyle/>
                    <a:p>
                      <a:r>
                        <a:rPr lang="en-IN" sz="1800" b="0" i="0" kern="1200" dirty="0">
                          <a:solidFill>
                            <a:schemeClr val="tx1"/>
                          </a:solidFill>
                          <a:effectLst/>
                          <a:latin typeface="+mn-lt"/>
                          <a:ea typeface="+mn-ea"/>
                          <a:cs typeface="+mn-cs"/>
                        </a:rPr>
                        <a:t>Has magnitude and direction.</a:t>
                      </a:r>
                      <a:endParaRPr lang="en-IN" dirty="0"/>
                    </a:p>
                  </a:txBody>
                  <a:tcPr/>
                </a:tc>
                <a:tc>
                  <a:txBody>
                    <a:bodyPr/>
                    <a:lstStyle/>
                    <a:p>
                      <a:r>
                        <a:rPr lang="en-IN" sz="1800" b="0" i="0" kern="1200" dirty="0">
                          <a:solidFill>
                            <a:schemeClr val="tx1"/>
                          </a:solidFill>
                          <a:effectLst/>
                          <a:latin typeface="+mn-lt"/>
                          <a:ea typeface="+mn-ea"/>
                          <a:cs typeface="+mn-cs"/>
                        </a:rPr>
                        <a:t>Has only magnitude.</a:t>
                      </a:r>
                      <a:endParaRPr lang="en-IN" dirty="0"/>
                    </a:p>
                  </a:txBody>
                  <a:tcPr/>
                </a:tc>
                <a:extLst>
                  <a:ext uri="{0D108BD9-81ED-4DB2-BD59-A6C34878D82A}">
                    <a16:rowId xmlns:a16="http://schemas.microsoft.com/office/drawing/2014/main" val="842610681"/>
                  </a:ext>
                </a:extLst>
              </a:tr>
              <a:tr h="370840">
                <a:tc>
                  <a:txBody>
                    <a:bodyPr/>
                    <a:lstStyle/>
                    <a:p>
                      <a:r>
                        <a:rPr lang="en-US" sz="1800" b="0" i="0" kern="1200" dirty="0">
                          <a:solidFill>
                            <a:schemeClr val="tx1"/>
                          </a:solidFill>
                          <a:effectLst/>
                          <a:latin typeface="+mn-lt"/>
                          <a:ea typeface="+mn-ea"/>
                          <a:cs typeface="+mn-cs"/>
                        </a:rPr>
                        <a:t>Represented by arrows or bold letters.</a:t>
                      </a:r>
                    </a:p>
                  </a:txBody>
                  <a:tcPr/>
                </a:tc>
                <a:tc>
                  <a:txBody>
                    <a:bodyPr/>
                    <a:lstStyle/>
                    <a:p>
                      <a:r>
                        <a:rPr lang="en-IN" sz="1800" b="0" i="0" kern="1200" dirty="0">
                          <a:solidFill>
                            <a:schemeClr val="tx1"/>
                          </a:solidFill>
                          <a:effectLst/>
                          <a:latin typeface="+mn-lt"/>
                          <a:ea typeface="+mn-ea"/>
                          <a:cs typeface="+mn-cs"/>
                        </a:rPr>
                        <a:t>Represented by regular numbers.</a:t>
                      </a:r>
                      <a:endParaRPr lang="en-IN" dirty="0"/>
                    </a:p>
                  </a:txBody>
                  <a:tcPr/>
                </a:tc>
                <a:extLst>
                  <a:ext uri="{0D108BD9-81ED-4DB2-BD59-A6C34878D82A}">
                    <a16:rowId xmlns:a16="http://schemas.microsoft.com/office/drawing/2014/main" val="343410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Ex. Displacement, velocity, force.</a:t>
                      </a:r>
                      <a:endParaRPr lang="en-IN" dirty="0"/>
                    </a:p>
                    <a:p>
                      <a:endParaRPr lang="en-IN" dirty="0"/>
                    </a:p>
                  </a:txBody>
                  <a:tcPr/>
                </a:tc>
                <a:tc>
                  <a:txBody>
                    <a:bodyPr/>
                    <a:lstStyle/>
                    <a:p>
                      <a:r>
                        <a:rPr lang="en-IN" sz="1800" b="0" i="0" kern="1200" dirty="0">
                          <a:solidFill>
                            <a:schemeClr val="tx1"/>
                          </a:solidFill>
                          <a:effectLst/>
                          <a:latin typeface="+mn-lt"/>
                          <a:ea typeface="+mn-ea"/>
                          <a:cs typeface="+mn-cs"/>
                        </a:rPr>
                        <a:t>Examples: Speed, mass, temperature.</a:t>
                      </a:r>
                      <a:endParaRPr lang="en-IN" dirty="0"/>
                    </a:p>
                  </a:txBody>
                  <a:tcPr/>
                </a:tc>
                <a:extLst>
                  <a:ext uri="{0D108BD9-81ED-4DB2-BD59-A6C34878D82A}">
                    <a16:rowId xmlns:a16="http://schemas.microsoft.com/office/drawing/2014/main" val="1810389216"/>
                  </a:ext>
                </a:extLst>
              </a:tr>
            </a:tbl>
          </a:graphicData>
        </a:graphic>
      </p:graphicFrame>
    </p:spTree>
    <p:extLst>
      <p:ext uri="{BB962C8B-B14F-4D97-AF65-F5344CB8AC3E}">
        <p14:creationId xmlns:p14="http://schemas.microsoft.com/office/powerpoint/2010/main" val="26045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7326-E111-4EF2-1764-E80B2CC23959}"/>
              </a:ext>
            </a:extLst>
          </p:cNvPr>
          <p:cNvSpPr>
            <a:spLocks noGrp="1"/>
          </p:cNvSpPr>
          <p:nvPr>
            <p:ph type="title"/>
          </p:nvPr>
        </p:nvSpPr>
        <p:spPr>
          <a:xfrm>
            <a:off x="853552" y="248247"/>
            <a:ext cx="6766560" cy="768096"/>
          </a:xfrm>
        </p:spPr>
        <p:txBody>
          <a:bodyPr>
            <a:normAutofit/>
          </a:bodyPr>
          <a:lstStyle/>
          <a:p>
            <a:r>
              <a:rPr lang="en-IN" sz="2000" b="1" kern="0" dirty="0">
                <a:effectLst/>
                <a:latin typeface="Times New Roman" panose="02020603050405020304" pitchFamily="18" charset="0"/>
                <a:ea typeface="Times New Roman" panose="02020603050405020304" pitchFamily="18" charset="0"/>
              </a:rPr>
              <a:t>2. How is a vector different from a scalar?</a:t>
            </a:r>
            <a:endParaRPr lang="en-IN" sz="4400" dirty="0"/>
          </a:p>
        </p:txBody>
      </p:sp>
      <p:sp>
        <p:nvSpPr>
          <p:cNvPr id="3" name="Content Placeholder 2">
            <a:extLst>
              <a:ext uri="{FF2B5EF4-FFF2-40B4-BE49-F238E27FC236}">
                <a16:creationId xmlns:a16="http://schemas.microsoft.com/office/drawing/2014/main" id="{451E1948-60EA-4428-18E4-D0F6AB623479}"/>
              </a:ext>
            </a:extLst>
          </p:cNvPr>
          <p:cNvSpPr>
            <a:spLocks noGrp="1"/>
          </p:cNvSpPr>
          <p:nvPr>
            <p:ph idx="1"/>
          </p:nvPr>
        </p:nvSpPr>
        <p:spPr>
          <a:xfrm>
            <a:off x="2359870" y="1184624"/>
            <a:ext cx="8343990" cy="4736296"/>
          </a:xfrm>
        </p:spPr>
        <p:txBody>
          <a:bodyPr>
            <a:noAutofit/>
          </a:bodyPr>
          <a:lstStyle/>
          <a:p>
            <a:pPr algn="l"/>
            <a:r>
              <a:rPr lang="en-IN" sz="1800" b="1" i="0" dirty="0">
                <a:effectLst/>
                <a:latin typeface="Times New Roman" panose="02020603050405020304" pitchFamily="18" charset="0"/>
                <a:cs typeface="Times New Roman" panose="02020603050405020304" pitchFamily="18" charset="0"/>
              </a:rPr>
              <a:t>Operations</a:t>
            </a:r>
            <a:r>
              <a:rPr lang="en-IN" sz="1800" b="0" i="0" dirty="0">
                <a:effectLst/>
                <a:latin typeface="Times New Roman" panose="02020603050405020304" pitchFamily="18" charset="0"/>
                <a:cs typeface="Times New Roman" panose="02020603050405020304" pitchFamily="18" charset="0"/>
              </a:rPr>
              <a:t>:</a:t>
            </a:r>
          </a:p>
          <a:p>
            <a:pPr marL="457200" lvl="1" indent="0">
              <a:buNone/>
            </a:pPr>
            <a:r>
              <a:rPr lang="en-IN" sz="1800" b="0" i="0" dirty="0">
                <a:effectLst/>
                <a:latin typeface="Times New Roman" panose="02020603050405020304" pitchFamily="18" charset="0"/>
                <a:cs typeface="Times New Roman" panose="02020603050405020304" pitchFamily="18" charset="0"/>
              </a:rPr>
              <a:t>Vector: Addition, subtraction, scalar multiplication, dot and cross products.</a:t>
            </a:r>
          </a:p>
          <a:p>
            <a:pPr marL="457200" lvl="1" indent="0">
              <a:buNone/>
            </a:pPr>
            <a:r>
              <a:rPr lang="en-IN" sz="1800" b="0" i="0" dirty="0">
                <a:effectLst/>
                <a:latin typeface="Times New Roman" panose="02020603050405020304" pitchFamily="18" charset="0"/>
                <a:cs typeface="Times New Roman" panose="02020603050405020304" pitchFamily="18" charset="0"/>
              </a:rPr>
              <a:t>Scalar: Addition, subtraction, multiplication, division</a:t>
            </a:r>
            <a:r>
              <a:rPr lang="en-IN" sz="1400" b="0" i="0" dirty="0">
                <a:effectLst/>
                <a:latin typeface="Times New Roman" panose="02020603050405020304" pitchFamily="18" charset="0"/>
                <a:cs typeface="Times New Roman" panose="02020603050405020304" pitchFamily="18" charset="0"/>
              </a:rPr>
              <a:t>.</a:t>
            </a:r>
            <a:endParaRPr lang="en-IN" sz="1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Application</a:t>
            </a:r>
            <a:r>
              <a:rPr lang="en-US" sz="1800" b="0" i="0" dirty="0">
                <a:effectLst/>
                <a:latin typeface="Times New Roman" panose="02020603050405020304" pitchFamily="18" charset="0"/>
                <a:cs typeface="Times New Roman" panose="02020603050405020304" pitchFamily="18" charset="0"/>
              </a:rPr>
              <a:t>:</a:t>
            </a:r>
          </a:p>
          <a:p>
            <a:pPr marL="457200" lvl="1" indent="0" algn="l">
              <a:buNone/>
            </a:pPr>
            <a:r>
              <a:rPr lang="en-US" sz="1800" b="0" i="0" dirty="0">
                <a:effectLst/>
                <a:latin typeface="Times New Roman" panose="02020603050405020304" pitchFamily="18" charset="0"/>
                <a:cs typeface="Times New Roman" panose="02020603050405020304" pitchFamily="18" charset="0"/>
              </a:rPr>
              <a:t>Vectors: Used in physics, engineering, computer graphics.</a:t>
            </a:r>
          </a:p>
          <a:p>
            <a:pPr marL="457200" lvl="1" indent="0" algn="l">
              <a:buNone/>
            </a:pPr>
            <a:r>
              <a:rPr lang="en-US" sz="1800" b="0" i="0" dirty="0">
                <a:effectLst/>
                <a:latin typeface="Times New Roman" panose="02020603050405020304" pitchFamily="18" charset="0"/>
                <a:cs typeface="Times New Roman" panose="02020603050405020304" pitchFamily="18" charset="0"/>
              </a:rPr>
              <a:t>Scalars: Used in mathematics, physics, and everyday measurements.</a:t>
            </a: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Conclusion</a:t>
            </a:r>
            <a:r>
              <a:rPr lang="en-US" sz="1800" b="0" i="0" dirty="0">
                <a:effectLst/>
                <a:latin typeface="Times New Roman" panose="02020603050405020304" pitchFamily="18" charset="0"/>
                <a:cs typeface="Times New Roman" panose="02020603050405020304" pitchFamily="18" charset="0"/>
              </a:rPr>
              <a:t>:</a:t>
            </a:r>
          </a:p>
          <a:p>
            <a:pPr marL="457200" lvl="1" indent="0" algn="l">
              <a:buNone/>
            </a:pPr>
            <a:r>
              <a:rPr lang="en-US" sz="1800" b="0" i="0" dirty="0">
                <a:effectLst/>
                <a:latin typeface="Times New Roman" panose="02020603050405020304" pitchFamily="18" charset="0"/>
                <a:cs typeface="Times New Roman" panose="02020603050405020304" pitchFamily="18" charset="0"/>
              </a:rPr>
              <a:t>Vectors have both magnitude and direction.</a:t>
            </a:r>
          </a:p>
          <a:p>
            <a:pPr marL="457200" lvl="1" indent="0" algn="l">
              <a:buNone/>
            </a:pPr>
            <a:r>
              <a:rPr lang="en-US" sz="1800" b="0" i="0" dirty="0">
                <a:effectLst/>
                <a:latin typeface="Times New Roman" panose="02020603050405020304" pitchFamily="18" charset="0"/>
                <a:cs typeface="Times New Roman" panose="02020603050405020304" pitchFamily="18" charset="0"/>
              </a:rPr>
              <a:t>Scalars have only magnitude.</a:t>
            </a:r>
          </a:p>
          <a:p>
            <a:pPr marL="457200" lvl="1" indent="0" algn="l">
              <a:buNone/>
            </a:pPr>
            <a:r>
              <a:rPr lang="en-US" sz="1800" b="0" i="0" dirty="0">
                <a:effectLst/>
                <a:latin typeface="Times New Roman" panose="02020603050405020304" pitchFamily="18" charset="0"/>
                <a:cs typeface="Times New Roman" panose="02020603050405020304" pitchFamily="18" charset="0"/>
              </a:rPr>
              <a:t>Both are essential in various fields but differ in their mathematical properties and representations.</a:t>
            </a:r>
          </a:p>
          <a:p>
            <a:endParaRPr lang="en-IN" sz="1800" dirty="0"/>
          </a:p>
        </p:txBody>
      </p:sp>
      <p:sp>
        <p:nvSpPr>
          <p:cNvPr id="5" name="Slide Number Placeholder 4">
            <a:extLst>
              <a:ext uri="{FF2B5EF4-FFF2-40B4-BE49-F238E27FC236}">
                <a16:creationId xmlns:a16="http://schemas.microsoft.com/office/drawing/2014/main" id="{CBC39926-0C7F-355E-31EB-AB4BD217453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6289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58A-6697-ED87-FE8A-3B180187B488}"/>
              </a:ext>
            </a:extLst>
          </p:cNvPr>
          <p:cNvSpPr>
            <a:spLocks noGrp="1"/>
          </p:cNvSpPr>
          <p:nvPr>
            <p:ph type="title"/>
          </p:nvPr>
        </p:nvSpPr>
        <p:spPr>
          <a:xfrm>
            <a:off x="601188" y="359285"/>
            <a:ext cx="6766560" cy="768096"/>
          </a:xfrm>
        </p:spPr>
        <p:txBody>
          <a:bodyPr>
            <a:normAutofit/>
          </a:bodyPr>
          <a:lstStyle/>
          <a:p>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3. What is probability theory?</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4C387-1DC7-3809-D6D8-0BF069012C0F}"/>
              </a:ext>
            </a:extLst>
          </p:cNvPr>
          <p:cNvSpPr>
            <a:spLocks noGrp="1"/>
          </p:cNvSpPr>
          <p:nvPr>
            <p:ph idx="1"/>
          </p:nvPr>
        </p:nvSpPr>
        <p:spPr>
          <a:xfrm>
            <a:off x="2632037" y="-125158"/>
            <a:ext cx="6766560" cy="5481300"/>
          </a:xfrm>
        </p:spPr>
        <p:txBody>
          <a:bodyPr/>
          <a:lstStyle/>
          <a:p>
            <a:pPr algn="l"/>
            <a:r>
              <a:rPr lang="en-US" sz="1800" b="1" i="0" dirty="0">
                <a:effectLst/>
                <a:latin typeface="Times New Roman" panose="02020603050405020304" pitchFamily="18" charset="0"/>
                <a:cs typeface="Times New Roman" panose="02020603050405020304" pitchFamily="18" charset="0"/>
              </a:rPr>
              <a:t>Definition</a:t>
            </a:r>
            <a:r>
              <a:rPr lang="en-US" sz="1800" b="0" i="0" dirty="0">
                <a:effectLst/>
                <a:latin typeface="Times New Roman" panose="02020603050405020304" pitchFamily="18" charset="0"/>
                <a:cs typeface="Times New Roman" panose="02020603050405020304" pitchFamily="18" charset="0"/>
              </a:rPr>
              <a:t>:</a:t>
            </a:r>
          </a:p>
          <a:p>
            <a:pPr marL="457200" lvl="1" indent="0">
              <a:buNone/>
            </a:pPr>
            <a:r>
              <a:rPr lang="en-IN" sz="1800" dirty="0">
                <a:effectLst/>
                <a:highlight>
                  <a:srgbClr val="FFFFFF"/>
                </a:highlight>
                <a:latin typeface="Times New Roman" panose="02020603050405020304" pitchFamily="18" charset="0"/>
                <a:ea typeface="Roboto" panose="02000000000000000000" pitchFamily="2" charset="0"/>
                <a:cs typeface="Times New Roman" panose="02020603050405020304" pitchFamily="18" charset="0"/>
              </a:rPr>
              <a:t>Probability theory is a </a:t>
            </a:r>
            <a:r>
              <a:rPr lang="en-US" sz="1800" b="0" i="0" dirty="0">
                <a:effectLst/>
                <a:latin typeface="Times New Roman" panose="02020603050405020304" pitchFamily="18" charset="0"/>
                <a:cs typeface="Times New Roman" panose="02020603050405020304" pitchFamily="18" charset="0"/>
              </a:rPr>
              <a:t> branch </a:t>
            </a:r>
            <a:r>
              <a:rPr lang="en-IN" sz="1800" dirty="0">
                <a:effectLst/>
                <a:highlight>
                  <a:srgbClr val="FFFFFF"/>
                </a:highlight>
                <a:latin typeface="Times New Roman" panose="02020603050405020304" pitchFamily="18" charset="0"/>
                <a:ea typeface="Roboto" panose="02000000000000000000" pitchFamily="2" charset="0"/>
                <a:cs typeface="Times New Roman" panose="02020603050405020304" pitchFamily="18" charset="0"/>
              </a:rPr>
              <a:t> of mathematics and statistics that is concerned with finding the probabilities associated with random events. There are two main approaches available to study probability theory. These are theoretical probability and experimental probability. </a:t>
            </a:r>
          </a:p>
          <a:p>
            <a:pPr marL="0" indent="0" algn="l">
              <a:buNone/>
            </a:pPr>
            <a:endParaRPr lang="en-US" sz="1800" b="0" i="0" dirty="0">
              <a:effectLst/>
              <a:latin typeface="Times New Roman" panose="02020603050405020304" pitchFamily="18" charset="0"/>
              <a:cs typeface="Times New Roman" panose="02020603050405020304" pitchFamily="18" charset="0"/>
            </a:endParaRPr>
          </a:p>
          <a:p>
            <a:r>
              <a:rPr lang="en-IN" sz="1800" kern="100" dirty="0">
                <a:effectLst/>
                <a:highlight>
                  <a:srgbClr val="FFFFFF"/>
                </a:highlight>
                <a:latin typeface="Times New Roman" panose="02020603050405020304" pitchFamily="18" charset="0"/>
                <a:ea typeface="Roboto" panose="02000000000000000000" pitchFamily="2" charset="0"/>
                <a:cs typeface="Times New Roman" panose="02020603050405020304" pitchFamily="18" charset="0"/>
              </a:rPr>
              <a:t>Probability formula:-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7603DF20-A672-DA10-2B8D-AF0A855A824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image11.png">
            <a:extLst>
              <a:ext uri="{FF2B5EF4-FFF2-40B4-BE49-F238E27FC236}">
                <a16:creationId xmlns:a16="http://schemas.microsoft.com/office/drawing/2014/main" id="{A91599B3-A49B-3675-2932-12C14CBA26F4}"/>
              </a:ext>
            </a:extLst>
          </p:cNvPr>
          <p:cNvPicPr/>
          <p:nvPr/>
        </p:nvPicPr>
        <p:blipFill>
          <a:blip r:embed="rId2"/>
          <a:srcRect/>
          <a:stretch>
            <a:fillRect/>
          </a:stretch>
        </p:blipFill>
        <p:spPr>
          <a:xfrm>
            <a:off x="3625442" y="3960719"/>
            <a:ext cx="4941115" cy="1314450"/>
          </a:xfrm>
          <a:prstGeom prst="rect">
            <a:avLst/>
          </a:prstGeom>
          <a:ln/>
        </p:spPr>
      </p:pic>
    </p:spTree>
    <p:extLst>
      <p:ext uri="{BB962C8B-B14F-4D97-AF65-F5344CB8AC3E}">
        <p14:creationId xmlns:p14="http://schemas.microsoft.com/office/powerpoint/2010/main" val="297664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03C04-42DE-9277-95FD-A8AA78930C56}"/>
              </a:ext>
            </a:extLst>
          </p:cNvPr>
          <p:cNvSpPr>
            <a:spLocks noGrp="1"/>
          </p:cNvSpPr>
          <p:nvPr>
            <p:ph idx="1"/>
          </p:nvPr>
        </p:nvSpPr>
        <p:spPr>
          <a:xfrm>
            <a:off x="2012740" y="397325"/>
            <a:ext cx="8957046" cy="6063349"/>
          </a:xfrm>
        </p:spPr>
        <p:txBody>
          <a:bodyPr>
            <a:noAutofit/>
          </a:bodyPr>
          <a:lstStyle/>
          <a:p>
            <a:pPr algn="l"/>
            <a:r>
              <a:rPr lang="en-US" sz="1800" b="1" i="0" dirty="0">
                <a:effectLst/>
                <a:latin typeface="Times New Roman" panose="02020603050405020304" pitchFamily="18" charset="0"/>
                <a:cs typeface="Times New Roman" panose="02020603050405020304" pitchFamily="18" charset="0"/>
              </a:rPr>
              <a:t>Key Concepts</a:t>
            </a:r>
            <a:r>
              <a:rPr lang="en-US" sz="1800" b="0" i="0" dirty="0">
                <a:effectLst/>
                <a:latin typeface="Times New Roman" panose="02020603050405020304" pitchFamily="18" charset="0"/>
                <a:cs typeface="Times New Roman" panose="02020603050405020304" pitchFamily="18" charset="0"/>
              </a:rPr>
              <a:t>:</a:t>
            </a:r>
          </a:p>
          <a:p>
            <a:pPr marL="0" indent="0" algn="l">
              <a:buNone/>
            </a:pPr>
            <a:r>
              <a:rPr lang="en-US" sz="1800" b="1" i="0" dirty="0">
                <a:effectLst/>
                <a:latin typeface="Times New Roman" panose="02020603050405020304" pitchFamily="18" charset="0"/>
                <a:cs typeface="Times New Roman" panose="02020603050405020304" pitchFamily="18" charset="0"/>
              </a:rPr>
              <a:t>	Probability</a:t>
            </a:r>
            <a:r>
              <a:rPr lang="en-US" sz="1800" b="0" i="0" dirty="0">
                <a:effectLst/>
                <a:latin typeface="Times New Roman" panose="02020603050405020304" pitchFamily="18" charset="0"/>
                <a:cs typeface="Times New Roman" panose="02020603050405020304" pitchFamily="18" charset="0"/>
              </a:rPr>
              <a:t>: The measure of the likelihood of an event occurring, typically represented 	by a 	number between 0 and 1, where 0 indicates impossibility and 1 indicates 	certainty.</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b="1" i="0" dirty="0">
                <a:effectLst/>
                <a:latin typeface="Times New Roman" panose="02020603050405020304" pitchFamily="18" charset="0"/>
                <a:cs typeface="Times New Roman" panose="02020603050405020304" pitchFamily="18" charset="0"/>
              </a:rPr>
              <a:t>Random Variables</a:t>
            </a:r>
            <a:r>
              <a:rPr lang="en-US" sz="1800" b="0" i="0" dirty="0">
                <a:effectLst/>
                <a:latin typeface="Times New Roman" panose="02020603050405020304" pitchFamily="18" charset="0"/>
                <a:cs typeface="Times New Roman" panose="02020603050405020304" pitchFamily="18" charset="0"/>
              </a:rPr>
              <a:t>: Variables whose possible values are outcomes of a random phenomenon. They can be discrete (taking on distinct values) or continuous (taking on any value within a range).</a:t>
            </a:r>
          </a:p>
          <a:p>
            <a:pPr marL="457200" lvl="1" indent="0">
              <a:buNone/>
            </a:pPr>
            <a:r>
              <a:rPr lang="en-US" sz="1800" b="1" i="0" dirty="0">
                <a:effectLst/>
                <a:latin typeface="Times New Roman" panose="02020603050405020304" pitchFamily="18" charset="0"/>
                <a:cs typeface="Times New Roman" panose="02020603050405020304" pitchFamily="18" charset="0"/>
              </a:rPr>
              <a:t>Probability Distribution</a:t>
            </a:r>
            <a:r>
              <a:rPr lang="en-US" sz="1800" b="0" i="0" dirty="0">
                <a:effectLst/>
                <a:latin typeface="Times New Roman" panose="02020603050405020304" pitchFamily="18" charset="0"/>
                <a:cs typeface="Times New Roman" panose="02020603050405020304" pitchFamily="18" charset="0"/>
              </a:rPr>
              <a:t>: Describes the probabilities of possible values for a random variable. Common distributions include the normal distribution, binomial distribution, and Poisson distribution.</a:t>
            </a:r>
          </a:p>
          <a:p>
            <a:pPr marL="457200" lvl="1" indent="0">
              <a:buNone/>
            </a:pPr>
            <a:r>
              <a:rPr lang="en-US" sz="1800" b="1" i="0" dirty="0">
                <a:effectLst/>
                <a:latin typeface="Times New Roman" panose="02020603050405020304" pitchFamily="18" charset="0"/>
                <a:cs typeface="Times New Roman" panose="02020603050405020304" pitchFamily="18" charset="0"/>
              </a:rPr>
              <a:t>Conditional Probability</a:t>
            </a:r>
            <a:r>
              <a:rPr lang="en-US" sz="1800" b="0" i="0" dirty="0">
                <a:effectLst/>
                <a:latin typeface="Times New Roman" panose="02020603050405020304" pitchFamily="18" charset="0"/>
                <a:cs typeface="Times New Roman" panose="02020603050405020304" pitchFamily="18" charset="0"/>
              </a:rPr>
              <a:t>: The probability of an event occurring given that another event has already occurred, denoted as P(A|B), where A and B are events.</a:t>
            </a:r>
          </a:p>
          <a:p>
            <a:pPr marL="457200" lvl="1" indent="0">
              <a:buNone/>
            </a:pPr>
            <a:r>
              <a:rPr lang="en-US" sz="1800" b="1" i="0" dirty="0">
                <a:effectLst/>
                <a:latin typeface="Times New Roman" panose="02020603050405020304" pitchFamily="18" charset="0"/>
                <a:cs typeface="Times New Roman" panose="02020603050405020304" pitchFamily="18" charset="0"/>
              </a:rPr>
              <a:t>Independence</a:t>
            </a:r>
            <a:r>
              <a:rPr lang="en-US" sz="1800" b="0" i="0" dirty="0">
                <a:effectLst/>
                <a:latin typeface="Times New Roman" panose="02020603050405020304" pitchFamily="18" charset="0"/>
                <a:cs typeface="Times New Roman" panose="02020603050405020304" pitchFamily="18" charset="0"/>
              </a:rPr>
              <a:t>: Events A and B are independent if the occurrence of one event does not affect the occurrence of the other.</a:t>
            </a:r>
          </a:p>
          <a:p>
            <a:pPr marL="457200" lvl="1" indent="0">
              <a:buNone/>
            </a:pPr>
            <a:r>
              <a:rPr lang="en-US" sz="1800" b="1" i="0" dirty="0">
                <a:effectLst/>
                <a:latin typeface="Times New Roman" panose="02020603050405020304" pitchFamily="18" charset="0"/>
                <a:cs typeface="Times New Roman" panose="02020603050405020304" pitchFamily="18" charset="0"/>
              </a:rPr>
              <a:t>Expected Value</a:t>
            </a:r>
            <a:r>
              <a:rPr lang="en-US" sz="1800" b="0" i="0" dirty="0">
                <a:effectLst/>
                <a:latin typeface="Times New Roman" panose="02020603050405020304" pitchFamily="18" charset="0"/>
                <a:cs typeface="Times New Roman" panose="02020603050405020304" pitchFamily="18" charset="0"/>
              </a:rPr>
              <a:t>: The long-term average of a random variable's values, weighted by their probabilities.</a:t>
            </a:r>
          </a:p>
          <a:p>
            <a:pPr marL="457200" lvl="1" indent="0">
              <a:buNone/>
            </a:pPr>
            <a:r>
              <a:rPr lang="en-US" sz="1800" b="1" i="0" dirty="0">
                <a:effectLst/>
                <a:latin typeface="Times New Roman" panose="02020603050405020304" pitchFamily="18" charset="0"/>
                <a:cs typeface="Times New Roman" panose="02020603050405020304" pitchFamily="18" charset="0"/>
              </a:rPr>
              <a:t>Variance and Standard Deviation</a:t>
            </a:r>
            <a:r>
              <a:rPr lang="en-US" sz="1800" b="0" i="0" dirty="0">
                <a:effectLst/>
                <a:latin typeface="Times New Roman" panose="02020603050405020304" pitchFamily="18" charset="0"/>
                <a:cs typeface="Times New Roman" panose="02020603050405020304" pitchFamily="18" charset="0"/>
              </a:rPr>
              <a:t>: Measures of the dispersion or spread of a probability distribution around its mean.</a:t>
            </a:r>
          </a:p>
          <a:p>
            <a:endParaRPr lang="en-IN" sz="1800" dirty="0"/>
          </a:p>
        </p:txBody>
      </p:sp>
      <p:sp>
        <p:nvSpPr>
          <p:cNvPr id="5" name="Slide Number Placeholder 4">
            <a:extLst>
              <a:ext uri="{FF2B5EF4-FFF2-40B4-BE49-F238E27FC236}">
                <a16:creationId xmlns:a16="http://schemas.microsoft.com/office/drawing/2014/main" id="{875868A4-FFD2-4B10-7094-4C9328B385B4}"/>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370893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TM03457496[[fn=Parallax]]</Template>
  <TotalTime>484</TotalTime>
  <Words>1604</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Century Gothic</vt:lpstr>
      <vt:lpstr>Corbel</vt:lpstr>
      <vt:lpstr>Söhne</vt:lpstr>
      <vt:lpstr>Times New Roman</vt:lpstr>
      <vt:lpstr>Parallax</vt:lpstr>
      <vt:lpstr>Applied Statistics Interview Grind </vt:lpstr>
      <vt:lpstr>Problem Statement</vt:lpstr>
      <vt:lpstr>PowerPoint Presentation</vt:lpstr>
      <vt:lpstr>1. What is a vector in mathematics? </vt:lpstr>
      <vt:lpstr>1. What is a vector in mathematics? </vt:lpstr>
      <vt:lpstr>2. How is a vector different from a scalar?</vt:lpstr>
      <vt:lpstr>2. How is a vector different from a scalar?</vt:lpstr>
      <vt:lpstr>3. What is probability theory? </vt:lpstr>
      <vt:lpstr>PowerPoint Presentation</vt:lpstr>
      <vt:lpstr>PowerPoint Presentation</vt:lpstr>
      <vt:lpstr>4. What are some common measures of central tendency, and how are they calculated? </vt:lpstr>
      <vt:lpstr>PowerPoint Presentation</vt:lpstr>
      <vt:lpstr>5. What is the difference between Descriptive and Inferential Statistics?</vt:lpstr>
      <vt:lpstr>5. What is the difference between Descriptive and Inferential Statistics?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 Interview Grind</dc:title>
  <dc:subject/>
  <dc:creator>Bhim Anna S</dc:creator>
  <cp:lastModifiedBy>Shubhangi Mapari</cp:lastModifiedBy>
  <cp:revision>5</cp:revision>
  <dcterms:created xsi:type="dcterms:W3CDTF">2024-02-01T04:18:58Z</dcterms:created>
  <dcterms:modified xsi:type="dcterms:W3CDTF">2024-03-29T10:08:52Z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