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uLjmOXCcTAGW+or1YfAkW97x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45cc9ad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45cc9ad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45cc9a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45cc9a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60bbe5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60bbe54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645cc9a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645cc9ad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645cc9ad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645cc9ad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645cc9ad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645cc9ad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45cc9ad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45cc9ad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0411d36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f20411d36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20411d36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f20411d36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7ed0a0bd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f7ed0a0bd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45cc9a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45cc9ad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0411d3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20411d36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64900" y="156900"/>
            <a:ext cx="8614200" cy="4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Capstone Project</a:t>
            </a:r>
            <a:endParaRPr sz="42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GB" sz="3600" b="1"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solidFill>
                  <a:srgbClr val="030B0D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Montserrat"/>
              </a:rPr>
              <a:t>Zomato Restaurant Clustering and Sentiments Analysis</a:t>
            </a:r>
            <a:r>
              <a:rPr lang="en-GB" sz="3600" b="1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Montserrat"/>
              </a:rPr>
              <a:t> </a:t>
            </a:r>
            <a:br>
              <a:rPr lang="en-GB" sz="3600" b="1" i="0" u="none" strike="noStrike" cap="none" dirty="0">
                <a:solidFill>
                  <a:srgbClr val="134F5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br>
              <a:rPr lang="en-GB" sz="3600" b="0" i="0" u="none" strike="noStrike" cap="none" dirty="0">
                <a:solidFill>
                  <a:srgbClr val="134F5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endParaRPr sz="2400" b="0" i="0" u="none" strike="noStrike" cap="none" dirty="0">
              <a:solidFill>
                <a:srgbClr val="134F5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                              Shubhangi Mapari</a:t>
            </a:r>
            <a:endParaRPr sz="1600" b="1" i="0" u="none" strike="noStrike" cap="none"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1154100" y="290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     15 Most Affordable </a:t>
            </a:r>
            <a:r>
              <a:rPr lang="en-GB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Restuarents</a:t>
            </a:r>
            <a:endParaRPr lang="en-GB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341725"/>
            <a:ext cx="74485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232500" y="2685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Frequent Keywords Used For Restaurant 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" name="Google Shape;1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88" y="1689975"/>
            <a:ext cx="3238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63" y="1680750"/>
            <a:ext cx="32385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22838" y="1166263"/>
            <a:ext cx="284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1E1E1E"/>
                </a:solidFill>
              </a:rPr>
              <a:t>Most Expensive</a:t>
            </a:r>
            <a:endParaRPr sz="1700" dirty="0">
              <a:solidFill>
                <a:srgbClr val="1E1E1E"/>
              </a:solidFill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5408713" y="1166263"/>
            <a:ext cx="284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1E1E1E"/>
                </a:solidFill>
              </a:rPr>
              <a:t>Most Affordable</a:t>
            </a:r>
            <a:endParaRPr sz="17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311700" y="274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15 Most Served Cuisines 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25" y="1125475"/>
            <a:ext cx="63627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63" y="1184525"/>
            <a:ext cx="3739675" cy="37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29800" y="291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Frequent Keyword Used for cuisine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45cc9ad5_0_39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Most used tags for Restaurants 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5" name="Google Shape;145;gf645cc9ad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5" y="1190612"/>
            <a:ext cx="81724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45cc9ad5_0_34"/>
          <p:cNvSpPr txBox="1">
            <a:spLocks noGrp="1"/>
          </p:cNvSpPr>
          <p:nvPr>
            <p:ph type="title"/>
          </p:nvPr>
        </p:nvSpPr>
        <p:spPr>
          <a:xfrm>
            <a:off x="221975" y="30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Montserrat"/>
              </a:rPr>
              <a:t>Most used words for Restaurants( Tag ) 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Google Shape;151;gf645cc9ad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00" y="1162950"/>
            <a:ext cx="3980550" cy="3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660bbe548_0_18"/>
          <p:cNvSpPr txBox="1">
            <a:spLocks noGrp="1"/>
          </p:cNvSpPr>
          <p:nvPr>
            <p:ph type="title"/>
          </p:nvPr>
        </p:nvSpPr>
        <p:spPr>
          <a:xfrm>
            <a:off x="311700" y="30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Critics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Google Shape;158;gf660bbe54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13" y="1274863"/>
            <a:ext cx="67151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Modeling</a:t>
            </a: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Overview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5284525" y="2185725"/>
            <a:ext cx="33954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Decision Trees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Random Forest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Multinomial NB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0" i="0" u="none" strike="noStrike" cap="none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XGBoost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0" i="0" u="none" strike="noStrike" cap="none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LightGBM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311700" y="50122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Models Used :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>
              <a:buClr>
                <a:srgbClr val="030B0D"/>
              </a:buClr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K-means Clustering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>
              <a:buClr>
                <a:srgbClr val="030B0D"/>
              </a:buClr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Hierarchical Clustering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>
              <a:buClr>
                <a:srgbClr val="030B0D"/>
              </a:buClr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Linear Discriminant Analysis 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>
              <a:buClr>
                <a:srgbClr val="030B0D"/>
              </a:buClr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Non-negative Matrix Factorization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>
              <a:buClr>
                <a:srgbClr val="030B0D"/>
              </a:buClr>
              <a:buFont typeface="Times New Roman" panose="02020603050405020304" pitchFamily="18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Logistic Regression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311700" y="3498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Modeling</a:t>
            </a: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Steps 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97575" y="1503000"/>
            <a:ext cx="2589600" cy="961200"/>
          </a:xfrm>
          <a:prstGeom prst="homePlate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269750" y="1448950"/>
            <a:ext cx="2937300" cy="1019100"/>
          </a:xfrm>
          <a:prstGeom prst="chevron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6497125" y="1390475"/>
            <a:ext cx="2442600" cy="1082400"/>
          </a:xfrm>
          <a:prstGeom prst="chevron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24763" y="1562600"/>
            <a:ext cx="1957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828800" y="1589050"/>
            <a:ext cx="2202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Fitting and Tuning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7097700" y="1534563"/>
            <a:ext cx="1957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269750" y="2994487"/>
            <a:ext cx="23670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Start with default model parameters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Hyperparameter tuning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Measure scores on  training &amp; test data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11700" y="2994487"/>
            <a:ext cx="2509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Feature selection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Feature engineering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Feature Extraction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Train test data split(75%-25%)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408350" y="2994487"/>
            <a:ext cx="2367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 testing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Compare models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45cc9ad5_0_50"/>
          <p:cNvSpPr txBox="1">
            <a:spLocks noGrp="1"/>
          </p:cNvSpPr>
          <p:nvPr>
            <p:ph type="title"/>
          </p:nvPr>
        </p:nvSpPr>
        <p:spPr>
          <a:xfrm>
            <a:off x="261275" y="30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K Means Clustering Plots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5" name="Google Shape;185;gf645cc9ad5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5"/>
            <a:ext cx="4445749" cy="29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f645cc9ad5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75" y="1858750"/>
            <a:ext cx="4260301" cy="27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f645cc9ad5_0_50"/>
          <p:cNvSpPr txBox="1"/>
          <p:nvPr/>
        </p:nvSpPr>
        <p:spPr>
          <a:xfrm>
            <a:off x="5284175" y="1098560"/>
            <a:ext cx="3598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Sum of squares elbow plot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gf645cc9ad5_0_50"/>
          <p:cNvSpPr txBox="1"/>
          <p:nvPr/>
        </p:nvSpPr>
        <p:spPr>
          <a:xfrm>
            <a:off x="818125" y="1049923"/>
            <a:ext cx="2153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Silhouette score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9" name="Google Shape;189;gf645cc9ad5_0_50"/>
          <p:cNvPicPr preferRelativeResize="0"/>
          <p:nvPr/>
        </p:nvPicPr>
        <p:blipFill rotWithShape="1">
          <a:blip r:embed="rId3">
            <a:alphaModFix/>
          </a:blip>
          <a:srcRect l="44057" t="93354" r="34669" b="1898"/>
          <a:stretch/>
        </p:blipFill>
        <p:spPr>
          <a:xfrm>
            <a:off x="6469900" y="4625675"/>
            <a:ext cx="1016751" cy="1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Content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623400" y="1334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Introduction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Problem Statement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Summary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Approach Overview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Exploratory Data Analysis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Modelling Overview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Challenges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Conclusion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45cc9ad5_0_64"/>
          <p:cNvSpPr txBox="1">
            <a:spLocks noGrp="1"/>
          </p:cNvSpPr>
          <p:nvPr>
            <p:ph type="title"/>
          </p:nvPr>
        </p:nvSpPr>
        <p:spPr>
          <a:xfrm>
            <a:off x="261300" y="26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Cuisines in different clusters (K Means)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f645cc9ad5_0_64"/>
          <p:cNvSpPr txBox="1">
            <a:spLocks noGrp="1"/>
          </p:cNvSpPr>
          <p:nvPr>
            <p:ph type="body" idx="1"/>
          </p:nvPr>
        </p:nvSpPr>
        <p:spPr>
          <a:xfrm>
            <a:off x="315131" y="1685525"/>
            <a:ext cx="3150000" cy="25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'continental', 'mediterranean',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'seafood', 'biryani',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hyderabadi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','south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andhra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'kebab',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bbq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mughlai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'beverages', 'modern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'desserts',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spanish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'salad', 'sushi',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mexican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malaysian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indonesian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'finger food', 'healthy food'</a:t>
            </a:r>
            <a:endParaRPr sz="1600" b="1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gf645cc9ad5_0_64"/>
          <p:cNvSpPr txBox="1"/>
          <p:nvPr/>
        </p:nvSpPr>
        <p:spPr>
          <a:xfrm>
            <a:off x="3580331" y="1685525"/>
            <a:ext cx="2535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'ice cream', 'desserts', 'cafe', 'bakery',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continental','fast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food', 'beverages', 'burger', 'biryani', 'north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mughlai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','juices',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'mithai',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'wraps'</a:t>
            </a:r>
            <a:endParaRPr sz="1600" b="1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gf645cc9ad5_0_64"/>
          <p:cNvSpPr txBox="1"/>
          <p:nvPr/>
        </p:nvSpPr>
        <p:spPr>
          <a:xfrm>
            <a:off x="6451538" y="1685525"/>
            <a:ext cx="2624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'north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'continental',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'fast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food','salad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burger','biryani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mughlai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','seafood,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momos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',pizza','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hyderabadi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','sushi', 'finger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food','kebab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arabian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'south 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'street food',</a:t>
            </a:r>
            <a:endParaRPr sz="1600" b="1" dirty="0">
              <a:solidFill>
                <a:srgbClr val="030B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lebanese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andhra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GB" sz="1600" b="1" dirty="0">
                <a:solidFill>
                  <a:srgbClr val="030B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'north eastern'</a:t>
            </a:r>
            <a:endParaRPr sz="1600" b="1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gf645cc9ad5_0_64"/>
          <p:cNvSpPr txBox="1"/>
          <p:nvPr/>
        </p:nvSpPr>
        <p:spPr>
          <a:xfrm>
            <a:off x="853511" y="1047938"/>
            <a:ext cx="1565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0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gf645cc9ad5_0_64"/>
          <p:cNvSpPr txBox="1"/>
          <p:nvPr/>
        </p:nvSpPr>
        <p:spPr>
          <a:xfrm>
            <a:off x="3666600" y="1046634"/>
            <a:ext cx="171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1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gf645cc9ad5_0_64"/>
          <p:cNvSpPr txBox="1"/>
          <p:nvPr/>
        </p:nvSpPr>
        <p:spPr>
          <a:xfrm>
            <a:off x="6815089" y="962996"/>
            <a:ext cx="1475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2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f645cc9ad5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152475"/>
            <a:ext cx="84867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f645cc9ad5_0_84"/>
          <p:cNvSpPr txBox="1"/>
          <p:nvPr/>
        </p:nvSpPr>
        <p:spPr>
          <a:xfrm>
            <a:off x="1824150" y="279100"/>
            <a:ext cx="5881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Hierarchical Clustering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645cc9ad5_0_91"/>
          <p:cNvSpPr txBox="1">
            <a:spLocks noGrp="1"/>
          </p:cNvSpPr>
          <p:nvPr>
            <p:ph type="title"/>
          </p:nvPr>
        </p:nvSpPr>
        <p:spPr>
          <a:xfrm>
            <a:off x="311700" y="28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Cuisines in different clusters (Hierarchical)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gf645cc9ad5_0_91"/>
          <p:cNvSpPr txBox="1"/>
          <p:nvPr/>
        </p:nvSpPr>
        <p:spPr>
          <a:xfrm>
            <a:off x="846312" y="1099285"/>
            <a:ext cx="1565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0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gf645cc9ad5_0_91"/>
          <p:cNvSpPr txBox="1"/>
          <p:nvPr/>
        </p:nvSpPr>
        <p:spPr>
          <a:xfrm>
            <a:off x="3781800" y="1099284"/>
            <a:ext cx="171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2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gf645cc9ad5_0_91"/>
          <p:cNvSpPr txBox="1"/>
          <p:nvPr/>
        </p:nvSpPr>
        <p:spPr>
          <a:xfrm>
            <a:off x="6732590" y="1099284"/>
            <a:ext cx="1475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 1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gf645cc9ad5_0_91"/>
          <p:cNvSpPr txBox="1"/>
          <p:nvPr/>
        </p:nvSpPr>
        <p:spPr>
          <a:xfrm>
            <a:off x="311700" y="1780475"/>
            <a:ext cx="30939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'north 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'continental', 'mediterranean',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'seafood', 'biryani',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hyderabadi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'south 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andhra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'kebab',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bbq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mughlai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'beverages', 'modern 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'desserts',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spanish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'salad', 'sushi',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mexican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'bakery', 'juices',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malaysian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indonesian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goan</a:t>
            </a:r>
            <a:r>
              <a:rPr lang="en-GB" sz="16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 'finger food', 'healthy food'</a:t>
            </a:r>
            <a:endParaRPr sz="1600" b="1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Google Shape;217;gf645cc9ad5_0_91"/>
          <p:cNvSpPr txBox="1"/>
          <p:nvPr/>
        </p:nvSpPr>
        <p:spPr>
          <a:xfrm>
            <a:off x="3565495" y="1780475"/>
            <a:ext cx="2519850" cy="186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'ice cream', 'desserts', 'cafe', 'bakery', 'continental', 'fast food', 'beverages', 'burger', 'biryani', 'mithai',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'wraps'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dirty="0"/>
          </a:p>
        </p:txBody>
      </p:sp>
      <p:sp>
        <p:nvSpPr>
          <p:cNvPr id="218" name="Google Shape;218;gf645cc9ad5_0_91"/>
          <p:cNvSpPr txBox="1"/>
          <p:nvPr/>
        </p:nvSpPr>
        <p:spPr>
          <a:xfrm>
            <a:off x="6245240" y="1780475"/>
            <a:ext cx="268066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'north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'continental',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'fast food', 'salad', 'burger', 'biryani',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mughlai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'seafood',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momos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'pizza',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hyderabadi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'sushi', 'finger food', 'kebab',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'south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'street food',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lebanese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'north eastern'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0411d364_0_53"/>
          <p:cNvSpPr txBox="1">
            <a:spLocks noGrp="1"/>
          </p:cNvSpPr>
          <p:nvPr>
            <p:ph type="title"/>
          </p:nvPr>
        </p:nvSpPr>
        <p:spPr>
          <a:xfrm>
            <a:off x="311700" y="27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LDA top 15 word of each topic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Google Shape;224;gf20411d364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4350"/>
            <a:ext cx="8839201" cy="3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311699" y="30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NMF Top 15 word of each Topic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311700" y="29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Logistic Regression</a:t>
            </a:r>
            <a:endParaRPr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419274" y="1766650"/>
            <a:ext cx="3256500" cy="28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Parameters :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indent="0">
              <a:buNone/>
            </a:pP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 = 10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Max_iter</a:t>
            </a: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= 1000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Penalty = L2 </a:t>
            </a:r>
            <a:endParaRPr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t="9444"/>
          <a:stretch/>
        </p:blipFill>
        <p:spPr>
          <a:xfrm>
            <a:off x="3895150" y="2043450"/>
            <a:ext cx="5040001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l="55175" b="89806"/>
          <a:stretch/>
        </p:blipFill>
        <p:spPr>
          <a:xfrm>
            <a:off x="5624313" y="1766650"/>
            <a:ext cx="2420799" cy="2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311700" y="3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Random Forest Metrics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1"/>
          </p:nvPr>
        </p:nvSpPr>
        <p:spPr>
          <a:xfrm>
            <a:off x="416850" y="1802800"/>
            <a:ext cx="34005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Parameters :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dirty="0">
              <a:solidFill>
                <a:schemeClr val="l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max_depth</a:t>
            </a: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=15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n_estimators</a:t>
            </a: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=125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31800"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criterion: entropy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l="55175" b="89806"/>
          <a:stretch/>
        </p:blipFill>
        <p:spPr>
          <a:xfrm>
            <a:off x="5185763" y="1802800"/>
            <a:ext cx="2420799" cy="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25" y="2188225"/>
            <a:ext cx="5040000" cy="182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311700" y="30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XGBoost</a:t>
            </a: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Modelling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311700" y="1776613"/>
            <a:ext cx="36426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Parameters :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lang="en-GB" sz="20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max_depth</a:t>
            </a: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= 15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lang="en-GB" sz="20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n_estimators</a:t>
            </a: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=125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criterion: entropy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l="55175" b="89806"/>
          <a:stretch/>
        </p:blipFill>
        <p:spPr>
          <a:xfrm>
            <a:off x="5319763" y="1776625"/>
            <a:ext cx="2420799" cy="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288" y="2065688"/>
            <a:ext cx="5040001" cy="18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20411d364_0_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LightGBM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Google Shape;260;gf20411d364_0_67"/>
          <p:cNvSpPr txBox="1">
            <a:spLocks noGrp="1"/>
          </p:cNvSpPr>
          <p:nvPr>
            <p:ph type="body" idx="1"/>
          </p:nvPr>
        </p:nvSpPr>
        <p:spPr>
          <a:xfrm>
            <a:off x="293956" y="1780382"/>
            <a:ext cx="31542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Parameters :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>
              <a:buClr>
                <a:srgbClr val="030B0D"/>
              </a:buClr>
              <a:buFont typeface="Arial" panose="020B0604020202020204" pitchFamily="34" charset="0"/>
              <a:buChar char="•"/>
            </a:pP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max_depth</a:t>
            </a: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=25</a:t>
            </a:r>
            <a:endParaRPr sz="22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n_estimators</a:t>
            </a:r>
            <a:r>
              <a:rPr lang="en-GB" sz="22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 125</a:t>
            </a:r>
            <a:endParaRPr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1" name="Google Shape;261;gf20411d364_0_67"/>
          <p:cNvPicPr preferRelativeResize="0"/>
          <p:nvPr/>
        </p:nvPicPr>
        <p:blipFill rotWithShape="1">
          <a:blip r:embed="rId3">
            <a:alphaModFix/>
          </a:blip>
          <a:srcRect l="55175" b="89806"/>
          <a:stretch/>
        </p:blipFill>
        <p:spPr>
          <a:xfrm>
            <a:off x="5424963" y="1780375"/>
            <a:ext cx="2420799" cy="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f20411d364_0_67"/>
          <p:cNvPicPr preferRelativeResize="0"/>
          <p:nvPr/>
        </p:nvPicPr>
        <p:blipFill rotWithShape="1">
          <a:blip r:embed="rId4">
            <a:alphaModFix/>
          </a:blip>
          <a:srcRect t="2162"/>
          <a:stretch/>
        </p:blipFill>
        <p:spPr>
          <a:xfrm>
            <a:off x="3931850" y="2087075"/>
            <a:ext cx="5040000" cy="17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11700" y="30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AUC-ROC curve comparison 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00" y="1154525"/>
            <a:ext cx="58864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36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INTRODUCTION</a:t>
            </a:r>
            <a:endParaRPr lang="en-GB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52400" y="1313550"/>
            <a:ext cx="7639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today’s digitized modern world, the popularity of food apps is increasing due to their functionality to view, book, and order food with a few clicks on the phone for their </a:t>
            </a:r>
            <a:r>
              <a:rPr lang="en-GB" sz="20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favorite</a:t>
            </a: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restaurant or cafes, by surveying the user ratings and reviews of the previously visited customers. Zomato is a site where someone can give a review of a restaurant, how the restaurant is, and someone's opinion about the restaurant.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7ed0a0bd6_1_3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Score Matrix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275" name="Google Shape;275;gf7ed0a0bd6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00" y="1580601"/>
            <a:ext cx="8653000" cy="29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-96176" y="23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Challenges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311700" y="2154600"/>
            <a:ext cx="44100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Feature engineering.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Finding optimum number of Cluster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Montserrat"/>
              <a:buChar char="●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Text preprocessing 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8050" y="1563475"/>
            <a:ext cx="3361974" cy="25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-69900" y="298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Conclusion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2380875" y="19790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0" y="863925"/>
            <a:ext cx="43098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0B0D"/>
              </a:buClr>
              <a:buSzPts val="1700"/>
              <a:buFont typeface="Arial" panose="020B0604020202020204" pitchFamily="34" charset="0"/>
              <a:buChar char="•"/>
            </a:pPr>
            <a:endParaRPr sz="1700" b="0" i="0" u="none" strike="noStrike" cap="none" dirty="0">
              <a:solidFill>
                <a:srgbClr val="030B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0B0D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best cluster as 3 in k means and in hierarchical</a:t>
            </a:r>
            <a:endParaRPr sz="1700" dirty="0">
              <a:solidFill>
                <a:srgbClr val="030B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0B0D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1700" b="0" i="0" u="none" strike="noStrike" cap="none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no of cluster for sentiment analysis (unsupervised) is 2 i.e. for positive and negative reviews</a:t>
            </a:r>
            <a:endParaRPr sz="1700" b="0" i="0" u="none" strike="noStrike" cap="none" dirty="0">
              <a:solidFill>
                <a:srgbClr val="030B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0B0D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 we found for sentiment analysis(Supervised) are </a:t>
            </a:r>
            <a:r>
              <a:rPr lang="en-GB" sz="1700" dirty="0" err="1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Lightgbm</a:t>
            </a:r>
            <a:r>
              <a:rPr lang="en-GB" sz="1700" b="0" i="0" u="none" strike="noStrike" cap="none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GB" sz="1700" b="0" i="0" u="none" strike="noStrike" cap="none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</a:t>
            </a:r>
            <a:r>
              <a:rPr lang="en-GB" sz="1700" b="0" i="0" u="none" strike="noStrike" cap="none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700" dirty="0">
                <a:solidFill>
                  <a:srgbClr val="030B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sz="1700" dirty="0">
              <a:solidFill>
                <a:srgbClr val="030B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9398" y="1179563"/>
            <a:ext cx="3057149" cy="30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311700" y="2148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Thank You</a:t>
            </a:r>
            <a:endParaRPr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46900" y="42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PROBLEM STATEMENT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246900" y="1803700"/>
            <a:ext cx="85206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Create hotel clusters based on cuisines and sentiment analysis of the  customer reviews</a:t>
            </a:r>
            <a:endParaRPr sz="2000" dirty="0">
              <a:solidFill>
                <a:schemeClr val="accent2"/>
              </a:solidFill>
              <a:highlight>
                <a:srgbClr val="1E1E1E"/>
              </a:highlight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-249900" y="286801"/>
            <a:ext cx="90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SUMMARY</a:t>
            </a:r>
            <a:endParaRPr lang="en-GB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702624"/>
            <a:ext cx="8520600" cy="25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 names and Metadata (clustering)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Name of Restaurants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Links: URL Links of Restaurants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Cost: Per person estimated Cost of dining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Collection: Tagging of Restaurants </a:t>
            </a:r>
            <a:r>
              <a:rPr lang="en-GB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Zomato categories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Cuisines: Cuisines served by Restaurants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Timings: Restaurant Timings Zomato Restaurant reviews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45cc9ad5_0_9"/>
          <p:cNvSpPr txBox="1">
            <a:spLocks noGrp="1"/>
          </p:cNvSpPr>
          <p:nvPr>
            <p:ph type="title"/>
          </p:nvPr>
        </p:nvSpPr>
        <p:spPr>
          <a:xfrm>
            <a:off x="-271500" y="35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SUMMARY</a:t>
            </a:r>
            <a:br>
              <a:rPr lang="en-GB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85" name="Google Shape;85;gf645cc9ad5_0_9"/>
          <p:cNvSpPr txBox="1">
            <a:spLocks noGrp="1"/>
          </p:cNvSpPr>
          <p:nvPr>
            <p:ph type="body" idx="1"/>
          </p:nvPr>
        </p:nvSpPr>
        <p:spPr>
          <a:xfrm>
            <a:off x="254100" y="1608174"/>
            <a:ext cx="8520600" cy="242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Restaurant: Name of the Restaurant (sentiment analysis )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Reviewer: Name of the Reviewer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 Review Text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Rating: Rating Provided by Reviewer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 err="1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Reviewer Metadata - No. of Reviews and followers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Date and Time of Review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Pictures: No. of pictures posted with the review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21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PIPELINE</a:t>
            </a:r>
            <a:endParaRPr sz="3000" b="1" dirty="0">
              <a:solidFill>
                <a:srgbClr val="00206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497575" y="1075625"/>
            <a:ext cx="2589600" cy="961200"/>
          </a:xfrm>
          <a:prstGeom prst="homePlate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3269750" y="1017725"/>
            <a:ext cx="2937300" cy="1019100"/>
          </a:xfrm>
          <a:prstGeom prst="chevron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6207125" y="954425"/>
            <a:ext cx="2442600" cy="1082400"/>
          </a:xfrm>
          <a:prstGeom prst="chevron">
            <a:avLst>
              <a:gd name="adj" fmla="val 50000"/>
            </a:avLst>
          </a:prstGeom>
          <a:solidFill>
            <a:srgbClr val="030B0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644500" y="1325325"/>
            <a:ext cx="19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3853175" y="1325325"/>
            <a:ext cx="22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6874500" y="1296425"/>
            <a:ext cx="19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33925" y="2189100"/>
            <a:ext cx="23316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Understanding and Cleaning</a:t>
            </a:r>
            <a:endParaRPr sz="2000" b="1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Null value analysis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Missing value treatment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Outlier Treatment</a:t>
            </a: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087174" y="2189100"/>
            <a:ext cx="2680025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Graphical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1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Univariate analysis with visualization</a:t>
            </a:r>
            <a:endParaRPr lang="en-GB"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Bivariate Analysis</a:t>
            </a:r>
            <a:r>
              <a:rPr lang="en-US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0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with visualization</a:t>
            </a:r>
          </a:p>
        </p:txBody>
      </p:sp>
      <p:sp>
        <p:nvSpPr>
          <p:cNvPr id="99" name="Google Shape;99;p6"/>
          <p:cNvSpPr txBox="1"/>
          <p:nvPr/>
        </p:nvSpPr>
        <p:spPr>
          <a:xfrm>
            <a:off x="6362650" y="2189100"/>
            <a:ext cx="23316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Machine Learning</a:t>
            </a:r>
            <a:endParaRPr sz="2000" b="1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000" b="1" i="0" u="none" strike="noStrike" cap="none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Clustering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Topic </a:t>
            </a:r>
            <a:r>
              <a:rPr lang="en-GB" sz="2000" dirty="0" err="1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Modeling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Classification</a:t>
            </a:r>
            <a:endParaRPr sz="2000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-120300" y="3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BASIC EXPLORATION</a:t>
            </a:r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311700" y="1411000"/>
            <a:ext cx="8520600" cy="2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of 105 restaurants.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of 9000 reviews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3 years of  customer’s reviews 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0.36 percent  null values were present.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50 percent of collection data is missing 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B0D"/>
              </a:buClr>
              <a:buSzPts val="1800"/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30B0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Average price of a hotel ranges from 200 to 2800</a:t>
            </a:r>
            <a:endParaRPr sz="2000" b="1" dirty="0">
              <a:solidFill>
                <a:srgbClr val="030B0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0411d364_0_7"/>
          <p:cNvSpPr txBox="1">
            <a:spLocks noGrp="1"/>
          </p:cNvSpPr>
          <p:nvPr>
            <p:ph type="title"/>
          </p:nvPr>
        </p:nvSpPr>
        <p:spPr>
          <a:xfrm>
            <a:off x="164700" y="290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00206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15 Most Expensive Restaurants</a:t>
            </a:r>
            <a:endParaRPr lang="en-GB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gf20411d36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25" y="1174450"/>
            <a:ext cx="8296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908</Words>
  <Application>Microsoft Office PowerPoint</Application>
  <PresentationFormat>On-screen Show (16:9)</PresentationFormat>
  <Paragraphs>161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Montserrat</vt:lpstr>
      <vt:lpstr>Times New Roman</vt:lpstr>
      <vt:lpstr>Simple Light</vt:lpstr>
      <vt:lpstr>PowerPoint Presentation</vt:lpstr>
      <vt:lpstr>Content</vt:lpstr>
      <vt:lpstr>INTRODUCTION</vt:lpstr>
      <vt:lpstr>PROBLEM STATEMENT</vt:lpstr>
      <vt:lpstr>DATA SUMMARY</vt:lpstr>
      <vt:lpstr>DATA SUMMARY </vt:lpstr>
      <vt:lpstr>PIPELINE</vt:lpstr>
      <vt:lpstr>BASIC EXPLORATION</vt:lpstr>
      <vt:lpstr>15 Most Expensive Restaurants</vt:lpstr>
      <vt:lpstr>      15 Most Affordable Restuarents</vt:lpstr>
      <vt:lpstr>Frequent Keywords Used For Restaurant </vt:lpstr>
      <vt:lpstr>15 Most Served Cuisines </vt:lpstr>
      <vt:lpstr>Frequent Keyword Used for cuisine </vt:lpstr>
      <vt:lpstr>Most used tags for Restaurants </vt:lpstr>
      <vt:lpstr>Most used words for Restaurants( Tag ) </vt:lpstr>
      <vt:lpstr>Food Critics</vt:lpstr>
      <vt:lpstr>Modeling Overview</vt:lpstr>
      <vt:lpstr>Modeling Steps </vt:lpstr>
      <vt:lpstr>K Means Clustering Plots</vt:lpstr>
      <vt:lpstr>Cuisines in different clusters (K Means) </vt:lpstr>
      <vt:lpstr>PowerPoint Presentation</vt:lpstr>
      <vt:lpstr>Cuisines in different clusters (Hierarchical) </vt:lpstr>
      <vt:lpstr>LDA top 15 word of each topic</vt:lpstr>
      <vt:lpstr>NMF Top 15 word of each Topic  </vt:lpstr>
      <vt:lpstr>Logistic Regression</vt:lpstr>
      <vt:lpstr>Random Forest Metrics </vt:lpstr>
      <vt:lpstr>XGBoost Modelling </vt:lpstr>
      <vt:lpstr>LightGBM</vt:lpstr>
      <vt:lpstr>AUC-ROC curve comparison </vt:lpstr>
      <vt:lpstr>Score Matrix 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 Mapari</dc:creator>
  <cp:lastModifiedBy>Shubhangi Mapari</cp:lastModifiedBy>
  <cp:revision>2</cp:revision>
  <dcterms:modified xsi:type="dcterms:W3CDTF">2024-04-01T09:44:51Z</dcterms:modified>
</cp:coreProperties>
</file>