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6" r:id="rId1"/>
  </p:sldMasterIdLst>
  <p:notesMasterIdLst>
    <p:notesMasterId r:id="rId10"/>
  </p:notesMasterIdLst>
  <p:sldIdLst>
    <p:sldId id="269" r:id="rId2"/>
    <p:sldId id="257" r:id="rId3"/>
    <p:sldId id="258" r:id="rId4"/>
    <p:sldId id="259" r:id="rId5"/>
    <p:sldId id="261" r:id="rId6"/>
    <p:sldId id="267" r:id="rId7"/>
    <p:sldId id="268" r:id="rId8"/>
    <p:sldId id="265" r:id="rId9"/>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j9d5qaUnhus8mliE2xW57vzfiC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82"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143210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4e2a5a841_0_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4e2a5a841_0_8: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IN"/>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352" indent="0" algn="ctr">
              <a:buNone/>
              <a:defRPr>
                <a:solidFill>
                  <a:schemeClr val="tx1">
                    <a:tint val="75000"/>
                  </a:schemeClr>
                </a:solidFill>
              </a:defRPr>
            </a:lvl2pPr>
            <a:lvl3pPr marL="1018705" indent="0" algn="ctr">
              <a:buNone/>
              <a:defRPr>
                <a:solidFill>
                  <a:schemeClr val="tx1">
                    <a:tint val="75000"/>
                  </a:schemeClr>
                </a:solidFill>
              </a:defRPr>
            </a:lvl3pPr>
            <a:lvl4pPr marL="1528058" indent="0" algn="ctr">
              <a:buNone/>
              <a:defRPr>
                <a:solidFill>
                  <a:schemeClr val="tx1">
                    <a:tint val="75000"/>
                  </a:schemeClr>
                </a:solidFill>
              </a:defRPr>
            </a:lvl4pPr>
            <a:lvl5pPr marL="2037411" indent="0" algn="ctr">
              <a:buNone/>
              <a:defRPr>
                <a:solidFill>
                  <a:schemeClr val="tx1">
                    <a:tint val="75000"/>
                  </a:schemeClr>
                </a:solidFill>
              </a:defRPr>
            </a:lvl5pPr>
            <a:lvl6pPr marL="2546764" indent="0" algn="ctr">
              <a:buNone/>
              <a:defRPr>
                <a:solidFill>
                  <a:schemeClr val="tx1">
                    <a:tint val="75000"/>
                  </a:schemeClr>
                </a:solidFill>
              </a:defRPr>
            </a:lvl6pPr>
            <a:lvl7pPr marL="3056116" indent="0" algn="ctr">
              <a:buNone/>
              <a:defRPr>
                <a:solidFill>
                  <a:schemeClr val="tx1">
                    <a:tint val="75000"/>
                  </a:schemeClr>
                </a:solidFill>
              </a:defRPr>
            </a:lvl7pPr>
            <a:lvl8pPr marL="3565469" indent="0" algn="ctr">
              <a:buNone/>
              <a:defRPr>
                <a:solidFill>
                  <a:schemeClr val="tx1">
                    <a:tint val="75000"/>
                  </a:schemeClr>
                </a:solidFill>
              </a:defRPr>
            </a:lvl8pPr>
            <a:lvl9pPr marL="4074821"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a:p>
        </p:txBody>
      </p:sp>
    </p:spTree>
    <p:extLst>
      <p:ext uri="{BB962C8B-B14F-4D97-AF65-F5344CB8AC3E}">
        <p14:creationId xmlns:p14="http://schemas.microsoft.com/office/powerpoint/2010/main" val="94047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17008558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22272" y="352637"/>
            <a:ext cx="2488407" cy="751691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53563" y="352637"/>
            <a:ext cx="7301071" cy="75169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7077044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4047884" y="920724"/>
            <a:ext cx="1962632" cy="41857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00" b="0" i="1">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1316991" y="1844134"/>
            <a:ext cx="7424419" cy="383695"/>
          </a:xfrm>
          <a:prstGeom prst="rect">
            <a:avLst/>
          </a:prstGeom>
          <a:noFill/>
          <a:ln>
            <a:noFill/>
          </a:ln>
        </p:spPr>
        <p:txBody>
          <a:bodyPr spcFirstLastPara="1" wrap="square" lIns="0" tIns="0" rIns="0" bIns="0" anchor="t" anchorCtr="0">
            <a:spAutoFit/>
          </a:bodyPr>
          <a:lstStyle>
            <a:lvl1pPr marL="457146" lvl="0" indent="-228574" algn="l">
              <a:spcBef>
                <a:spcPts val="0"/>
              </a:spcBef>
              <a:spcAft>
                <a:spcPts val="0"/>
              </a:spcAft>
              <a:buSzPts val="1400"/>
              <a:buNone/>
              <a:defRPr sz="2500" b="0" i="0">
                <a:solidFill>
                  <a:schemeClr val="dk1"/>
                </a:solidFill>
                <a:latin typeface="Georgia"/>
                <a:ea typeface="Georgia"/>
                <a:cs typeface="Georgia"/>
                <a:sym typeface="Georgia"/>
              </a:defRPr>
            </a:lvl1pPr>
            <a:lvl2pPr marL="914294" lvl="1" indent="-228574" algn="l">
              <a:spcBef>
                <a:spcPts val="0"/>
              </a:spcBef>
              <a:spcAft>
                <a:spcPts val="0"/>
              </a:spcAft>
              <a:buSzPts val="1400"/>
              <a:buNone/>
              <a:defRPr/>
            </a:lvl2pPr>
            <a:lvl3pPr marL="1371440" lvl="2" indent="-228574" algn="l">
              <a:spcBef>
                <a:spcPts val="0"/>
              </a:spcBef>
              <a:spcAft>
                <a:spcPts val="0"/>
              </a:spcAft>
              <a:buSzPts val="1400"/>
              <a:buNone/>
              <a:defRPr/>
            </a:lvl3pPr>
            <a:lvl4pPr marL="1828586" lvl="3" indent="-228574" algn="l">
              <a:spcBef>
                <a:spcPts val="0"/>
              </a:spcBef>
              <a:spcAft>
                <a:spcPts val="0"/>
              </a:spcAft>
              <a:buSzPts val="1400"/>
              <a:buNone/>
              <a:defRPr/>
            </a:lvl4pPr>
            <a:lvl5pPr marL="2285732" lvl="4" indent="-228574" algn="l">
              <a:spcBef>
                <a:spcPts val="0"/>
              </a:spcBef>
              <a:spcAft>
                <a:spcPts val="0"/>
              </a:spcAft>
              <a:buSzPts val="1400"/>
              <a:buNone/>
              <a:defRPr/>
            </a:lvl5pPr>
            <a:lvl6pPr marL="2742880" lvl="5" indent="-228574" algn="l">
              <a:spcBef>
                <a:spcPts val="0"/>
              </a:spcBef>
              <a:spcAft>
                <a:spcPts val="0"/>
              </a:spcAft>
              <a:buSzPts val="1400"/>
              <a:buNone/>
              <a:defRPr/>
            </a:lvl6pPr>
            <a:lvl7pPr marL="3200026" lvl="6" indent="-228574" algn="l">
              <a:spcBef>
                <a:spcPts val="0"/>
              </a:spcBef>
              <a:spcAft>
                <a:spcPts val="0"/>
              </a:spcAft>
              <a:buSzPts val="1400"/>
              <a:buNone/>
              <a:defRPr/>
            </a:lvl7pPr>
            <a:lvl8pPr marL="3657172" lvl="7" indent="-228574" algn="l">
              <a:spcBef>
                <a:spcPts val="0"/>
              </a:spcBef>
              <a:spcAft>
                <a:spcPts val="0"/>
              </a:spcAft>
              <a:buSzPts val="1400"/>
              <a:buNone/>
              <a:defRPr/>
            </a:lvl8pPr>
            <a:lvl9pPr marL="4114319" lvl="8" indent="-228574" algn="l">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3419856" y="7228332"/>
            <a:ext cx="3218688" cy="20005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dt" idx="10"/>
          </p:nvPr>
        </p:nvSpPr>
        <p:spPr>
          <a:xfrm>
            <a:off x="502920" y="7228332"/>
            <a:ext cx="2313432" cy="2000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7702016" y="7107210"/>
            <a:ext cx="1010284" cy="156966"/>
          </a:xfrm>
          <a:prstGeom prst="rect">
            <a:avLst/>
          </a:prstGeom>
          <a:noFill/>
          <a:ln>
            <a:noFill/>
          </a:ln>
        </p:spPr>
        <p:txBody>
          <a:bodyPr spcFirstLastPara="1" wrap="square" lIns="0" tIns="0" rIns="0" bIns="0" anchor="t" anchorCtr="0">
            <a:spAutoFit/>
          </a:bodyPr>
          <a:lstStyle>
            <a:lvl1pPr marL="12699" marR="0" lvl="0" indent="0" algn="l">
              <a:lnSpc>
                <a:spcPct val="100000"/>
              </a:lnSpc>
              <a:spcBef>
                <a:spcPts val="0"/>
              </a:spcBef>
              <a:buNone/>
              <a:defRPr sz="1000" b="0" i="1" u="none" strike="noStrike" cap="none">
                <a:solidFill>
                  <a:schemeClr val="dk1"/>
                </a:solidFill>
                <a:latin typeface="Georgia"/>
                <a:ea typeface="Georgia"/>
                <a:cs typeface="Georgia"/>
                <a:sym typeface="Georgia"/>
              </a:defRPr>
            </a:lvl1pPr>
            <a:lvl2pPr marL="12699" marR="0" lvl="1" indent="0" algn="l">
              <a:lnSpc>
                <a:spcPct val="100000"/>
              </a:lnSpc>
              <a:spcBef>
                <a:spcPts val="0"/>
              </a:spcBef>
              <a:buNone/>
              <a:defRPr sz="1000" b="0" i="1" u="none" strike="noStrike" cap="none">
                <a:solidFill>
                  <a:schemeClr val="dk1"/>
                </a:solidFill>
                <a:latin typeface="Georgia"/>
                <a:ea typeface="Georgia"/>
                <a:cs typeface="Georgia"/>
                <a:sym typeface="Georgia"/>
              </a:defRPr>
            </a:lvl2pPr>
            <a:lvl3pPr marL="12699" marR="0" lvl="2" indent="0" algn="l">
              <a:lnSpc>
                <a:spcPct val="100000"/>
              </a:lnSpc>
              <a:spcBef>
                <a:spcPts val="0"/>
              </a:spcBef>
              <a:buNone/>
              <a:defRPr sz="1000" b="0" i="1" u="none" strike="noStrike" cap="none">
                <a:solidFill>
                  <a:schemeClr val="dk1"/>
                </a:solidFill>
                <a:latin typeface="Georgia"/>
                <a:ea typeface="Georgia"/>
                <a:cs typeface="Georgia"/>
                <a:sym typeface="Georgia"/>
              </a:defRPr>
            </a:lvl3pPr>
            <a:lvl4pPr marL="12699" marR="0" lvl="3" indent="0" algn="l">
              <a:lnSpc>
                <a:spcPct val="100000"/>
              </a:lnSpc>
              <a:spcBef>
                <a:spcPts val="0"/>
              </a:spcBef>
              <a:buNone/>
              <a:defRPr sz="1000" b="0" i="1" u="none" strike="noStrike" cap="none">
                <a:solidFill>
                  <a:schemeClr val="dk1"/>
                </a:solidFill>
                <a:latin typeface="Georgia"/>
                <a:ea typeface="Georgia"/>
                <a:cs typeface="Georgia"/>
                <a:sym typeface="Georgia"/>
              </a:defRPr>
            </a:lvl4pPr>
            <a:lvl5pPr marL="12699" marR="0" lvl="4" indent="0" algn="l">
              <a:lnSpc>
                <a:spcPct val="100000"/>
              </a:lnSpc>
              <a:spcBef>
                <a:spcPts val="0"/>
              </a:spcBef>
              <a:buNone/>
              <a:defRPr sz="1000" b="0" i="1" u="none" strike="noStrike" cap="none">
                <a:solidFill>
                  <a:schemeClr val="dk1"/>
                </a:solidFill>
                <a:latin typeface="Georgia"/>
                <a:ea typeface="Georgia"/>
                <a:cs typeface="Georgia"/>
                <a:sym typeface="Georgia"/>
              </a:defRPr>
            </a:lvl5pPr>
            <a:lvl6pPr marL="12699" marR="0" lvl="5" indent="0" algn="l">
              <a:lnSpc>
                <a:spcPct val="100000"/>
              </a:lnSpc>
              <a:spcBef>
                <a:spcPts val="0"/>
              </a:spcBef>
              <a:buNone/>
              <a:defRPr sz="1000" b="0" i="1" u="none" strike="noStrike" cap="none">
                <a:solidFill>
                  <a:schemeClr val="dk1"/>
                </a:solidFill>
                <a:latin typeface="Georgia"/>
                <a:ea typeface="Georgia"/>
                <a:cs typeface="Georgia"/>
                <a:sym typeface="Georgia"/>
              </a:defRPr>
            </a:lvl6pPr>
            <a:lvl7pPr marL="12699" marR="0" lvl="6" indent="0" algn="l">
              <a:lnSpc>
                <a:spcPct val="100000"/>
              </a:lnSpc>
              <a:spcBef>
                <a:spcPts val="0"/>
              </a:spcBef>
              <a:buNone/>
              <a:defRPr sz="1000" b="0" i="1" u="none" strike="noStrike" cap="none">
                <a:solidFill>
                  <a:schemeClr val="dk1"/>
                </a:solidFill>
                <a:latin typeface="Georgia"/>
                <a:ea typeface="Georgia"/>
                <a:cs typeface="Georgia"/>
                <a:sym typeface="Georgia"/>
              </a:defRPr>
            </a:lvl7pPr>
            <a:lvl8pPr marL="12699" marR="0" lvl="7" indent="0" algn="l">
              <a:lnSpc>
                <a:spcPct val="100000"/>
              </a:lnSpc>
              <a:spcBef>
                <a:spcPts val="0"/>
              </a:spcBef>
              <a:buNone/>
              <a:defRPr sz="1000" b="0" i="1" u="none" strike="noStrike" cap="none">
                <a:solidFill>
                  <a:schemeClr val="dk1"/>
                </a:solidFill>
                <a:latin typeface="Georgia"/>
                <a:ea typeface="Georgia"/>
                <a:cs typeface="Georgia"/>
                <a:sym typeface="Georgia"/>
              </a:defRPr>
            </a:lvl8pPr>
            <a:lvl9pPr marL="12699" marR="0" lvl="8" indent="0" algn="l">
              <a:lnSpc>
                <a:spcPct val="100000"/>
              </a:lnSpc>
              <a:spcBef>
                <a:spcPts val="0"/>
              </a:spcBef>
              <a:buNone/>
              <a:defRPr sz="1000" b="0" i="1" u="none" strike="noStrike" cap="none">
                <a:solidFill>
                  <a:schemeClr val="dk1"/>
                </a:solidFill>
                <a:latin typeface="Georgia"/>
                <a:ea typeface="Georgia"/>
                <a:cs typeface="Georgia"/>
                <a:sym typeface="Georgia"/>
              </a:defRPr>
            </a:lvl9pPr>
          </a:lstStyle>
          <a:p>
            <a:r>
              <a:rPr lang="en-US" smtClean="0"/>
              <a:t>Goddard 3a: </a:t>
            </a:r>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a:p>
        </p:txBody>
      </p:sp>
    </p:spTree>
    <p:extLst>
      <p:ext uri="{BB962C8B-B14F-4D97-AF65-F5344CB8AC3E}">
        <p14:creationId xmlns:p14="http://schemas.microsoft.com/office/powerpoint/2010/main" val="165839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8"/>
            <a:ext cx="8549640" cy="1543685"/>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352" indent="0">
              <a:buNone/>
              <a:defRPr sz="2000">
                <a:solidFill>
                  <a:schemeClr val="tx1">
                    <a:tint val="75000"/>
                  </a:schemeClr>
                </a:solidFill>
              </a:defRPr>
            </a:lvl2pPr>
            <a:lvl3pPr marL="1018705" indent="0">
              <a:buNone/>
              <a:defRPr sz="1800">
                <a:solidFill>
                  <a:schemeClr val="tx1">
                    <a:tint val="75000"/>
                  </a:schemeClr>
                </a:solidFill>
              </a:defRPr>
            </a:lvl3pPr>
            <a:lvl4pPr marL="1528058" indent="0">
              <a:buNone/>
              <a:defRPr sz="1600">
                <a:solidFill>
                  <a:schemeClr val="tx1">
                    <a:tint val="75000"/>
                  </a:schemeClr>
                </a:solidFill>
              </a:defRPr>
            </a:lvl4pPr>
            <a:lvl5pPr marL="2037411" indent="0">
              <a:buNone/>
              <a:defRPr sz="1600">
                <a:solidFill>
                  <a:schemeClr val="tx1">
                    <a:tint val="75000"/>
                  </a:schemeClr>
                </a:solidFill>
              </a:defRPr>
            </a:lvl5pPr>
            <a:lvl6pPr marL="2546764" indent="0">
              <a:buNone/>
              <a:defRPr sz="1600">
                <a:solidFill>
                  <a:schemeClr val="tx1">
                    <a:tint val="75000"/>
                  </a:schemeClr>
                </a:solidFill>
              </a:defRPr>
            </a:lvl6pPr>
            <a:lvl7pPr marL="3056116" indent="0">
              <a:buNone/>
              <a:defRPr sz="1600">
                <a:solidFill>
                  <a:schemeClr val="tx1">
                    <a:tint val="75000"/>
                  </a:schemeClr>
                </a:solidFill>
              </a:defRPr>
            </a:lvl7pPr>
            <a:lvl8pPr marL="3565469" indent="0">
              <a:buNone/>
              <a:defRPr sz="1600">
                <a:solidFill>
                  <a:schemeClr val="tx1">
                    <a:tint val="75000"/>
                  </a:schemeClr>
                </a:solidFill>
              </a:defRPr>
            </a:lvl8pPr>
            <a:lvl9pPr marL="4074821"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13543937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53562" y="2054648"/>
            <a:ext cx="4894738" cy="581490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615942" y="2054648"/>
            <a:ext cx="4894739" cy="581490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a:p>
        </p:txBody>
      </p:sp>
    </p:spTree>
    <p:extLst>
      <p:ext uri="{BB962C8B-B14F-4D97-AF65-F5344CB8AC3E}">
        <p14:creationId xmlns:p14="http://schemas.microsoft.com/office/powerpoint/2010/main" val="379719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2921" y="1739795"/>
            <a:ext cx="4444207"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1"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9529" y="1739795"/>
            <a:ext cx="4445953"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9"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40629547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a:p>
        </p:txBody>
      </p:sp>
    </p:spTree>
    <p:extLst>
      <p:ext uri="{BB962C8B-B14F-4D97-AF65-F5344CB8AC3E}">
        <p14:creationId xmlns:p14="http://schemas.microsoft.com/office/powerpoint/2010/main" val="422338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a:p>
        </p:txBody>
      </p:sp>
    </p:spTree>
    <p:extLst>
      <p:ext uri="{BB962C8B-B14F-4D97-AF65-F5344CB8AC3E}">
        <p14:creationId xmlns:p14="http://schemas.microsoft.com/office/powerpoint/2010/main" val="413605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2" y="309457"/>
            <a:ext cx="3309144" cy="1316990"/>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2922" y="1626447"/>
            <a:ext cx="3309144" cy="5316538"/>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33803676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352" indent="0">
              <a:buNone/>
              <a:defRPr sz="3100"/>
            </a:lvl2pPr>
            <a:lvl3pPr marL="1018705" indent="0">
              <a:buNone/>
              <a:defRPr sz="2700"/>
            </a:lvl3pPr>
            <a:lvl4pPr marL="1528058" indent="0">
              <a:buNone/>
              <a:defRPr sz="2200"/>
            </a:lvl4pPr>
            <a:lvl5pPr marL="2037411" indent="0">
              <a:buNone/>
              <a:defRPr sz="2200"/>
            </a:lvl5pPr>
            <a:lvl6pPr marL="2546764" indent="0">
              <a:buNone/>
              <a:defRPr sz="2200"/>
            </a:lvl6pPr>
            <a:lvl7pPr marL="3056116" indent="0">
              <a:buNone/>
              <a:defRPr sz="2200"/>
            </a:lvl7pPr>
            <a:lvl8pPr marL="3565469" indent="0">
              <a:buNone/>
              <a:defRPr sz="2200"/>
            </a:lvl8pPr>
            <a:lvl9pPr marL="4074821" indent="0">
              <a:buNone/>
              <a:defRPr sz="2200"/>
            </a:lvl9pPr>
          </a:lstStyle>
          <a:p>
            <a:endParaRPr lang="en-IN"/>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37550733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70" tIns="50935" rIns="101870" bIns="5093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02920" y="1813562"/>
            <a:ext cx="9052560" cy="5129425"/>
          </a:xfrm>
          <a:prstGeom prst="rect">
            <a:avLst/>
          </a:prstGeom>
        </p:spPr>
        <p:txBody>
          <a:bodyPr vert="horz" lIns="101870" tIns="50935" rIns="101870" bIns="509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02920" y="7203864"/>
            <a:ext cx="2346960" cy="413808"/>
          </a:xfrm>
          <a:prstGeom prst="rect">
            <a:avLst/>
          </a:prstGeom>
        </p:spPr>
        <p:txBody>
          <a:bodyPr vert="horz" lIns="101870" tIns="50935" rIns="101870" bIns="50935" rtlCol="0" anchor="ctr"/>
          <a:lstStyle>
            <a:lvl1pPr algn="l">
              <a:defRPr sz="13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70" tIns="50935" rIns="101870" bIns="50935" rtlCol="0" anchor="ctr"/>
          <a:lstStyle>
            <a:lvl1pPr algn="ctr">
              <a:defRPr sz="13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70" tIns="50935" rIns="101870" bIns="50935" rtlCol="0" anchor="ctr"/>
          <a:lstStyle>
            <a:lvl1pPr algn="r">
              <a:defRPr sz="1300">
                <a:solidFill>
                  <a:schemeClr val="tx1">
                    <a:tint val="75000"/>
                  </a:schemeClr>
                </a:solidFill>
              </a:defRPr>
            </a:lvl1pPr>
          </a:lstStyle>
          <a:p>
            <a:pPr marL="12699" algn="l"/>
            <a:r>
              <a:rPr lang="en-US" smtClean="0"/>
              <a:t>Goddard 3a: </a:t>
            </a:r>
            <a:fld id="{00000000-1234-1234-1234-123412341234}" type="slidenum">
              <a:rPr lang="en-US" smtClean="0"/>
              <a:pPr marL="12699" algn="l"/>
              <a:t>‹#›</a:t>
            </a:fld>
            <a:endParaRPr lang="en-US" sz="1400">
              <a:solidFill>
                <a:srgbClr val="000000"/>
              </a:solidFill>
            </a:endParaRPr>
          </a:p>
        </p:txBody>
      </p:sp>
    </p:spTree>
    <p:extLst>
      <p:ext uri="{BB962C8B-B14F-4D97-AF65-F5344CB8AC3E}">
        <p14:creationId xmlns:p14="http://schemas.microsoft.com/office/powerpoint/2010/main" val="168812886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hf sldNum="0" hdr="0" ftr="0" dt="0"/>
  <p:txStyles>
    <p:titleStyle>
      <a:lvl1pPr algn="ctr" defTabSz="1018705" rtl="0" eaLnBrk="1" latinLnBrk="0" hangingPunct="1">
        <a:spcBef>
          <a:spcPct val="0"/>
        </a:spcBef>
        <a:buNone/>
        <a:defRPr sz="4900" kern="1200">
          <a:solidFill>
            <a:schemeClr val="tx1"/>
          </a:solidFill>
          <a:latin typeface="+mj-lt"/>
          <a:ea typeface="+mj-ea"/>
          <a:cs typeface="+mj-cs"/>
        </a:defRPr>
      </a:lvl1pPr>
    </p:titleStyle>
    <p:bodyStyle>
      <a:lvl1pPr marL="382015" indent="-382015" algn="l" defTabSz="101870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698" indent="-318346" algn="l" defTabSz="1018705"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382" indent="-254676" algn="l" defTabSz="101870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734"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087"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440"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0793"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145"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498"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05" rtl="0" eaLnBrk="1" latinLnBrk="0" hangingPunct="1">
        <a:defRPr sz="2000" kern="1200">
          <a:solidFill>
            <a:schemeClr val="tx1"/>
          </a:solidFill>
          <a:latin typeface="+mn-lt"/>
          <a:ea typeface="+mn-ea"/>
          <a:cs typeface="+mn-cs"/>
        </a:defRPr>
      </a:lvl1pPr>
      <a:lvl2pPr marL="509352" algn="l" defTabSz="1018705" rtl="0" eaLnBrk="1" latinLnBrk="0" hangingPunct="1">
        <a:defRPr sz="2000" kern="1200">
          <a:solidFill>
            <a:schemeClr val="tx1"/>
          </a:solidFill>
          <a:latin typeface="+mn-lt"/>
          <a:ea typeface="+mn-ea"/>
          <a:cs typeface="+mn-cs"/>
        </a:defRPr>
      </a:lvl2pPr>
      <a:lvl3pPr marL="1018705" algn="l" defTabSz="1018705" rtl="0" eaLnBrk="1" latinLnBrk="0" hangingPunct="1">
        <a:defRPr sz="2000" kern="1200">
          <a:solidFill>
            <a:schemeClr val="tx1"/>
          </a:solidFill>
          <a:latin typeface="+mn-lt"/>
          <a:ea typeface="+mn-ea"/>
          <a:cs typeface="+mn-cs"/>
        </a:defRPr>
      </a:lvl3pPr>
      <a:lvl4pPr marL="1528058" algn="l" defTabSz="1018705" rtl="0" eaLnBrk="1" latinLnBrk="0" hangingPunct="1">
        <a:defRPr sz="2000" kern="1200">
          <a:solidFill>
            <a:schemeClr val="tx1"/>
          </a:solidFill>
          <a:latin typeface="+mn-lt"/>
          <a:ea typeface="+mn-ea"/>
          <a:cs typeface="+mn-cs"/>
        </a:defRPr>
      </a:lvl4pPr>
      <a:lvl5pPr marL="2037411" algn="l" defTabSz="1018705" rtl="0" eaLnBrk="1" latinLnBrk="0" hangingPunct="1">
        <a:defRPr sz="2000" kern="1200">
          <a:solidFill>
            <a:schemeClr val="tx1"/>
          </a:solidFill>
          <a:latin typeface="+mn-lt"/>
          <a:ea typeface="+mn-ea"/>
          <a:cs typeface="+mn-cs"/>
        </a:defRPr>
      </a:lvl5pPr>
      <a:lvl6pPr marL="2546764" algn="l" defTabSz="1018705" rtl="0" eaLnBrk="1" latinLnBrk="0" hangingPunct="1">
        <a:defRPr sz="2000" kern="1200">
          <a:solidFill>
            <a:schemeClr val="tx1"/>
          </a:solidFill>
          <a:latin typeface="+mn-lt"/>
          <a:ea typeface="+mn-ea"/>
          <a:cs typeface="+mn-cs"/>
        </a:defRPr>
      </a:lvl6pPr>
      <a:lvl7pPr marL="3056116" algn="l" defTabSz="1018705" rtl="0" eaLnBrk="1" latinLnBrk="0" hangingPunct="1">
        <a:defRPr sz="2000" kern="1200">
          <a:solidFill>
            <a:schemeClr val="tx1"/>
          </a:solidFill>
          <a:latin typeface="+mn-lt"/>
          <a:ea typeface="+mn-ea"/>
          <a:cs typeface="+mn-cs"/>
        </a:defRPr>
      </a:lvl7pPr>
      <a:lvl8pPr marL="3565469" algn="l" defTabSz="1018705" rtl="0" eaLnBrk="1" latinLnBrk="0" hangingPunct="1">
        <a:defRPr sz="2000" kern="1200">
          <a:solidFill>
            <a:schemeClr val="tx1"/>
          </a:solidFill>
          <a:latin typeface="+mn-lt"/>
          <a:ea typeface="+mn-ea"/>
          <a:cs typeface="+mn-cs"/>
        </a:defRPr>
      </a:lvl8pPr>
      <a:lvl9pPr marL="4074821" algn="l" defTabSz="101870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lc="http://schemas.openxmlformats.org/drawingml/2006/lockedCanvas" xmlns:a16="http://schemas.microsoft.com/office/drawing/2014/main" xmlns="" id="{B5ABBAB9-675C-4C23-98B5-949C5C9F5C08}"/>
              </a:ext>
            </a:extLst>
          </p:cNvPr>
          <p:cNvSpPr>
            <a:spLocks noGrp="1"/>
          </p:cNvSpPr>
          <p:nvPr/>
        </p:nvSpPr>
        <p:spPr>
          <a:xfrm>
            <a:off x="830062" y="2450543"/>
            <a:ext cx="8398277" cy="4181395"/>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lnSpc>
                <a:spcPct val="110000"/>
              </a:lnSpc>
            </a:pPr>
            <a:r>
              <a:rPr lang="en-IN" b="1" dirty="0">
                <a:latin typeface="Times New Roman" panose="02020603050405020304" pitchFamily="18" charset="0"/>
                <a:cs typeface="Times New Roman" panose="02020603050405020304" pitchFamily="18" charset="0"/>
              </a:rPr>
              <a:t>MSPM’S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Deogiri Institute of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Aurangabad</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Department of Computer Science and Engineering</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Subject : Theory of Computation</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Topic :To check the string is accepted by NFA or not</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Submitted by</a:t>
            </a:r>
            <a:br>
              <a:rPr lang="en-IN"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Aniket Andharikar(36065)</a:t>
            </a:r>
          </a:p>
          <a:p>
            <a:pPr algn="ctr">
              <a:lnSpc>
                <a:spcPct val="110000"/>
              </a:lnSpc>
            </a:pPr>
            <a:r>
              <a:rPr lang="en-IN" b="1" dirty="0" smtClean="0">
                <a:latin typeface="Times New Roman" panose="02020603050405020304" pitchFamily="18" charset="0"/>
                <a:cs typeface="Times New Roman" panose="02020603050405020304" pitchFamily="18" charset="0"/>
              </a:rPr>
              <a:t>Shubhangi Rokade(36066)</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Under the Guidance of</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Prof.</a:t>
            </a: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Sarika Chavan</a:t>
            </a:r>
            <a:br>
              <a:rPr lang="en-IN"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Asst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Prof.</a:t>
            </a:r>
            <a:r>
              <a:rPr lang="en-IN" dirty="0" smtClean="0">
                <a:latin typeface="Times New Roman" panose="02020603050405020304" pitchFamily="18" charset="0"/>
                <a:cs typeface="Times New Roman" panose="02020603050405020304" pitchFamily="18" charset="0"/>
              </a:rPr>
              <a:t> Department </a:t>
            </a:r>
            <a:r>
              <a:rPr lang="en-IN" dirty="0">
                <a:latin typeface="Times New Roman" panose="02020603050405020304" pitchFamily="18" charset="0"/>
                <a:cs typeface="Times New Roman" panose="02020603050405020304" pitchFamily="18" charset="0"/>
              </a:rPr>
              <a:t>of CSE</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(Deogiri Institute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2019-2020 </a:t>
            </a:r>
            <a:endParaRPr lang="en-IN" dirty="0"/>
          </a:p>
        </p:txBody>
      </p:sp>
      <p:pic>
        <p:nvPicPr>
          <p:cNvPr id="5" name="Picture 4">
            <a:extLst>
              <a:ext uri="{FF2B5EF4-FFF2-40B4-BE49-F238E27FC236}">
                <a16:creationId xmlns:lc="http://schemas.openxmlformats.org/drawingml/2006/lockedCanvas" xmlns:a16="http://schemas.microsoft.com/office/drawing/2014/main" xmlns="" id="{06E8CC0D-AC18-4CB3-998F-90E1AEE2CDF2}"/>
              </a:ext>
            </a:extLst>
          </p:cNvPr>
          <p:cNvPicPr>
            <a:picLocks noChangeAspect="1"/>
          </p:cNvPicPr>
          <p:nvPr/>
        </p:nvPicPr>
        <p:blipFill>
          <a:blip r:embed="rId2"/>
          <a:stretch>
            <a:fillRect/>
          </a:stretch>
        </p:blipFill>
        <p:spPr>
          <a:xfrm>
            <a:off x="3652606" y="788277"/>
            <a:ext cx="2753188" cy="1245476"/>
          </a:xfrm>
          <a:prstGeom prst="rect">
            <a:avLst/>
          </a:prstGeom>
        </p:spPr>
      </p:pic>
    </p:spTree>
    <p:extLst>
      <p:ext uri="{BB962C8B-B14F-4D97-AF65-F5344CB8AC3E}">
        <p14:creationId xmlns:p14="http://schemas.microsoft.com/office/powerpoint/2010/main" val="39895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2"/>
          <p:cNvSpPr txBox="1">
            <a:spLocks noGrp="1"/>
          </p:cNvSpPr>
          <p:nvPr>
            <p:ph type="sldNum" idx="12"/>
          </p:nvPr>
        </p:nvSpPr>
        <p:spPr>
          <a:xfrm>
            <a:off x="7702016" y="7107209"/>
            <a:ext cx="1010284" cy="160226"/>
          </a:xfrm>
          <a:prstGeom prst="rect">
            <a:avLst/>
          </a:prstGeom>
          <a:noFill/>
          <a:ln>
            <a:noFill/>
          </a:ln>
        </p:spPr>
        <p:txBody>
          <a:bodyPr spcFirstLastPara="1" wrap="square" lIns="0" tIns="3174" rIns="0" bIns="0" anchor="t" anchorCtr="0">
            <a:spAutoFit/>
          </a:bodyPr>
          <a:lstStyle/>
          <a:p>
            <a:r>
              <a:rPr lang="en-US"/>
              <a:t>Goddard 3a: </a:t>
            </a:r>
            <a:fld id="{00000000-1234-1234-1234-123412341234}" type="slidenum">
              <a:rPr lang="en-US"/>
              <a:pPr/>
              <a:t>2</a:t>
            </a:fld>
            <a:endParaRPr/>
          </a:p>
        </p:txBody>
      </p:sp>
      <p:sp>
        <p:nvSpPr>
          <p:cNvPr id="50" name="Google Shape;50;p2"/>
          <p:cNvSpPr txBox="1"/>
          <p:nvPr/>
        </p:nvSpPr>
        <p:spPr>
          <a:xfrm>
            <a:off x="1358901" y="2013882"/>
            <a:ext cx="7341234" cy="3316671"/>
          </a:xfrm>
          <a:prstGeom prst="rect">
            <a:avLst/>
          </a:prstGeom>
          <a:noFill/>
          <a:ln>
            <a:noFill/>
          </a:ln>
        </p:spPr>
        <p:txBody>
          <a:bodyPr spcFirstLastPara="1" wrap="square" lIns="0" tIns="11424" rIns="0" bIns="0" anchor="t" anchorCtr="0">
            <a:spAutoFit/>
          </a:bodyPr>
          <a:lstStyle/>
          <a:p>
            <a:pPr marL="12699" marR="5080" algn="just">
              <a:lnSpc>
                <a:spcPct val="109000"/>
              </a:lnSpc>
            </a:pPr>
            <a:r>
              <a:rPr lang="en-US" sz="2400" dirty="0">
                <a:latin typeface="Times New Roman" pitchFamily="18" charset="0"/>
                <a:ea typeface="Georgia"/>
                <a:cs typeface="Times New Roman" pitchFamily="18" charset="0"/>
                <a:sym typeface="Georgia"/>
              </a:rPr>
              <a:t>In </a:t>
            </a:r>
            <a:r>
              <a:rPr lang="en-US" sz="2400" dirty="0" smtClean="0">
                <a:latin typeface="Times New Roman" pitchFamily="18" charset="0"/>
                <a:ea typeface="Georgia"/>
                <a:cs typeface="Times New Roman" pitchFamily="18" charset="0"/>
                <a:sym typeface="Georgia"/>
              </a:rPr>
              <a:t>a nondeterministic</a:t>
            </a:r>
            <a:r>
              <a:rPr lang="en-US" sz="2400" b="1" i="1" dirty="0" smtClean="0">
                <a:solidFill>
                  <a:srgbClr val="B6321C"/>
                </a:solidFill>
                <a:latin typeface="Times New Roman" pitchFamily="18" charset="0"/>
                <a:ea typeface="Georgia"/>
                <a:cs typeface="Times New Roman" pitchFamily="18" charset="0"/>
                <a:sym typeface="Georgia"/>
              </a:rPr>
              <a:t> </a:t>
            </a:r>
            <a:r>
              <a:rPr lang="en-US" sz="2400" dirty="0">
                <a:latin typeface="Times New Roman" pitchFamily="18" charset="0"/>
                <a:ea typeface="Georgia"/>
                <a:cs typeface="Times New Roman" pitchFamily="18" charset="0"/>
                <a:sym typeface="Georgia"/>
              </a:rPr>
              <a:t>finite automaton (NFA),  for each state there can be zero, one, two, or  more transitions corresponding to a particular  symbol.</a:t>
            </a:r>
            <a:endParaRPr sz="2400" dirty="0">
              <a:latin typeface="Times New Roman" pitchFamily="18" charset="0"/>
              <a:ea typeface="Georgia"/>
              <a:cs typeface="Times New Roman" pitchFamily="18" charset="0"/>
              <a:sym typeface="Georgia"/>
            </a:endParaRPr>
          </a:p>
          <a:p>
            <a:pPr marL="12699" marR="5080" algn="just">
              <a:lnSpc>
                <a:spcPct val="109000"/>
              </a:lnSpc>
              <a:spcBef>
                <a:spcPts val="1930"/>
              </a:spcBef>
            </a:pPr>
            <a:r>
              <a:rPr lang="en-US" sz="2400" dirty="0">
                <a:latin typeface="Times New Roman" pitchFamily="18" charset="0"/>
                <a:ea typeface="Georgia"/>
                <a:cs typeface="Times New Roman" pitchFamily="18" charset="0"/>
                <a:sym typeface="Georgia"/>
              </a:rPr>
              <a:t>If NFA gets to state with more than one possible  transition corresponding to the input symbol,  we say </a:t>
            </a:r>
            <a:r>
              <a:rPr lang="en-US" sz="2400" dirty="0" smtClean="0">
                <a:latin typeface="Times New Roman" pitchFamily="18" charset="0"/>
                <a:ea typeface="Georgia"/>
                <a:cs typeface="Times New Roman" pitchFamily="18" charset="0"/>
                <a:sym typeface="Georgia"/>
              </a:rPr>
              <a:t>it branches.</a:t>
            </a:r>
            <a:endParaRPr sz="2400" dirty="0">
              <a:latin typeface="Times New Roman" pitchFamily="18" charset="0"/>
              <a:ea typeface="Georgia"/>
              <a:cs typeface="Times New Roman" pitchFamily="18" charset="0"/>
              <a:sym typeface="Georgia"/>
            </a:endParaRPr>
          </a:p>
          <a:p>
            <a:pPr marL="12699" marR="5080" algn="just">
              <a:lnSpc>
                <a:spcPct val="109000"/>
              </a:lnSpc>
              <a:spcBef>
                <a:spcPts val="1930"/>
              </a:spcBef>
            </a:pPr>
            <a:r>
              <a:rPr lang="en-US" sz="2400" dirty="0">
                <a:latin typeface="Times New Roman" pitchFamily="18" charset="0"/>
                <a:ea typeface="Georgia"/>
                <a:cs typeface="Times New Roman" pitchFamily="18" charset="0"/>
                <a:sym typeface="Georgia"/>
              </a:rPr>
              <a:t>If NFA gets to a state where there is no valid  transition, then that </a:t>
            </a:r>
            <a:r>
              <a:rPr lang="en-US" sz="2400" dirty="0" smtClean="0">
                <a:latin typeface="Times New Roman" pitchFamily="18" charset="0"/>
                <a:ea typeface="Georgia"/>
                <a:cs typeface="Times New Roman" pitchFamily="18" charset="0"/>
                <a:sym typeface="Georgia"/>
              </a:rPr>
              <a:t>branch dies.</a:t>
            </a:r>
            <a:endParaRPr sz="2400" dirty="0">
              <a:latin typeface="Times New Roman" pitchFamily="18" charset="0"/>
              <a:ea typeface="Georgia"/>
              <a:cs typeface="Times New Roman" pitchFamily="18" charset="0"/>
              <a:sym typeface="Georgia"/>
            </a:endParaRPr>
          </a:p>
        </p:txBody>
      </p:sp>
      <p:sp>
        <p:nvSpPr>
          <p:cNvPr id="2" name="Title 1"/>
          <p:cNvSpPr>
            <a:spLocks noGrp="1"/>
          </p:cNvSpPr>
          <p:nvPr>
            <p:ph type="title"/>
          </p:nvPr>
        </p:nvSpPr>
        <p:spPr>
          <a:xfrm>
            <a:off x="2191407" y="920724"/>
            <a:ext cx="6101255" cy="430887"/>
          </a:xfrm>
        </p:spPr>
        <p:txBody>
          <a:bodyPr/>
          <a:lstStyle/>
          <a:p>
            <a:r>
              <a:rPr lang="en-US" sz="2800" b="1" i="0" dirty="0">
                <a:latin typeface="Times New Roman" pitchFamily="18" charset="0"/>
                <a:cs typeface="Times New Roman" pitchFamily="18" charset="0"/>
              </a:rPr>
              <a:t>Nondeterministic Finite Automata</a:t>
            </a:r>
            <a:endParaRPr lang="en-IN" b="1" i="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8" name="Google Shape;58;p16"/>
          <p:cNvSpPr txBox="1">
            <a:spLocks noGrp="1"/>
          </p:cNvSpPr>
          <p:nvPr>
            <p:ph type="body" idx="1"/>
          </p:nvPr>
        </p:nvSpPr>
        <p:spPr>
          <a:xfrm>
            <a:off x="1316991" y="1844135"/>
            <a:ext cx="7424419" cy="5108043"/>
          </a:xfrm>
          <a:prstGeom prst="rect">
            <a:avLst/>
          </a:prstGeom>
          <a:noFill/>
          <a:ln>
            <a:noFill/>
          </a:ln>
        </p:spPr>
        <p:txBody>
          <a:bodyPr spcFirstLastPara="1" wrap="square" lIns="0" tIns="11424" rIns="0" bIns="0" anchor="t" anchorCtr="0">
            <a:spAutoFit/>
          </a:bodyPr>
          <a:lstStyle/>
          <a:p>
            <a:pPr marL="54604" marR="5080" indent="0">
              <a:lnSpc>
                <a:spcPct val="109000"/>
              </a:lnSpc>
            </a:pPr>
            <a:r>
              <a:rPr lang="en-US" sz="2400" dirty="0">
                <a:latin typeface="Times New Roman" pitchFamily="18" charset="0"/>
                <a:cs typeface="Times New Roman" pitchFamily="18" charset="0"/>
              </a:rPr>
              <a:t>Formally, an NFA is a 5-tuple </a:t>
            </a:r>
            <a:r>
              <a:rPr lang="en-US" sz="2400" dirty="0">
                <a:latin typeface="Times New Roman" pitchFamily="18" charset="0"/>
                <a:ea typeface="Arial"/>
                <a:cs typeface="Times New Roman" pitchFamily="18" charset="0"/>
                <a:sym typeface="Arial"/>
              </a:rPr>
              <a:t>(</a:t>
            </a:r>
            <a:r>
              <a:rPr lang="en-US" sz="2400" i="1" dirty="0">
                <a:latin typeface="Times New Roman" pitchFamily="18" charset="0"/>
                <a:ea typeface="Arial"/>
                <a:cs typeface="Times New Roman" pitchFamily="18" charset="0"/>
                <a:sym typeface="Arial"/>
              </a:rPr>
              <a:t>Q, </a:t>
            </a:r>
            <a:r>
              <a:rPr lang="en-US" sz="2400" dirty="0">
                <a:latin typeface="Times New Roman" pitchFamily="18" charset="0"/>
                <a:ea typeface="Arial"/>
                <a:cs typeface="Times New Roman" pitchFamily="18" charset="0"/>
                <a:sym typeface="Arial"/>
              </a:rPr>
              <a:t>Σ</a:t>
            </a:r>
            <a:r>
              <a:rPr lang="en-US" sz="2400" i="1" dirty="0">
                <a:latin typeface="Times New Roman" pitchFamily="18" charset="0"/>
                <a:ea typeface="Arial"/>
                <a:cs typeface="Times New Roman" pitchFamily="18" charset="0"/>
                <a:sym typeface="Arial"/>
              </a:rPr>
              <a:t>, q</a:t>
            </a:r>
            <a:r>
              <a:rPr lang="en-US" sz="2400" baseline="-25000" dirty="0">
                <a:latin typeface="Times New Roman" pitchFamily="18" charset="0"/>
                <a:ea typeface="Arial"/>
                <a:cs typeface="Times New Roman" pitchFamily="18" charset="0"/>
                <a:sym typeface="Arial"/>
              </a:rPr>
              <a:t>0</a:t>
            </a:r>
            <a:r>
              <a:rPr lang="en-US" sz="2400" i="1" dirty="0">
                <a:latin typeface="Times New Roman" pitchFamily="18" charset="0"/>
                <a:ea typeface="Arial"/>
                <a:cs typeface="Times New Roman" pitchFamily="18" charset="0"/>
                <a:sym typeface="Arial"/>
              </a:rPr>
              <a:t>, T, δ</a:t>
            </a:r>
            <a:r>
              <a:rPr lang="en-US" sz="2400" dirty="0">
                <a:latin typeface="Times New Roman" pitchFamily="18" charset="0"/>
                <a:ea typeface="Arial"/>
                <a:cs typeface="Times New Roman" pitchFamily="18" charset="0"/>
                <a:sym typeface="Arial"/>
              </a:rPr>
              <a:t>) </a:t>
            </a:r>
            <a:r>
              <a:rPr lang="en-US" sz="2400" dirty="0">
                <a:latin typeface="Times New Roman" pitchFamily="18" charset="0"/>
                <a:cs typeface="Times New Roman" pitchFamily="18" charset="0"/>
              </a:rPr>
              <a:t>where  as before:</a:t>
            </a:r>
            <a:endParaRPr sz="2400" dirty="0">
              <a:latin typeface="Times New Roman" pitchFamily="18" charset="0"/>
              <a:ea typeface="Arial"/>
              <a:cs typeface="Times New Roman" pitchFamily="18" charset="0"/>
              <a:sym typeface="Arial"/>
            </a:endParaRPr>
          </a:p>
          <a:p>
            <a:pPr marL="370797" indent="-152382">
              <a:spcBef>
                <a:spcPts val="2270"/>
              </a:spcBef>
              <a:buClr>
                <a:schemeClr val="dk1"/>
              </a:buClr>
              <a:buSzPts val="2400"/>
              <a:buFont typeface="Georgia"/>
              <a:buChar char="•"/>
            </a:pPr>
            <a:r>
              <a:rPr lang="en-US" sz="2400" i="1" dirty="0">
                <a:latin typeface="Times New Roman" pitchFamily="18" charset="0"/>
                <a:ea typeface="Arial"/>
                <a:cs typeface="Times New Roman" pitchFamily="18" charset="0"/>
                <a:sym typeface="Arial"/>
              </a:rPr>
              <a:t>Q </a:t>
            </a:r>
            <a:r>
              <a:rPr lang="en-US" sz="2400" dirty="0">
                <a:latin typeface="Times New Roman" pitchFamily="18" charset="0"/>
                <a:cs typeface="Times New Roman" pitchFamily="18" charset="0"/>
              </a:rPr>
              <a:t>is finite set of states;</a:t>
            </a:r>
            <a:endParaRPr sz="2400" dirty="0">
              <a:latin typeface="Times New Roman" pitchFamily="18" charset="0"/>
              <a:cs typeface="Times New Roman" pitchFamily="18" charset="0"/>
            </a:endParaRPr>
          </a:p>
          <a:p>
            <a:pPr marL="370797" indent="-152382">
              <a:spcBef>
                <a:spcPts val="265"/>
              </a:spcBef>
              <a:buClr>
                <a:schemeClr val="dk1"/>
              </a:buClr>
              <a:buSzPts val="2400"/>
              <a:buFont typeface="Georgia"/>
              <a:buChar char="•"/>
            </a:pPr>
            <a:r>
              <a:rPr lang="en-US" sz="2400" dirty="0">
                <a:latin typeface="Times New Roman" pitchFamily="18" charset="0"/>
                <a:ea typeface="Arial"/>
                <a:cs typeface="Times New Roman" pitchFamily="18" charset="0"/>
                <a:sym typeface="Arial"/>
              </a:rPr>
              <a:t>Σ </a:t>
            </a:r>
            <a:r>
              <a:rPr lang="en-US" sz="2400" dirty="0">
                <a:latin typeface="Times New Roman" pitchFamily="18" charset="0"/>
                <a:cs typeface="Times New Roman" pitchFamily="18" charset="0"/>
              </a:rPr>
              <a:t>is alphabet of input symbols;</a:t>
            </a:r>
            <a:endParaRPr sz="2400" dirty="0">
              <a:latin typeface="Times New Roman" pitchFamily="18" charset="0"/>
              <a:cs typeface="Times New Roman" pitchFamily="18" charset="0"/>
            </a:endParaRPr>
          </a:p>
          <a:p>
            <a:pPr marL="370797" indent="-152382">
              <a:spcBef>
                <a:spcPts val="265"/>
              </a:spcBef>
              <a:buClr>
                <a:schemeClr val="dk1"/>
              </a:buClr>
              <a:buSzPts val="2400"/>
              <a:buFont typeface="Georgia"/>
              <a:buChar char="•"/>
            </a:pPr>
            <a:r>
              <a:rPr lang="en-US" sz="2400" i="1" dirty="0">
                <a:latin typeface="Times New Roman" pitchFamily="18" charset="0"/>
                <a:ea typeface="Arial"/>
                <a:cs typeface="Times New Roman" pitchFamily="18" charset="0"/>
                <a:sym typeface="Arial"/>
              </a:rPr>
              <a:t>q</a:t>
            </a:r>
            <a:r>
              <a:rPr lang="en-US" sz="2400" baseline="-25000" dirty="0">
                <a:latin typeface="Times New Roman" pitchFamily="18" charset="0"/>
                <a:ea typeface="Arial"/>
                <a:cs typeface="Times New Roman" pitchFamily="18" charset="0"/>
                <a:sym typeface="Arial"/>
              </a:rPr>
              <a:t>0 </a:t>
            </a:r>
            <a:r>
              <a:rPr lang="en-US" sz="2400" dirty="0">
                <a:latin typeface="Times New Roman" pitchFamily="18" charset="0"/>
                <a:cs typeface="Times New Roman" pitchFamily="18" charset="0"/>
              </a:rPr>
              <a:t>is start state;</a:t>
            </a:r>
            <a:endParaRPr sz="2400" dirty="0">
              <a:latin typeface="Times New Roman" pitchFamily="18" charset="0"/>
              <a:ea typeface="Arial"/>
              <a:cs typeface="Times New Roman" pitchFamily="18" charset="0"/>
              <a:sym typeface="Arial"/>
            </a:endParaRPr>
          </a:p>
          <a:p>
            <a:pPr marL="370797" marR="362543" indent="-152382">
              <a:lnSpc>
                <a:spcPct val="109000"/>
              </a:lnSpc>
              <a:buClr>
                <a:schemeClr val="dk1"/>
              </a:buClr>
              <a:buSzPts val="2400"/>
              <a:buFont typeface="Georgia"/>
              <a:buChar char="•"/>
            </a:pPr>
            <a:r>
              <a:rPr lang="en-US" sz="2400" i="1" dirty="0">
                <a:latin typeface="Times New Roman" pitchFamily="18" charset="0"/>
                <a:ea typeface="Arial"/>
                <a:cs typeface="Times New Roman" pitchFamily="18" charset="0"/>
                <a:sym typeface="Arial"/>
              </a:rPr>
              <a:t>T	</a:t>
            </a:r>
            <a:r>
              <a:rPr lang="en-US" sz="2400" dirty="0">
                <a:latin typeface="Times New Roman" pitchFamily="18" charset="0"/>
                <a:cs typeface="Times New Roman" pitchFamily="18" charset="0"/>
              </a:rPr>
              <a:t>is subset of </a:t>
            </a:r>
            <a:r>
              <a:rPr lang="en-US" sz="2400" i="1" dirty="0">
                <a:latin typeface="Times New Roman" pitchFamily="18" charset="0"/>
                <a:ea typeface="Arial"/>
                <a:cs typeface="Times New Roman" pitchFamily="18" charset="0"/>
                <a:sym typeface="Arial"/>
              </a:rPr>
              <a:t>Q </a:t>
            </a:r>
            <a:r>
              <a:rPr lang="en-US" sz="2400" dirty="0">
                <a:latin typeface="Times New Roman" pitchFamily="18" charset="0"/>
                <a:cs typeface="Times New Roman" pitchFamily="18" charset="0"/>
              </a:rPr>
              <a:t>giving the accept states;  and</a:t>
            </a:r>
            <a:endParaRPr sz="2400" dirty="0">
              <a:latin typeface="Times New Roman" pitchFamily="18" charset="0"/>
              <a:cs typeface="Times New Roman" pitchFamily="18" charset="0"/>
            </a:endParaRPr>
          </a:p>
          <a:p>
            <a:pPr marL="370797" indent="-152382">
              <a:spcBef>
                <a:spcPts val="265"/>
              </a:spcBef>
              <a:buClr>
                <a:schemeClr val="dk1"/>
              </a:buClr>
              <a:buSzPts val="2400"/>
              <a:buFont typeface="Georgia"/>
              <a:buChar char="•"/>
            </a:pPr>
            <a:r>
              <a:rPr lang="en-US" sz="2400" i="1" dirty="0">
                <a:latin typeface="Times New Roman" pitchFamily="18" charset="0"/>
                <a:ea typeface="Arial"/>
                <a:cs typeface="Times New Roman" pitchFamily="18" charset="0"/>
                <a:sym typeface="Arial"/>
              </a:rPr>
              <a:t>δ </a:t>
            </a:r>
            <a:r>
              <a:rPr lang="en-US" sz="2400" dirty="0">
                <a:latin typeface="Times New Roman" pitchFamily="18" charset="0"/>
                <a:cs typeface="Times New Roman" pitchFamily="18" charset="0"/>
              </a:rPr>
              <a:t>is the transition function.</a:t>
            </a:r>
            <a:endParaRPr sz="2400" dirty="0">
              <a:latin typeface="Times New Roman" pitchFamily="18" charset="0"/>
              <a:cs typeface="Times New Roman" pitchFamily="18" charset="0"/>
            </a:endParaRPr>
          </a:p>
          <a:p>
            <a:pPr marL="54604" marR="46350" indent="0">
              <a:lnSpc>
                <a:spcPct val="109000"/>
              </a:lnSpc>
              <a:spcBef>
                <a:spcPts val="2004"/>
              </a:spcBef>
            </a:pPr>
            <a:r>
              <a:rPr lang="en-US" sz="2400" dirty="0">
                <a:latin typeface="Times New Roman" pitchFamily="18" charset="0"/>
                <a:cs typeface="Times New Roman" pitchFamily="18" charset="0"/>
              </a:rPr>
              <a:t>Now	the	transition	function	specifies	a	set	of  states rather than a state: it maps </a:t>
            </a:r>
            <a:r>
              <a:rPr lang="en-US" sz="2400" i="1" dirty="0">
                <a:latin typeface="Times New Roman" pitchFamily="18" charset="0"/>
                <a:ea typeface="Arial"/>
                <a:cs typeface="Times New Roman" pitchFamily="18" charset="0"/>
                <a:sym typeface="Arial"/>
              </a:rPr>
              <a:t>Q </a:t>
            </a:r>
            <a:r>
              <a:rPr lang="en-US" sz="2400" dirty="0">
                <a:latin typeface="Times New Roman" pitchFamily="18" charset="0"/>
                <a:ea typeface="Verdana"/>
                <a:cs typeface="Times New Roman" pitchFamily="18" charset="0"/>
                <a:sym typeface="Verdana"/>
              </a:rPr>
              <a:t>× </a:t>
            </a:r>
            <a:r>
              <a:rPr lang="en-US" sz="2400" dirty="0">
                <a:latin typeface="Times New Roman" pitchFamily="18" charset="0"/>
                <a:ea typeface="Arial"/>
                <a:cs typeface="Times New Roman" pitchFamily="18" charset="0"/>
                <a:sym typeface="Arial"/>
              </a:rPr>
              <a:t>Σ </a:t>
            </a:r>
            <a:r>
              <a:rPr lang="en-US" sz="2400" dirty="0">
                <a:latin typeface="Times New Roman" pitchFamily="18" charset="0"/>
                <a:cs typeface="Times New Roman" pitchFamily="18" charset="0"/>
              </a:rPr>
              <a:t>to</a:t>
            </a:r>
            <a:endParaRPr sz="2400" dirty="0">
              <a:latin typeface="Times New Roman" pitchFamily="18" charset="0"/>
              <a:cs typeface="Times New Roman" pitchFamily="18" charset="0"/>
            </a:endParaRPr>
          </a:p>
          <a:p>
            <a:pPr marL="54604" indent="0">
              <a:spcBef>
                <a:spcPts val="260"/>
              </a:spcBef>
            </a:pPr>
            <a:r>
              <a:rPr lang="en-US" sz="2400" dirty="0">
                <a:latin typeface="Times New Roman" pitchFamily="18" charset="0"/>
                <a:ea typeface="Verdana"/>
                <a:cs typeface="Times New Roman" pitchFamily="18" charset="0"/>
                <a:sym typeface="Verdana"/>
              </a:rPr>
              <a:t>{ </a:t>
            </a:r>
            <a:r>
              <a:rPr lang="en-US" sz="2400" dirty="0">
                <a:latin typeface="Times New Roman" pitchFamily="18" charset="0"/>
                <a:cs typeface="Times New Roman" pitchFamily="18" charset="0"/>
              </a:rPr>
              <a:t>subsets of </a:t>
            </a:r>
            <a:r>
              <a:rPr lang="en-US" sz="2400" i="1" dirty="0">
                <a:latin typeface="Times New Roman" pitchFamily="18" charset="0"/>
                <a:ea typeface="Arial"/>
                <a:cs typeface="Times New Roman" pitchFamily="18" charset="0"/>
                <a:sym typeface="Arial"/>
              </a:rPr>
              <a:t>Q </a:t>
            </a:r>
            <a:r>
              <a:rPr lang="en-US" sz="2400" dirty="0">
                <a:latin typeface="Times New Roman" pitchFamily="18" charset="0"/>
                <a:ea typeface="Verdana"/>
                <a:cs typeface="Times New Roman" pitchFamily="18" charset="0"/>
                <a:sym typeface="Verdana"/>
              </a:rPr>
              <a:t>}</a:t>
            </a:r>
            <a:r>
              <a:rPr lang="en-US" sz="240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56" name="Google Shape;56;p16"/>
          <p:cNvSpPr txBox="1">
            <a:spLocks noGrp="1"/>
          </p:cNvSpPr>
          <p:nvPr>
            <p:ph type="sldNum" idx="12"/>
          </p:nvPr>
        </p:nvSpPr>
        <p:spPr>
          <a:xfrm>
            <a:off x="7702016" y="7107209"/>
            <a:ext cx="1010284" cy="160226"/>
          </a:xfrm>
          <a:prstGeom prst="rect">
            <a:avLst/>
          </a:prstGeom>
          <a:noFill/>
          <a:ln>
            <a:noFill/>
          </a:ln>
        </p:spPr>
        <p:txBody>
          <a:bodyPr spcFirstLastPara="1" wrap="square" lIns="0" tIns="3174" rIns="0" bIns="0" anchor="t" anchorCtr="0">
            <a:spAutoFit/>
          </a:bodyPr>
          <a:lstStyle/>
          <a:p>
            <a:r>
              <a:rPr lang="en-US"/>
              <a:t>Goddard 3a: </a:t>
            </a:r>
            <a:fld id="{00000000-1234-1234-1234-123412341234}" type="slidenum">
              <a:rPr lang="en-US"/>
              <a:pPr/>
              <a:t>3</a:t>
            </a:fld>
            <a:endParaRPr/>
          </a:p>
        </p:txBody>
      </p:sp>
      <p:sp>
        <p:nvSpPr>
          <p:cNvPr id="2" name="Title 1"/>
          <p:cNvSpPr>
            <a:spLocks noGrp="1"/>
          </p:cNvSpPr>
          <p:nvPr>
            <p:ph type="title"/>
          </p:nvPr>
        </p:nvSpPr>
        <p:spPr>
          <a:xfrm>
            <a:off x="3231931" y="920724"/>
            <a:ext cx="3736428" cy="430887"/>
          </a:xfrm>
        </p:spPr>
        <p:txBody>
          <a:bodyPr/>
          <a:lstStyle/>
          <a:p>
            <a:r>
              <a:rPr lang="en-US" sz="2800" b="1" i="0" dirty="0">
                <a:latin typeface="Times New Roman" pitchFamily="18" charset="0"/>
                <a:cs typeface="Times New Roman" pitchFamily="18" charset="0"/>
              </a:rPr>
              <a:t>Formal Definition</a:t>
            </a:r>
            <a:endParaRPr lang="en-IN" b="1" i="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3"/>
          <p:cNvSpPr txBox="1"/>
          <p:nvPr/>
        </p:nvSpPr>
        <p:spPr>
          <a:xfrm>
            <a:off x="1377733" y="2013882"/>
            <a:ext cx="7341234" cy="3719217"/>
          </a:xfrm>
          <a:prstGeom prst="rect">
            <a:avLst/>
          </a:prstGeom>
          <a:noFill/>
          <a:ln>
            <a:noFill/>
          </a:ln>
        </p:spPr>
        <p:txBody>
          <a:bodyPr spcFirstLastPara="1" wrap="square" lIns="0" tIns="11424" rIns="0" bIns="0" anchor="t" anchorCtr="0">
            <a:spAutoFit/>
          </a:bodyPr>
          <a:lstStyle/>
          <a:p>
            <a:pPr marL="12699" marR="5080" algn="just">
              <a:lnSpc>
                <a:spcPct val="109000"/>
              </a:lnSpc>
            </a:pPr>
            <a:r>
              <a:rPr lang="en-US" sz="2400" dirty="0">
                <a:latin typeface="Times New Roman" pitchFamily="18" charset="0"/>
                <a:ea typeface="Georgia"/>
                <a:cs typeface="Times New Roman" pitchFamily="18" charset="0"/>
                <a:sym typeface="Georgia"/>
              </a:rPr>
              <a:t>An </a:t>
            </a:r>
            <a:r>
              <a:rPr lang="en-US" sz="2400" dirty="0" smtClean="0">
                <a:latin typeface="Times New Roman" pitchFamily="18" charset="0"/>
                <a:ea typeface="Georgia"/>
                <a:cs typeface="Times New Roman" pitchFamily="18" charset="0"/>
                <a:sym typeface="Georgia"/>
              </a:rPr>
              <a:t>NFA accepts</a:t>
            </a:r>
            <a:r>
              <a:rPr lang="en-US" sz="2400" b="1" dirty="0" smtClean="0">
                <a:solidFill>
                  <a:srgbClr val="B6321C"/>
                </a:solidFill>
                <a:latin typeface="Times New Roman" pitchFamily="18" charset="0"/>
                <a:ea typeface="Georgia"/>
                <a:cs typeface="Times New Roman" pitchFamily="18" charset="0"/>
                <a:sym typeface="Georgia"/>
              </a:rPr>
              <a:t> </a:t>
            </a:r>
            <a:r>
              <a:rPr lang="en-US" sz="2400" dirty="0">
                <a:latin typeface="Times New Roman" pitchFamily="18" charset="0"/>
                <a:ea typeface="Georgia"/>
                <a:cs typeface="Times New Roman" pitchFamily="18" charset="0"/>
                <a:sym typeface="Georgia"/>
              </a:rPr>
              <a:t>the input string if </a:t>
            </a:r>
            <a:r>
              <a:rPr lang="en-US" sz="2400" dirty="0">
                <a:latin typeface="Times New Roman" pitchFamily="18" charset="0"/>
                <a:cs typeface="Times New Roman" pitchFamily="18" charset="0"/>
              </a:rPr>
              <a:t>there exists</a:t>
            </a:r>
            <a:r>
              <a:rPr lang="en-US" sz="2400" b="1" dirty="0" smtClean="0">
                <a:solidFill>
                  <a:srgbClr val="B6321C"/>
                </a:solidFill>
                <a:latin typeface="Times New Roman" pitchFamily="18" charset="0"/>
                <a:ea typeface="Georgia"/>
                <a:cs typeface="Times New Roman" pitchFamily="18" charset="0"/>
                <a:sym typeface="Georgia"/>
              </a:rPr>
              <a:t>  </a:t>
            </a:r>
            <a:r>
              <a:rPr lang="en-US" sz="2400" dirty="0">
                <a:latin typeface="Times New Roman" pitchFamily="18" charset="0"/>
                <a:ea typeface="Georgia"/>
                <a:cs typeface="Times New Roman" pitchFamily="18" charset="0"/>
                <a:sym typeface="Georgia"/>
              </a:rPr>
              <a:t>some choice of transitions that leads to ending  in an accept state.</a:t>
            </a:r>
            <a:endParaRPr sz="2400" dirty="0">
              <a:latin typeface="Times New Roman" pitchFamily="18" charset="0"/>
              <a:ea typeface="Georgia"/>
              <a:cs typeface="Times New Roman" pitchFamily="18" charset="0"/>
              <a:sym typeface="Georgia"/>
            </a:endParaRPr>
          </a:p>
          <a:p>
            <a:pPr marL="12699" marR="5080" algn="just">
              <a:lnSpc>
                <a:spcPct val="109000"/>
              </a:lnSpc>
              <a:spcBef>
                <a:spcPts val="1930"/>
              </a:spcBef>
            </a:pPr>
            <a:r>
              <a:rPr lang="en-US" sz="2400" dirty="0">
                <a:latin typeface="Times New Roman" pitchFamily="18" charset="0"/>
                <a:ea typeface="Georgia"/>
                <a:cs typeface="Times New Roman" pitchFamily="18" charset="0"/>
                <a:sym typeface="Georgia"/>
              </a:rPr>
              <a:t>Thus, one accepting branch is enough for the  overall NFA to accept, but every branch must  reject for the overall NFA to reject.</a:t>
            </a:r>
            <a:endParaRPr sz="2400" dirty="0">
              <a:latin typeface="Times New Roman" pitchFamily="18" charset="0"/>
              <a:ea typeface="Georgia"/>
              <a:cs typeface="Times New Roman" pitchFamily="18" charset="0"/>
              <a:sym typeface="Georgia"/>
            </a:endParaRPr>
          </a:p>
          <a:p>
            <a:pPr marL="12699" marR="5080" algn="just">
              <a:lnSpc>
                <a:spcPct val="109000"/>
              </a:lnSpc>
              <a:spcBef>
                <a:spcPts val="1930"/>
              </a:spcBef>
            </a:pPr>
            <a:r>
              <a:rPr lang="en-US" sz="2400" dirty="0">
                <a:latin typeface="Times New Roman" pitchFamily="18" charset="0"/>
                <a:ea typeface="Georgia"/>
                <a:cs typeface="Times New Roman" pitchFamily="18" charset="0"/>
                <a:sym typeface="Georgia"/>
              </a:rPr>
              <a:t>This is </a:t>
            </a:r>
            <a:r>
              <a:rPr lang="en-US" sz="2400" dirty="0" smtClean="0">
                <a:latin typeface="Times New Roman" pitchFamily="18" charset="0"/>
                <a:ea typeface="Georgia"/>
                <a:cs typeface="Times New Roman" pitchFamily="18" charset="0"/>
                <a:sym typeface="Georgia"/>
              </a:rPr>
              <a:t>a model</a:t>
            </a:r>
            <a:r>
              <a:rPr lang="en-US" sz="2400" b="1" dirty="0" smtClean="0">
                <a:solidFill>
                  <a:srgbClr val="B6321C"/>
                </a:solidFill>
                <a:latin typeface="Times New Roman" pitchFamily="18" charset="0"/>
                <a:ea typeface="Georgia"/>
                <a:cs typeface="Times New Roman" pitchFamily="18" charset="0"/>
                <a:sym typeface="Georgia"/>
              </a:rPr>
              <a:t> </a:t>
            </a:r>
            <a:r>
              <a:rPr lang="en-US" sz="2400" dirty="0">
                <a:latin typeface="Times New Roman" pitchFamily="18" charset="0"/>
                <a:ea typeface="Georgia"/>
                <a:cs typeface="Times New Roman" pitchFamily="18" charset="0"/>
                <a:sym typeface="Georgia"/>
              </a:rPr>
              <a:t>of computation. We </a:t>
            </a:r>
            <a:r>
              <a:rPr lang="en-US" sz="2400" dirty="0" smtClean="0">
                <a:latin typeface="Times New Roman" pitchFamily="18" charset="0"/>
                <a:ea typeface="Georgia"/>
                <a:cs typeface="Times New Roman" pitchFamily="18" charset="0"/>
                <a:sym typeface="Georgia"/>
              </a:rPr>
              <a:t>write DFA</a:t>
            </a:r>
            <a:r>
              <a:rPr lang="en-US" sz="2400" b="1" dirty="0" smtClean="0">
                <a:solidFill>
                  <a:srgbClr val="B6321C"/>
                </a:solidFill>
                <a:latin typeface="Times New Roman" pitchFamily="18" charset="0"/>
                <a:ea typeface="Georgia"/>
                <a:cs typeface="Times New Roman" pitchFamily="18" charset="0"/>
                <a:sym typeface="Georgia"/>
              </a:rPr>
              <a:t> </a:t>
            </a:r>
            <a:r>
              <a:rPr lang="en-US" sz="2400" dirty="0">
                <a:latin typeface="Times New Roman" pitchFamily="18" charset="0"/>
                <a:ea typeface="Georgia"/>
                <a:cs typeface="Times New Roman" pitchFamily="18" charset="0"/>
                <a:sym typeface="Georgia"/>
              </a:rPr>
              <a:t>to specify a deterministic finite automaton (the  one defined earlier). If type doesn’t matter, we  now just </a:t>
            </a:r>
            <a:r>
              <a:rPr lang="en-US" sz="2400" dirty="0" smtClean="0">
                <a:latin typeface="Times New Roman" pitchFamily="18" charset="0"/>
                <a:ea typeface="Georgia"/>
                <a:cs typeface="Times New Roman" pitchFamily="18" charset="0"/>
                <a:sym typeface="Georgia"/>
              </a:rPr>
              <a:t>write FA.</a:t>
            </a:r>
            <a:endParaRPr sz="2400" dirty="0">
              <a:latin typeface="Times New Roman" pitchFamily="18" charset="0"/>
              <a:ea typeface="Georgia"/>
              <a:cs typeface="Times New Roman" pitchFamily="18" charset="0"/>
              <a:sym typeface="Georgia"/>
            </a:endParaRPr>
          </a:p>
        </p:txBody>
      </p:sp>
      <p:sp>
        <p:nvSpPr>
          <p:cNvPr id="3" name="Title 2"/>
          <p:cNvSpPr>
            <a:spLocks noGrp="1"/>
          </p:cNvSpPr>
          <p:nvPr>
            <p:ph type="title"/>
          </p:nvPr>
        </p:nvSpPr>
        <p:spPr>
          <a:xfrm>
            <a:off x="3216165" y="920724"/>
            <a:ext cx="3405351" cy="861774"/>
          </a:xfrm>
        </p:spPr>
        <p:txBody>
          <a:bodyPr/>
          <a:lstStyle/>
          <a:p>
            <a:r>
              <a:rPr lang="en-US" sz="2800" b="1" i="0" dirty="0">
                <a:latin typeface="Times New Roman" pitchFamily="18" charset="0"/>
                <a:cs typeface="Times New Roman" pitchFamily="18" charset="0"/>
              </a:rPr>
              <a:t>NFA Acceptance</a:t>
            </a:r>
            <a:endParaRPr lang="en-IN" b="1" i="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29" name="Google Shape;129;p5"/>
          <p:cNvSpPr txBox="1">
            <a:spLocks noGrp="1"/>
          </p:cNvSpPr>
          <p:nvPr>
            <p:ph type="sldNum" idx="12"/>
          </p:nvPr>
        </p:nvSpPr>
        <p:spPr>
          <a:xfrm>
            <a:off x="7702016" y="7107209"/>
            <a:ext cx="1010284" cy="160226"/>
          </a:xfrm>
          <a:prstGeom prst="rect">
            <a:avLst/>
          </a:prstGeom>
          <a:noFill/>
          <a:ln>
            <a:noFill/>
          </a:ln>
        </p:spPr>
        <p:txBody>
          <a:bodyPr spcFirstLastPara="1" wrap="square" lIns="0" tIns="3174" rIns="0" bIns="0" anchor="t" anchorCtr="0">
            <a:spAutoFit/>
          </a:bodyPr>
          <a:lstStyle/>
          <a:p>
            <a:r>
              <a:rPr lang="en-US"/>
              <a:t>Goddard 3a: </a:t>
            </a:r>
            <a:fld id="{00000000-1234-1234-1234-123412341234}" type="slidenum">
              <a:rPr lang="en-US"/>
              <a:pPr/>
              <a:t>5</a:t>
            </a:fld>
            <a:endParaRPr/>
          </a:p>
        </p:txBody>
      </p:sp>
      <p:sp>
        <p:nvSpPr>
          <p:cNvPr id="103" name="Google Shape;103;p5"/>
          <p:cNvSpPr/>
          <p:nvPr/>
        </p:nvSpPr>
        <p:spPr>
          <a:xfrm>
            <a:off x="2992875" y="3447517"/>
            <a:ext cx="528320" cy="528320"/>
          </a:xfrm>
          <a:custGeom>
            <a:avLst/>
            <a:gdLst/>
            <a:ahLst/>
            <a:cxnLst/>
            <a:rect l="l" t="t" r="r" b="b"/>
            <a:pathLst>
              <a:path w="528320" h="528320" extrusionOk="0">
                <a:moveTo>
                  <a:pt x="528320" y="264160"/>
                </a:moveTo>
                <a:lnTo>
                  <a:pt x="523196" y="212383"/>
                </a:lnTo>
                <a:lnTo>
                  <a:pt x="508209" y="163070"/>
                </a:lnTo>
                <a:lnTo>
                  <a:pt x="483934" y="117606"/>
                </a:lnTo>
                <a:lnTo>
                  <a:pt x="450945" y="77374"/>
                </a:lnTo>
                <a:lnTo>
                  <a:pt x="410713" y="44385"/>
                </a:lnTo>
                <a:lnTo>
                  <a:pt x="365249" y="20110"/>
                </a:lnTo>
                <a:lnTo>
                  <a:pt x="315936" y="5123"/>
                </a:lnTo>
                <a:lnTo>
                  <a:pt x="264160" y="0"/>
                </a:lnTo>
                <a:lnTo>
                  <a:pt x="212383" y="5123"/>
                </a:lnTo>
                <a:lnTo>
                  <a:pt x="163070" y="20110"/>
                </a:lnTo>
                <a:lnTo>
                  <a:pt x="117606" y="44385"/>
                </a:lnTo>
                <a:lnTo>
                  <a:pt x="77374" y="77374"/>
                </a:lnTo>
                <a:lnTo>
                  <a:pt x="44385" y="117606"/>
                </a:lnTo>
                <a:lnTo>
                  <a:pt x="20110" y="163070"/>
                </a:lnTo>
                <a:lnTo>
                  <a:pt x="5123" y="212383"/>
                </a:lnTo>
                <a:lnTo>
                  <a:pt x="0" y="264160"/>
                </a:lnTo>
                <a:lnTo>
                  <a:pt x="5123" y="315936"/>
                </a:lnTo>
                <a:lnTo>
                  <a:pt x="20110" y="365249"/>
                </a:lnTo>
                <a:lnTo>
                  <a:pt x="44385" y="410713"/>
                </a:lnTo>
                <a:lnTo>
                  <a:pt x="77374" y="450945"/>
                </a:lnTo>
                <a:lnTo>
                  <a:pt x="117606" y="483934"/>
                </a:lnTo>
                <a:lnTo>
                  <a:pt x="163070" y="508209"/>
                </a:lnTo>
                <a:lnTo>
                  <a:pt x="212383" y="523196"/>
                </a:lnTo>
                <a:lnTo>
                  <a:pt x="264160" y="528320"/>
                </a:lnTo>
                <a:lnTo>
                  <a:pt x="315936" y="523196"/>
                </a:lnTo>
                <a:lnTo>
                  <a:pt x="365249" y="508209"/>
                </a:lnTo>
                <a:lnTo>
                  <a:pt x="410713" y="483934"/>
                </a:lnTo>
                <a:lnTo>
                  <a:pt x="450945" y="450945"/>
                </a:lnTo>
                <a:lnTo>
                  <a:pt x="483934" y="410713"/>
                </a:lnTo>
                <a:lnTo>
                  <a:pt x="508209" y="365249"/>
                </a:lnTo>
                <a:lnTo>
                  <a:pt x="523196" y="315936"/>
                </a:lnTo>
                <a:lnTo>
                  <a:pt x="528320" y="264160"/>
                </a:lnTo>
                <a:close/>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04" name="Google Shape;104;p5"/>
          <p:cNvSpPr txBox="1"/>
          <p:nvPr/>
        </p:nvSpPr>
        <p:spPr>
          <a:xfrm>
            <a:off x="3161208" y="3553037"/>
            <a:ext cx="191770" cy="291465"/>
          </a:xfrm>
          <a:prstGeom prst="rect">
            <a:avLst/>
          </a:prstGeom>
          <a:noFill/>
          <a:ln>
            <a:noFill/>
          </a:ln>
        </p:spPr>
        <p:txBody>
          <a:bodyPr spcFirstLastPara="1" wrap="square" lIns="0" tIns="12049" rIns="0" bIns="0" anchor="t" anchorCtr="0">
            <a:spAutoFit/>
          </a:bodyPr>
          <a:lstStyle/>
          <a:p>
            <a:pPr marL="12699"/>
            <a:r>
              <a:rPr lang="en-US" sz="1800" i="1">
                <a:latin typeface="Georgia"/>
                <a:ea typeface="Georgia"/>
                <a:cs typeface="Georgia"/>
                <a:sym typeface="Georgia"/>
              </a:rPr>
              <a:t>A</a:t>
            </a:r>
            <a:endParaRPr sz="1800">
              <a:latin typeface="Georgia"/>
              <a:ea typeface="Georgia"/>
              <a:cs typeface="Georgia"/>
              <a:sym typeface="Georgia"/>
            </a:endParaRPr>
          </a:p>
        </p:txBody>
      </p:sp>
      <p:sp>
        <p:nvSpPr>
          <p:cNvPr id="105" name="Google Shape;105;p5"/>
          <p:cNvSpPr/>
          <p:nvPr/>
        </p:nvSpPr>
        <p:spPr>
          <a:xfrm>
            <a:off x="4699756" y="2451837"/>
            <a:ext cx="528320" cy="528320"/>
          </a:xfrm>
          <a:custGeom>
            <a:avLst/>
            <a:gdLst/>
            <a:ahLst/>
            <a:cxnLst/>
            <a:rect l="l" t="t" r="r" b="b"/>
            <a:pathLst>
              <a:path w="528320" h="528319" extrusionOk="0">
                <a:moveTo>
                  <a:pt x="528320" y="264160"/>
                </a:moveTo>
                <a:lnTo>
                  <a:pt x="523196" y="212383"/>
                </a:lnTo>
                <a:lnTo>
                  <a:pt x="508209" y="163070"/>
                </a:lnTo>
                <a:lnTo>
                  <a:pt x="483934" y="117605"/>
                </a:lnTo>
                <a:lnTo>
                  <a:pt x="450945" y="77374"/>
                </a:lnTo>
                <a:lnTo>
                  <a:pt x="410714" y="44385"/>
                </a:lnTo>
                <a:lnTo>
                  <a:pt x="365249" y="20110"/>
                </a:lnTo>
                <a:lnTo>
                  <a:pt x="315936" y="5123"/>
                </a:lnTo>
                <a:lnTo>
                  <a:pt x="264160" y="0"/>
                </a:lnTo>
                <a:lnTo>
                  <a:pt x="212383" y="5123"/>
                </a:lnTo>
                <a:lnTo>
                  <a:pt x="163070" y="20110"/>
                </a:lnTo>
                <a:lnTo>
                  <a:pt x="117605" y="44385"/>
                </a:lnTo>
                <a:lnTo>
                  <a:pt x="77374" y="77374"/>
                </a:lnTo>
                <a:lnTo>
                  <a:pt x="44385" y="117605"/>
                </a:lnTo>
                <a:lnTo>
                  <a:pt x="20110" y="163070"/>
                </a:lnTo>
                <a:lnTo>
                  <a:pt x="5123" y="212383"/>
                </a:lnTo>
                <a:lnTo>
                  <a:pt x="0" y="264160"/>
                </a:lnTo>
                <a:lnTo>
                  <a:pt x="5123" y="315936"/>
                </a:lnTo>
                <a:lnTo>
                  <a:pt x="20110" y="365249"/>
                </a:lnTo>
                <a:lnTo>
                  <a:pt x="44385" y="410714"/>
                </a:lnTo>
                <a:lnTo>
                  <a:pt x="77374" y="450945"/>
                </a:lnTo>
                <a:lnTo>
                  <a:pt x="117605" y="483934"/>
                </a:lnTo>
                <a:lnTo>
                  <a:pt x="163070" y="508209"/>
                </a:lnTo>
                <a:lnTo>
                  <a:pt x="212383" y="523196"/>
                </a:lnTo>
                <a:lnTo>
                  <a:pt x="264160" y="528320"/>
                </a:lnTo>
                <a:lnTo>
                  <a:pt x="315936" y="523196"/>
                </a:lnTo>
                <a:lnTo>
                  <a:pt x="365249" y="508209"/>
                </a:lnTo>
                <a:lnTo>
                  <a:pt x="410714" y="483934"/>
                </a:lnTo>
                <a:lnTo>
                  <a:pt x="450945" y="450945"/>
                </a:lnTo>
                <a:lnTo>
                  <a:pt x="483934" y="410714"/>
                </a:lnTo>
                <a:lnTo>
                  <a:pt x="508209" y="365249"/>
                </a:lnTo>
                <a:lnTo>
                  <a:pt x="523196" y="315936"/>
                </a:lnTo>
                <a:lnTo>
                  <a:pt x="528320" y="264160"/>
                </a:lnTo>
                <a:close/>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06" name="Google Shape;106;p5"/>
          <p:cNvSpPr/>
          <p:nvPr/>
        </p:nvSpPr>
        <p:spPr>
          <a:xfrm>
            <a:off x="6406636" y="3447517"/>
            <a:ext cx="528320" cy="528320"/>
          </a:xfrm>
          <a:custGeom>
            <a:avLst/>
            <a:gdLst/>
            <a:ahLst/>
            <a:cxnLst/>
            <a:rect l="l" t="t" r="r" b="b"/>
            <a:pathLst>
              <a:path w="528320" h="528320" extrusionOk="0">
                <a:moveTo>
                  <a:pt x="528320" y="264160"/>
                </a:moveTo>
                <a:lnTo>
                  <a:pt x="523196" y="212383"/>
                </a:lnTo>
                <a:lnTo>
                  <a:pt x="508208" y="163070"/>
                </a:lnTo>
                <a:lnTo>
                  <a:pt x="483931" y="117606"/>
                </a:lnTo>
                <a:lnTo>
                  <a:pt x="450941" y="77374"/>
                </a:lnTo>
                <a:lnTo>
                  <a:pt x="410709" y="44385"/>
                </a:lnTo>
                <a:lnTo>
                  <a:pt x="365246" y="20110"/>
                </a:lnTo>
                <a:lnTo>
                  <a:pt x="315935" y="5123"/>
                </a:lnTo>
                <a:lnTo>
                  <a:pt x="264160" y="0"/>
                </a:lnTo>
                <a:lnTo>
                  <a:pt x="212384" y="5123"/>
                </a:lnTo>
                <a:lnTo>
                  <a:pt x="163073" y="20110"/>
                </a:lnTo>
                <a:lnTo>
                  <a:pt x="117610" y="44385"/>
                </a:lnTo>
                <a:lnTo>
                  <a:pt x="77378" y="77374"/>
                </a:lnTo>
                <a:lnTo>
                  <a:pt x="44388" y="117606"/>
                </a:lnTo>
                <a:lnTo>
                  <a:pt x="20111" y="163070"/>
                </a:lnTo>
                <a:lnTo>
                  <a:pt x="5123" y="212383"/>
                </a:lnTo>
                <a:lnTo>
                  <a:pt x="0" y="264160"/>
                </a:lnTo>
                <a:lnTo>
                  <a:pt x="5123" y="315936"/>
                </a:lnTo>
                <a:lnTo>
                  <a:pt x="20111" y="365249"/>
                </a:lnTo>
                <a:lnTo>
                  <a:pt x="44388" y="410713"/>
                </a:lnTo>
                <a:lnTo>
                  <a:pt x="77378" y="450945"/>
                </a:lnTo>
                <a:lnTo>
                  <a:pt x="117610" y="483934"/>
                </a:lnTo>
                <a:lnTo>
                  <a:pt x="163073" y="508209"/>
                </a:lnTo>
                <a:lnTo>
                  <a:pt x="212384" y="523196"/>
                </a:lnTo>
                <a:lnTo>
                  <a:pt x="264160" y="528320"/>
                </a:lnTo>
                <a:lnTo>
                  <a:pt x="315935" y="523196"/>
                </a:lnTo>
                <a:lnTo>
                  <a:pt x="365246" y="508209"/>
                </a:lnTo>
                <a:lnTo>
                  <a:pt x="410709" y="483934"/>
                </a:lnTo>
                <a:lnTo>
                  <a:pt x="450941" y="450945"/>
                </a:lnTo>
                <a:lnTo>
                  <a:pt x="483931" y="410713"/>
                </a:lnTo>
                <a:lnTo>
                  <a:pt x="508208" y="365249"/>
                </a:lnTo>
                <a:lnTo>
                  <a:pt x="523196" y="315936"/>
                </a:lnTo>
                <a:lnTo>
                  <a:pt x="528320" y="264160"/>
                </a:lnTo>
                <a:close/>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07" name="Google Shape;107;p5"/>
          <p:cNvSpPr/>
          <p:nvPr/>
        </p:nvSpPr>
        <p:spPr>
          <a:xfrm>
            <a:off x="6457436" y="3498316"/>
            <a:ext cx="426720" cy="426720"/>
          </a:xfrm>
          <a:custGeom>
            <a:avLst/>
            <a:gdLst/>
            <a:ahLst/>
            <a:cxnLst/>
            <a:rect l="l" t="t" r="r" b="b"/>
            <a:pathLst>
              <a:path w="426720" h="426720" extrusionOk="0">
                <a:moveTo>
                  <a:pt x="426720" y="213360"/>
                </a:moveTo>
                <a:lnTo>
                  <a:pt x="422582" y="171540"/>
                </a:lnTo>
                <a:lnTo>
                  <a:pt x="410479" y="131710"/>
                </a:lnTo>
                <a:lnTo>
                  <a:pt x="390869" y="94989"/>
                </a:lnTo>
                <a:lnTo>
                  <a:pt x="364215" y="62494"/>
                </a:lnTo>
                <a:lnTo>
                  <a:pt x="331723" y="35850"/>
                </a:lnTo>
                <a:lnTo>
                  <a:pt x="295005" y="16243"/>
                </a:lnTo>
                <a:lnTo>
                  <a:pt x="255179" y="4138"/>
                </a:lnTo>
                <a:lnTo>
                  <a:pt x="213360" y="0"/>
                </a:lnTo>
                <a:lnTo>
                  <a:pt x="171540" y="4138"/>
                </a:lnTo>
                <a:lnTo>
                  <a:pt x="131714" y="16243"/>
                </a:lnTo>
                <a:lnTo>
                  <a:pt x="94996" y="35850"/>
                </a:lnTo>
                <a:lnTo>
                  <a:pt x="62504" y="62494"/>
                </a:lnTo>
                <a:lnTo>
                  <a:pt x="35850" y="94989"/>
                </a:lnTo>
                <a:lnTo>
                  <a:pt x="16240" y="131710"/>
                </a:lnTo>
                <a:lnTo>
                  <a:pt x="4137" y="171540"/>
                </a:lnTo>
                <a:lnTo>
                  <a:pt x="0" y="213360"/>
                </a:lnTo>
                <a:lnTo>
                  <a:pt x="4137" y="255179"/>
                </a:lnTo>
                <a:lnTo>
                  <a:pt x="16240" y="295009"/>
                </a:lnTo>
                <a:lnTo>
                  <a:pt x="35850" y="331730"/>
                </a:lnTo>
                <a:lnTo>
                  <a:pt x="62504" y="364225"/>
                </a:lnTo>
                <a:lnTo>
                  <a:pt x="94996" y="390869"/>
                </a:lnTo>
                <a:lnTo>
                  <a:pt x="131714" y="410476"/>
                </a:lnTo>
                <a:lnTo>
                  <a:pt x="171540" y="422581"/>
                </a:lnTo>
                <a:lnTo>
                  <a:pt x="213360" y="426720"/>
                </a:lnTo>
                <a:lnTo>
                  <a:pt x="255179" y="422581"/>
                </a:lnTo>
                <a:lnTo>
                  <a:pt x="295005" y="410476"/>
                </a:lnTo>
                <a:lnTo>
                  <a:pt x="331723" y="390869"/>
                </a:lnTo>
                <a:lnTo>
                  <a:pt x="364215" y="364225"/>
                </a:lnTo>
                <a:lnTo>
                  <a:pt x="390869" y="331730"/>
                </a:lnTo>
                <a:lnTo>
                  <a:pt x="410479" y="295009"/>
                </a:lnTo>
                <a:lnTo>
                  <a:pt x="422582" y="255179"/>
                </a:lnTo>
                <a:lnTo>
                  <a:pt x="426720" y="213360"/>
                </a:lnTo>
                <a:close/>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08" name="Google Shape;108;p5"/>
          <p:cNvSpPr txBox="1"/>
          <p:nvPr/>
        </p:nvSpPr>
        <p:spPr>
          <a:xfrm>
            <a:off x="6563263" y="3553037"/>
            <a:ext cx="208915" cy="291465"/>
          </a:xfrm>
          <a:prstGeom prst="rect">
            <a:avLst/>
          </a:prstGeom>
          <a:noFill/>
          <a:ln>
            <a:noFill/>
          </a:ln>
        </p:spPr>
        <p:txBody>
          <a:bodyPr spcFirstLastPara="1" wrap="square" lIns="0" tIns="12049" rIns="0" bIns="0" anchor="t" anchorCtr="0">
            <a:spAutoFit/>
          </a:bodyPr>
          <a:lstStyle/>
          <a:p>
            <a:pPr marL="12699"/>
            <a:r>
              <a:rPr lang="en-US" sz="1800" i="1">
                <a:latin typeface="Georgia"/>
                <a:ea typeface="Georgia"/>
                <a:cs typeface="Georgia"/>
                <a:sym typeface="Georgia"/>
              </a:rPr>
              <a:t>D</a:t>
            </a:r>
            <a:endParaRPr sz="1800">
              <a:latin typeface="Georgia"/>
              <a:ea typeface="Georgia"/>
              <a:cs typeface="Georgia"/>
              <a:sym typeface="Georgia"/>
            </a:endParaRPr>
          </a:p>
        </p:txBody>
      </p:sp>
      <p:sp>
        <p:nvSpPr>
          <p:cNvPr id="109" name="Google Shape;109;p5"/>
          <p:cNvSpPr/>
          <p:nvPr/>
        </p:nvSpPr>
        <p:spPr>
          <a:xfrm>
            <a:off x="4699756" y="4443197"/>
            <a:ext cx="528320" cy="528320"/>
          </a:xfrm>
          <a:custGeom>
            <a:avLst/>
            <a:gdLst/>
            <a:ahLst/>
            <a:cxnLst/>
            <a:rect l="l" t="t" r="r" b="b"/>
            <a:pathLst>
              <a:path w="528320" h="528320" extrusionOk="0">
                <a:moveTo>
                  <a:pt x="528320" y="264160"/>
                </a:moveTo>
                <a:lnTo>
                  <a:pt x="523196" y="212383"/>
                </a:lnTo>
                <a:lnTo>
                  <a:pt x="508209" y="163070"/>
                </a:lnTo>
                <a:lnTo>
                  <a:pt x="483934" y="117605"/>
                </a:lnTo>
                <a:lnTo>
                  <a:pt x="450945" y="77374"/>
                </a:lnTo>
                <a:lnTo>
                  <a:pt x="410714" y="44385"/>
                </a:lnTo>
                <a:lnTo>
                  <a:pt x="365249" y="20110"/>
                </a:lnTo>
                <a:lnTo>
                  <a:pt x="315936" y="5123"/>
                </a:lnTo>
                <a:lnTo>
                  <a:pt x="264160" y="0"/>
                </a:lnTo>
                <a:lnTo>
                  <a:pt x="212383" y="5123"/>
                </a:lnTo>
                <a:lnTo>
                  <a:pt x="163070" y="20110"/>
                </a:lnTo>
                <a:lnTo>
                  <a:pt x="117605" y="44385"/>
                </a:lnTo>
                <a:lnTo>
                  <a:pt x="77374" y="77374"/>
                </a:lnTo>
                <a:lnTo>
                  <a:pt x="44385" y="117605"/>
                </a:lnTo>
                <a:lnTo>
                  <a:pt x="20110" y="163070"/>
                </a:lnTo>
                <a:lnTo>
                  <a:pt x="5123" y="212383"/>
                </a:lnTo>
                <a:lnTo>
                  <a:pt x="0" y="264160"/>
                </a:lnTo>
                <a:lnTo>
                  <a:pt x="5123" y="315936"/>
                </a:lnTo>
                <a:lnTo>
                  <a:pt x="20110" y="365249"/>
                </a:lnTo>
                <a:lnTo>
                  <a:pt x="44385" y="410714"/>
                </a:lnTo>
                <a:lnTo>
                  <a:pt x="77374" y="450945"/>
                </a:lnTo>
                <a:lnTo>
                  <a:pt x="117605" y="483934"/>
                </a:lnTo>
                <a:lnTo>
                  <a:pt x="163070" y="508209"/>
                </a:lnTo>
                <a:lnTo>
                  <a:pt x="212383" y="523196"/>
                </a:lnTo>
                <a:lnTo>
                  <a:pt x="264160" y="528320"/>
                </a:lnTo>
                <a:lnTo>
                  <a:pt x="315936" y="523196"/>
                </a:lnTo>
                <a:lnTo>
                  <a:pt x="365249" y="508209"/>
                </a:lnTo>
                <a:lnTo>
                  <a:pt x="410714" y="483934"/>
                </a:lnTo>
                <a:lnTo>
                  <a:pt x="450945" y="450945"/>
                </a:lnTo>
                <a:lnTo>
                  <a:pt x="483934" y="410714"/>
                </a:lnTo>
                <a:lnTo>
                  <a:pt x="508209" y="365249"/>
                </a:lnTo>
                <a:lnTo>
                  <a:pt x="523196" y="315936"/>
                </a:lnTo>
                <a:lnTo>
                  <a:pt x="528320" y="264160"/>
                </a:lnTo>
                <a:close/>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10" name="Google Shape;110;p5"/>
          <p:cNvSpPr/>
          <p:nvPr/>
        </p:nvSpPr>
        <p:spPr>
          <a:xfrm>
            <a:off x="2688076" y="3549116"/>
            <a:ext cx="314960" cy="90170"/>
          </a:xfrm>
          <a:custGeom>
            <a:avLst/>
            <a:gdLst/>
            <a:ahLst/>
            <a:cxnLst/>
            <a:rect l="l" t="t" r="r" b="b"/>
            <a:pathLst>
              <a:path w="314960" h="90170" extrusionOk="0">
                <a:moveTo>
                  <a:pt x="0" y="0"/>
                </a:moveTo>
                <a:lnTo>
                  <a:pt x="314962" y="89988"/>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11" name="Google Shape;111;p5"/>
          <p:cNvSpPr/>
          <p:nvPr/>
        </p:nvSpPr>
        <p:spPr>
          <a:xfrm>
            <a:off x="2884450" y="3567229"/>
            <a:ext cx="123668" cy="850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p>
        </p:txBody>
      </p:sp>
      <p:sp>
        <p:nvSpPr>
          <p:cNvPr id="112" name="Google Shape;112;p5"/>
          <p:cNvSpPr/>
          <p:nvPr/>
        </p:nvSpPr>
        <p:spPr>
          <a:xfrm>
            <a:off x="2867458" y="3758254"/>
            <a:ext cx="299085" cy="301625"/>
          </a:xfrm>
          <a:custGeom>
            <a:avLst/>
            <a:gdLst/>
            <a:ahLst/>
            <a:cxnLst/>
            <a:rect l="l" t="t" r="r" b="b"/>
            <a:pathLst>
              <a:path w="299085" h="301625" extrusionOk="0">
                <a:moveTo>
                  <a:pt x="129550" y="0"/>
                </a:moveTo>
                <a:lnTo>
                  <a:pt x="83344" y="29253"/>
                </a:lnTo>
                <a:lnTo>
                  <a:pt x="46404" y="62982"/>
                </a:lnTo>
                <a:lnTo>
                  <a:pt x="19612" y="99903"/>
                </a:lnTo>
                <a:lnTo>
                  <a:pt x="3850" y="138733"/>
                </a:lnTo>
                <a:lnTo>
                  <a:pt x="0" y="178187"/>
                </a:lnTo>
                <a:lnTo>
                  <a:pt x="8943" y="216983"/>
                </a:lnTo>
                <a:lnTo>
                  <a:pt x="31561" y="253837"/>
                </a:lnTo>
                <a:lnTo>
                  <a:pt x="63929" y="282512"/>
                </a:lnTo>
                <a:lnTo>
                  <a:pt x="100584" y="298056"/>
                </a:lnTo>
                <a:lnTo>
                  <a:pt x="140109" y="301114"/>
                </a:lnTo>
                <a:lnTo>
                  <a:pt x="181087" y="292333"/>
                </a:lnTo>
                <a:lnTo>
                  <a:pt x="222100" y="272356"/>
                </a:lnTo>
                <a:lnTo>
                  <a:pt x="261731" y="241831"/>
                </a:lnTo>
                <a:lnTo>
                  <a:pt x="298564" y="201403"/>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13" name="Google Shape;113;p5"/>
          <p:cNvSpPr/>
          <p:nvPr/>
        </p:nvSpPr>
        <p:spPr>
          <a:xfrm>
            <a:off x="3055319" y="3954578"/>
            <a:ext cx="115782" cy="11048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1800"/>
          </a:p>
        </p:txBody>
      </p:sp>
      <p:sp>
        <p:nvSpPr>
          <p:cNvPr id="114" name="Google Shape;114;p5"/>
          <p:cNvSpPr txBox="1"/>
          <p:nvPr/>
        </p:nvSpPr>
        <p:spPr>
          <a:xfrm>
            <a:off x="2501075" y="3964658"/>
            <a:ext cx="356870" cy="570477"/>
          </a:xfrm>
          <a:prstGeom prst="rect">
            <a:avLst/>
          </a:prstGeom>
          <a:noFill/>
          <a:ln>
            <a:noFill/>
          </a:ln>
        </p:spPr>
        <p:txBody>
          <a:bodyPr spcFirstLastPara="1" wrap="square" lIns="0" tIns="12049" rIns="0" bIns="0" anchor="t" anchorCtr="0">
            <a:spAutoFit/>
          </a:bodyPr>
          <a:lstStyle/>
          <a:p>
            <a:pPr marL="12699"/>
            <a:r>
              <a:rPr lang="en-US" sz="1800"/>
              <a:t>0</a:t>
            </a:r>
            <a:r>
              <a:rPr lang="en-US" sz="1800" i="1">
                <a:latin typeface="Georgia"/>
                <a:ea typeface="Georgia"/>
                <a:cs typeface="Georgia"/>
                <a:sym typeface="Georgia"/>
              </a:rPr>
              <a:t>, </a:t>
            </a:r>
            <a:r>
              <a:rPr lang="en-US" sz="1800"/>
              <a:t>1</a:t>
            </a:r>
            <a:endParaRPr sz="1800"/>
          </a:p>
        </p:txBody>
      </p:sp>
      <p:sp>
        <p:nvSpPr>
          <p:cNvPr id="115" name="Google Shape;115;p5"/>
          <p:cNvSpPr/>
          <p:nvPr/>
        </p:nvSpPr>
        <p:spPr>
          <a:xfrm>
            <a:off x="3485215" y="2849103"/>
            <a:ext cx="1250950" cy="729615"/>
          </a:xfrm>
          <a:custGeom>
            <a:avLst/>
            <a:gdLst/>
            <a:ahLst/>
            <a:cxnLst/>
            <a:rect l="l" t="t" r="r" b="b"/>
            <a:pathLst>
              <a:path w="1250950" h="729614" extrusionOk="0">
                <a:moveTo>
                  <a:pt x="0" y="729469"/>
                </a:moveTo>
                <a:lnTo>
                  <a:pt x="1250519" y="0"/>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16" name="Google Shape;116;p5"/>
          <p:cNvSpPr/>
          <p:nvPr/>
        </p:nvSpPr>
        <p:spPr>
          <a:xfrm>
            <a:off x="4618682" y="2844023"/>
            <a:ext cx="122131" cy="9765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1800"/>
          </a:p>
        </p:txBody>
      </p:sp>
      <p:sp>
        <p:nvSpPr>
          <p:cNvPr id="117" name="Google Shape;117;p5"/>
          <p:cNvSpPr/>
          <p:nvPr/>
        </p:nvSpPr>
        <p:spPr>
          <a:xfrm>
            <a:off x="3485215" y="3844781"/>
            <a:ext cx="1250950" cy="729615"/>
          </a:xfrm>
          <a:custGeom>
            <a:avLst/>
            <a:gdLst/>
            <a:ahLst/>
            <a:cxnLst/>
            <a:rect l="l" t="t" r="r" b="b"/>
            <a:pathLst>
              <a:path w="1250950" h="729614" extrusionOk="0">
                <a:moveTo>
                  <a:pt x="0" y="0"/>
                </a:moveTo>
                <a:lnTo>
                  <a:pt x="1250519" y="729469"/>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18" name="Google Shape;118;p5"/>
          <p:cNvSpPr/>
          <p:nvPr/>
        </p:nvSpPr>
        <p:spPr>
          <a:xfrm>
            <a:off x="4618682" y="4481677"/>
            <a:ext cx="122131" cy="9765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1800"/>
          </a:p>
        </p:txBody>
      </p:sp>
      <p:sp>
        <p:nvSpPr>
          <p:cNvPr id="119" name="Google Shape;119;p5"/>
          <p:cNvSpPr txBox="1"/>
          <p:nvPr/>
        </p:nvSpPr>
        <p:spPr>
          <a:xfrm>
            <a:off x="3762057" y="4066991"/>
            <a:ext cx="142240" cy="291465"/>
          </a:xfrm>
          <a:prstGeom prst="rect">
            <a:avLst/>
          </a:prstGeom>
          <a:noFill/>
          <a:ln>
            <a:noFill/>
          </a:ln>
        </p:spPr>
        <p:txBody>
          <a:bodyPr spcFirstLastPara="1" wrap="square" lIns="0" tIns="12049" rIns="0" bIns="0" anchor="t" anchorCtr="0">
            <a:spAutoFit/>
          </a:bodyPr>
          <a:lstStyle/>
          <a:p>
            <a:pPr marL="12699"/>
            <a:r>
              <a:rPr lang="en-US" sz="1800"/>
              <a:t>1</a:t>
            </a:r>
            <a:endParaRPr sz="1800"/>
          </a:p>
        </p:txBody>
      </p:sp>
      <p:sp>
        <p:nvSpPr>
          <p:cNvPr id="120" name="Google Shape;120;p5"/>
          <p:cNvSpPr/>
          <p:nvPr/>
        </p:nvSpPr>
        <p:spPr>
          <a:xfrm>
            <a:off x="5192095" y="2849100"/>
            <a:ext cx="1250950" cy="729615"/>
          </a:xfrm>
          <a:custGeom>
            <a:avLst/>
            <a:gdLst/>
            <a:ahLst/>
            <a:cxnLst/>
            <a:rect l="l" t="t" r="r" b="b"/>
            <a:pathLst>
              <a:path w="1250950" h="729614" extrusionOk="0">
                <a:moveTo>
                  <a:pt x="0" y="0"/>
                </a:moveTo>
                <a:lnTo>
                  <a:pt x="1250527" y="729470"/>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21" name="Google Shape;121;p5"/>
          <p:cNvSpPr/>
          <p:nvPr/>
        </p:nvSpPr>
        <p:spPr>
          <a:xfrm>
            <a:off x="6325559" y="3485997"/>
            <a:ext cx="122143" cy="97654"/>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endParaRPr sz="1800"/>
          </a:p>
        </p:txBody>
      </p:sp>
      <p:sp>
        <p:nvSpPr>
          <p:cNvPr id="122" name="Google Shape;122;p5"/>
          <p:cNvSpPr txBox="1"/>
          <p:nvPr/>
        </p:nvSpPr>
        <p:spPr>
          <a:xfrm>
            <a:off x="1359029" y="1826192"/>
            <a:ext cx="4465955" cy="1967672"/>
          </a:xfrm>
          <a:prstGeom prst="rect">
            <a:avLst/>
          </a:prstGeom>
          <a:noFill/>
          <a:ln>
            <a:noFill/>
          </a:ln>
        </p:spPr>
        <p:txBody>
          <a:bodyPr spcFirstLastPara="1" wrap="square" lIns="0" tIns="223474" rIns="0" bIns="0" anchor="t" anchorCtr="0">
            <a:spAutoFit/>
          </a:bodyPr>
          <a:lstStyle/>
          <a:p>
            <a:pPr marL="12699"/>
            <a:r>
              <a:rPr lang="en-US" sz="2400" dirty="0">
                <a:latin typeface="Times New Roman" pitchFamily="18" charset="0"/>
                <a:ea typeface="Georgia"/>
                <a:cs typeface="Times New Roman" pitchFamily="18" charset="0"/>
                <a:sym typeface="Georgia"/>
              </a:rPr>
              <a:t>What does this NFA accept?</a:t>
            </a:r>
            <a:endParaRPr sz="2400" dirty="0">
              <a:latin typeface="Times New Roman" pitchFamily="18" charset="0"/>
              <a:ea typeface="Georgia"/>
              <a:cs typeface="Times New Roman" pitchFamily="18" charset="0"/>
              <a:sym typeface="Georgia"/>
            </a:endParaRPr>
          </a:p>
          <a:p>
            <a:pPr marR="773975" algn="r">
              <a:lnSpc>
                <a:spcPct val="120000"/>
              </a:lnSpc>
              <a:spcBef>
                <a:spcPts val="1150"/>
              </a:spcBef>
            </a:pPr>
            <a:r>
              <a:rPr lang="en-US" sz="2400" i="1" dirty="0">
                <a:latin typeface="Times New Roman" pitchFamily="18" charset="0"/>
                <a:ea typeface="Georgia"/>
                <a:cs typeface="Times New Roman" pitchFamily="18" charset="0"/>
                <a:sym typeface="Georgia"/>
              </a:rPr>
              <a:t>B</a:t>
            </a:r>
            <a:endParaRPr sz="2400" dirty="0">
              <a:latin typeface="Times New Roman" pitchFamily="18" charset="0"/>
              <a:ea typeface="Georgia"/>
              <a:cs typeface="Times New Roman" pitchFamily="18" charset="0"/>
              <a:sym typeface="Georgia"/>
            </a:endParaRPr>
          </a:p>
          <a:p>
            <a:pPr marR="5080" algn="r">
              <a:lnSpc>
                <a:spcPct val="104857"/>
              </a:lnSpc>
            </a:pPr>
            <a:r>
              <a:rPr lang="en-US" sz="2400" dirty="0">
                <a:latin typeface="Times New Roman" pitchFamily="18" charset="0"/>
                <a:cs typeface="Times New Roman" pitchFamily="18" charset="0"/>
              </a:rPr>
              <a:t>0</a:t>
            </a:r>
            <a:endParaRPr sz="2400" dirty="0">
              <a:latin typeface="Times New Roman" pitchFamily="18" charset="0"/>
              <a:cs typeface="Times New Roman" pitchFamily="18" charset="0"/>
            </a:endParaRPr>
          </a:p>
          <a:p>
            <a:pPr marL="481908" algn="ctr">
              <a:lnSpc>
                <a:spcPct val="104857"/>
              </a:lnSpc>
            </a:pPr>
            <a:r>
              <a:rPr lang="en-US" sz="2400" dirty="0">
                <a:latin typeface="Times New Roman" pitchFamily="18" charset="0"/>
                <a:cs typeface="Times New Roman" pitchFamily="18" charset="0"/>
              </a:rPr>
              <a:t>0</a:t>
            </a:r>
            <a:endParaRPr sz="2400" dirty="0">
              <a:latin typeface="Times New Roman" pitchFamily="18" charset="0"/>
              <a:cs typeface="Times New Roman" pitchFamily="18" charset="0"/>
            </a:endParaRPr>
          </a:p>
        </p:txBody>
      </p:sp>
      <p:sp>
        <p:nvSpPr>
          <p:cNvPr id="123" name="Google Shape;123;p5"/>
          <p:cNvSpPr/>
          <p:nvPr/>
        </p:nvSpPr>
        <p:spPr>
          <a:xfrm>
            <a:off x="5192095" y="3844782"/>
            <a:ext cx="1250950" cy="729615"/>
          </a:xfrm>
          <a:custGeom>
            <a:avLst/>
            <a:gdLst/>
            <a:ahLst/>
            <a:cxnLst/>
            <a:rect l="l" t="t" r="r" b="b"/>
            <a:pathLst>
              <a:path w="1250950" h="729614" extrusionOk="0">
                <a:moveTo>
                  <a:pt x="0" y="729470"/>
                </a:moveTo>
                <a:lnTo>
                  <a:pt x="1250527" y="0"/>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24" name="Google Shape;124;p5"/>
          <p:cNvSpPr/>
          <p:nvPr/>
        </p:nvSpPr>
        <p:spPr>
          <a:xfrm>
            <a:off x="6325559" y="3839703"/>
            <a:ext cx="122143" cy="9765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endParaRPr sz="1800"/>
          </a:p>
        </p:txBody>
      </p:sp>
      <p:sp>
        <p:nvSpPr>
          <p:cNvPr id="125" name="Google Shape;125;p5"/>
          <p:cNvSpPr txBox="1"/>
          <p:nvPr/>
        </p:nvSpPr>
        <p:spPr>
          <a:xfrm>
            <a:off x="4864070" y="4249584"/>
            <a:ext cx="960755" cy="601981"/>
          </a:xfrm>
          <a:prstGeom prst="rect">
            <a:avLst/>
          </a:prstGeom>
          <a:noFill/>
          <a:ln>
            <a:noFill/>
          </a:ln>
        </p:spPr>
        <p:txBody>
          <a:bodyPr spcFirstLastPara="1" wrap="square" lIns="0" tIns="28571" rIns="0" bIns="0" anchor="t" anchorCtr="0">
            <a:spAutoFit/>
          </a:bodyPr>
          <a:lstStyle/>
          <a:p>
            <a:pPr marR="5080" algn="r"/>
            <a:r>
              <a:rPr lang="en-US" sz="1800"/>
              <a:t>1</a:t>
            </a:r>
            <a:endParaRPr sz="1800"/>
          </a:p>
          <a:p>
            <a:pPr marL="12699">
              <a:spcBef>
                <a:spcPts val="125"/>
              </a:spcBef>
            </a:pPr>
            <a:r>
              <a:rPr lang="en-US" sz="1800" i="1">
                <a:latin typeface="Georgia"/>
                <a:ea typeface="Georgia"/>
                <a:cs typeface="Georgia"/>
                <a:sym typeface="Georgia"/>
              </a:rPr>
              <a:t>C</a:t>
            </a:r>
            <a:endParaRPr sz="1800">
              <a:latin typeface="Georgia"/>
              <a:ea typeface="Georgia"/>
              <a:cs typeface="Georgia"/>
              <a:sym typeface="Georgia"/>
            </a:endParaRPr>
          </a:p>
        </p:txBody>
      </p:sp>
      <p:sp>
        <p:nvSpPr>
          <p:cNvPr id="126" name="Google Shape;126;p5"/>
          <p:cNvSpPr/>
          <p:nvPr/>
        </p:nvSpPr>
        <p:spPr>
          <a:xfrm>
            <a:off x="6899923" y="3572921"/>
            <a:ext cx="238761" cy="278130"/>
          </a:xfrm>
          <a:custGeom>
            <a:avLst/>
            <a:gdLst/>
            <a:ahLst/>
            <a:cxnLst/>
            <a:rect l="l" t="t" r="r" b="b"/>
            <a:pathLst>
              <a:path w="238759" h="278129" extrusionOk="0">
                <a:moveTo>
                  <a:pt x="0" y="270216"/>
                </a:moveTo>
                <a:lnTo>
                  <a:pt x="54202" y="277509"/>
                </a:lnTo>
                <a:lnTo>
                  <a:pt x="104181" y="275418"/>
                </a:lnTo>
                <a:lnTo>
                  <a:pt x="148438" y="264357"/>
                </a:lnTo>
                <a:lnTo>
                  <a:pt x="185472" y="244744"/>
                </a:lnTo>
                <a:lnTo>
                  <a:pt x="213782" y="216995"/>
                </a:lnTo>
                <a:lnTo>
                  <a:pt x="231869" y="181527"/>
                </a:lnTo>
                <a:lnTo>
                  <a:pt x="238231" y="138754"/>
                </a:lnTo>
                <a:lnTo>
                  <a:pt x="231869" y="95982"/>
                </a:lnTo>
                <a:lnTo>
                  <a:pt x="213782" y="60513"/>
                </a:lnTo>
                <a:lnTo>
                  <a:pt x="185472" y="32764"/>
                </a:lnTo>
                <a:lnTo>
                  <a:pt x="148438" y="13152"/>
                </a:lnTo>
                <a:lnTo>
                  <a:pt x="104181" y="2091"/>
                </a:lnTo>
                <a:lnTo>
                  <a:pt x="54202" y="0"/>
                </a:lnTo>
                <a:lnTo>
                  <a:pt x="0" y="7293"/>
                </a:lnTo>
              </a:path>
            </a:pathLst>
          </a:custGeom>
          <a:noFill/>
          <a:ln w="10150" cap="flat" cmpd="sng">
            <a:solidFill>
              <a:srgbClr val="004CB2"/>
            </a:solidFill>
            <a:prstDash val="solid"/>
            <a:round/>
            <a:headEnd type="none" w="sm" len="sm"/>
            <a:tailEnd type="none" w="sm" len="sm"/>
          </a:ln>
        </p:spPr>
        <p:txBody>
          <a:bodyPr spcFirstLastPara="1" wrap="square" lIns="0" tIns="0" rIns="0" bIns="0" anchor="t" anchorCtr="0">
            <a:noAutofit/>
          </a:bodyPr>
          <a:lstStyle/>
          <a:p>
            <a:endParaRPr sz="1800"/>
          </a:p>
        </p:txBody>
      </p:sp>
      <p:sp>
        <p:nvSpPr>
          <p:cNvPr id="127" name="Google Shape;127;p5"/>
          <p:cNvSpPr/>
          <p:nvPr/>
        </p:nvSpPr>
        <p:spPr>
          <a:xfrm>
            <a:off x="6894843" y="3532797"/>
            <a:ext cx="118282" cy="8795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endParaRPr sz="1800"/>
          </a:p>
        </p:txBody>
      </p:sp>
      <p:sp>
        <p:nvSpPr>
          <p:cNvPr id="128" name="Google Shape;128;p5"/>
          <p:cNvSpPr txBox="1"/>
          <p:nvPr/>
        </p:nvSpPr>
        <p:spPr>
          <a:xfrm>
            <a:off x="7200640" y="3523491"/>
            <a:ext cx="356870" cy="570477"/>
          </a:xfrm>
          <a:prstGeom prst="rect">
            <a:avLst/>
          </a:prstGeom>
          <a:noFill/>
          <a:ln>
            <a:noFill/>
          </a:ln>
        </p:spPr>
        <p:txBody>
          <a:bodyPr spcFirstLastPara="1" wrap="square" lIns="0" tIns="12049" rIns="0" bIns="0" anchor="t" anchorCtr="0">
            <a:spAutoFit/>
          </a:bodyPr>
          <a:lstStyle/>
          <a:p>
            <a:pPr marL="12699"/>
            <a:r>
              <a:rPr lang="en-US" sz="1800"/>
              <a:t>0</a:t>
            </a:r>
            <a:r>
              <a:rPr lang="en-US" sz="1800" i="1">
                <a:latin typeface="Georgia"/>
                <a:ea typeface="Georgia"/>
                <a:cs typeface="Georgia"/>
                <a:sym typeface="Georgia"/>
              </a:rPr>
              <a:t>, </a:t>
            </a:r>
            <a:r>
              <a:rPr lang="en-US" sz="1800"/>
              <a:t>1</a:t>
            </a:r>
            <a:endParaRPr sz="1800"/>
          </a:p>
        </p:txBody>
      </p:sp>
      <p:sp>
        <p:nvSpPr>
          <p:cNvPr id="130" name="Google Shape;130;p5"/>
          <p:cNvSpPr txBox="1"/>
          <p:nvPr/>
        </p:nvSpPr>
        <p:spPr>
          <a:xfrm>
            <a:off x="1358901" y="5271990"/>
            <a:ext cx="7340600" cy="853423"/>
          </a:xfrm>
          <a:prstGeom prst="rect">
            <a:avLst/>
          </a:prstGeom>
          <a:noFill/>
          <a:ln>
            <a:noFill/>
          </a:ln>
        </p:spPr>
        <p:txBody>
          <a:bodyPr spcFirstLastPara="1" wrap="square" lIns="0" tIns="45069" rIns="0" bIns="0" anchor="t" anchorCtr="0">
            <a:spAutoFit/>
          </a:bodyPr>
          <a:lstStyle/>
          <a:p>
            <a:pPr marL="12699"/>
            <a:r>
              <a:rPr lang="en-US" sz="2400" dirty="0">
                <a:latin typeface="Times New Roman" pitchFamily="18" charset="0"/>
                <a:ea typeface="Georgia"/>
                <a:cs typeface="Times New Roman" pitchFamily="18" charset="0"/>
                <a:sym typeface="Georgia"/>
              </a:rPr>
              <a:t>It accepts any binary string that contains </a:t>
            </a:r>
            <a:r>
              <a:rPr lang="en-US" sz="2400" dirty="0">
                <a:solidFill>
                  <a:srgbClr val="0072BC"/>
                </a:solidFill>
                <a:latin typeface="Times New Roman" pitchFamily="18" charset="0"/>
                <a:ea typeface="Courier New"/>
                <a:cs typeface="Times New Roman" pitchFamily="18" charset="0"/>
                <a:sym typeface="Courier New"/>
              </a:rPr>
              <a:t>00 </a:t>
            </a:r>
            <a:r>
              <a:rPr lang="en-US" sz="2400" dirty="0">
                <a:latin typeface="Times New Roman" pitchFamily="18" charset="0"/>
                <a:ea typeface="Georgia"/>
                <a:cs typeface="Times New Roman" pitchFamily="18" charset="0"/>
                <a:sym typeface="Georgia"/>
              </a:rPr>
              <a:t>or</a:t>
            </a:r>
            <a:endParaRPr sz="2400" dirty="0">
              <a:latin typeface="Times New Roman" pitchFamily="18" charset="0"/>
              <a:ea typeface="Georgia"/>
              <a:cs typeface="Times New Roman" pitchFamily="18" charset="0"/>
              <a:sym typeface="Georgia"/>
            </a:endParaRPr>
          </a:p>
          <a:p>
            <a:pPr marL="12699">
              <a:spcBef>
                <a:spcPts val="265"/>
              </a:spcBef>
            </a:pPr>
            <a:r>
              <a:rPr lang="en-US" sz="2400" dirty="0">
                <a:solidFill>
                  <a:srgbClr val="0072BC"/>
                </a:solidFill>
                <a:latin typeface="Times New Roman" pitchFamily="18" charset="0"/>
                <a:ea typeface="Courier New"/>
                <a:cs typeface="Times New Roman" pitchFamily="18" charset="0"/>
                <a:sym typeface="Courier New"/>
              </a:rPr>
              <a:t>11 </a:t>
            </a:r>
            <a:r>
              <a:rPr lang="en-US" sz="2400" dirty="0">
                <a:latin typeface="Times New Roman" pitchFamily="18" charset="0"/>
                <a:ea typeface="Georgia"/>
                <a:cs typeface="Times New Roman" pitchFamily="18" charset="0"/>
                <a:sym typeface="Georgia"/>
              </a:rPr>
              <a:t>as a substring.</a:t>
            </a:r>
            <a:endParaRPr sz="2400" dirty="0">
              <a:latin typeface="Times New Roman" pitchFamily="18" charset="0"/>
              <a:ea typeface="Georgia"/>
              <a:cs typeface="Times New Roman" pitchFamily="18" charset="0"/>
              <a:sym typeface="Georgia"/>
            </a:endParaRPr>
          </a:p>
        </p:txBody>
      </p:sp>
      <p:sp>
        <p:nvSpPr>
          <p:cNvPr id="2" name="Title 1"/>
          <p:cNvSpPr>
            <a:spLocks noGrp="1"/>
          </p:cNvSpPr>
          <p:nvPr>
            <p:ph type="title"/>
          </p:nvPr>
        </p:nvSpPr>
        <p:spPr>
          <a:xfrm>
            <a:off x="2992875" y="920724"/>
            <a:ext cx="3677921" cy="430887"/>
          </a:xfrm>
        </p:spPr>
        <p:txBody>
          <a:bodyPr/>
          <a:lstStyle/>
          <a:p>
            <a:r>
              <a:rPr lang="en-US" sz="2800" b="1" i="0" dirty="0" smtClean="0">
                <a:latin typeface="Times New Roman" pitchFamily="18" charset="0"/>
                <a:cs typeface="Times New Roman" pitchFamily="18" charset="0"/>
              </a:rPr>
              <a:t>Example : Doubles</a:t>
            </a:r>
            <a:endParaRPr lang="en-IN" b="1" i="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6883" y="920724"/>
            <a:ext cx="3074276" cy="984885"/>
          </a:xfrm>
        </p:spPr>
        <p:txBody>
          <a:bodyPr/>
          <a:lstStyle/>
          <a:p>
            <a:r>
              <a:rPr lang="en-IN" sz="3200" b="1" i="0" dirty="0" smtClean="0">
                <a:latin typeface="Times New Roman" pitchFamily="18" charset="0"/>
                <a:cs typeface="Times New Roman" pitchFamily="18" charset="0"/>
              </a:rPr>
              <a:t>Application</a:t>
            </a:r>
            <a:endParaRPr lang="en-IN" sz="3200" b="1" i="0" dirty="0">
              <a:latin typeface="Times New Roman" pitchFamily="18" charset="0"/>
              <a:cs typeface="Times New Roman" pitchFamily="18" charset="0"/>
            </a:endParaRPr>
          </a:p>
        </p:txBody>
      </p:sp>
      <p:sp>
        <p:nvSpPr>
          <p:cNvPr id="3" name="Text Placeholder 2"/>
          <p:cNvSpPr>
            <a:spLocks noGrp="1"/>
          </p:cNvSpPr>
          <p:nvPr>
            <p:ph type="body" idx="1"/>
          </p:nvPr>
        </p:nvSpPr>
        <p:spPr>
          <a:xfrm>
            <a:off x="1316991" y="1844134"/>
            <a:ext cx="7424419" cy="5555367"/>
          </a:xfrm>
        </p:spPr>
        <p:txBody>
          <a:bodyPr/>
          <a:lstStyle/>
          <a:p>
            <a:pPr marL="571472" indent="-342900">
              <a:buFont typeface="Arial" pitchFamily="34" charset="0"/>
              <a:buChar char="•"/>
            </a:pPr>
            <a:r>
              <a:rPr lang="en-US" sz="2400" dirty="0">
                <a:latin typeface="Times New Roman" pitchFamily="18" charset="0"/>
                <a:cs typeface="Times New Roman" pitchFamily="18" charset="0"/>
              </a:rPr>
              <a:t>NFAs and DFAs are equivalent in that if a language is recognized by an </a:t>
            </a:r>
            <a:r>
              <a:rPr lang="en-US" sz="2400" dirty="0" smtClean="0">
                <a:latin typeface="Times New Roman" pitchFamily="18" charset="0"/>
                <a:cs typeface="Times New Roman" pitchFamily="18" charset="0"/>
              </a:rPr>
              <a:t>NFA</a:t>
            </a:r>
          </a:p>
          <a:p>
            <a:pPr marL="571472"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also recognized by a DFA and vice versa. The establishment of such equivalence is important and useful. </a:t>
            </a:r>
            <a:endParaRPr lang="en-US" sz="2400" dirty="0" smtClean="0">
              <a:latin typeface="Times New Roman" pitchFamily="18" charset="0"/>
              <a:cs typeface="Times New Roman" pitchFamily="18" charset="0"/>
            </a:endParaRPr>
          </a:p>
          <a:p>
            <a:pPr marL="571472" indent="-342900">
              <a:buFont typeface="Arial" pitchFamily="34" charset="0"/>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useful because constructing an NFA to recognize a given language is sometimes much easier than constructing a DFA for that language</a:t>
            </a:r>
            <a:r>
              <a:rPr lang="en-US" sz="2400" dirty="0" smtClean="0">
                <a:latin typeface="Times New Roman" pitchFamily="18" charset="0"/>
                <a:cs typeface="Times New Roman" pitchFamily="18" charset="0"/>
              </a:rPr>
              <a:t>.</a:t>
            </a:r>
          </a:p>
          <a:p>
            <a:pPr marL="571472"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important because NFAs can be used to reduce the complexity of the mathematical work required to establish many important properties in the </a:t>
            </a:r>
            <a:r>
              <a:rPr lang="en-US" sz="2400" dirty="0" smtClean="0">
                <a:latin typeface="Times New Roman" pitchFamily="18" charset="0"/>
                <a:cs typeface="Times New Roman" pitchFamily="18" charset="0"/>
              </a:rPr>
              <a:t>theory </a:t>
            </a:r>
            <a:r>
              <a:rPr lang="en-US" sz="2400" dirty="0">
                <a:latin typeface="Times New Roman" pitchFamily="18" charset="0"/>
                <a:cs typeface="Times New Roman" pitchFamily="18" charset="0"/>
              </a:rPr>
              <a:t>of computation</a:t>
            </a:r>
            <a:r>
              <a:rPr lang="en-US" sz="2400" dirty="0" smtClean="0">
                <a:latin typeface="Times New Roman" pitchFamily="18" charset="0"/>
                <a:cs typeface="Times New Roman" pitchFamily="18" charset="0"/>
              </a:rPr>
              <a:t>.</a:t>
            </a:r>
          </a:p>
          <a:p>
            <a:pPr marL="571472"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 example, it is much easier to prove closure properties of regular languages using NFAs than DFAs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6638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884" y="920724"/>
            <a:ext cx="1962632" cy="492443"/>
          </a:xfrm>
        </p:spPr>
        <p:txBody>
          <a:bodyPr/>
          <a:lstStyle/>
          <a:p>
            <a:r>
              <a:rPr lang="en-IN" sz="3200" b="1" i="0" dirty="0" smtClean="0">
                <a:latin typeface="Times New Roman" pitchFamily="18" charset="0"/>
                <a:cs typeface="Times New Roman" pitchFamily="18" charset="0"/>
              </a:rPr>
              <a:t>Conclusion</a:t>
            </a:r>
            <a:endParaRPr lang="en-IN" sz="3200" b="1" i="0" dirty="0">
              <a:latin typeface="Times New Roman" pitchFamily="18" charset="0"/>
              <a:cs typeface="Times New Roman" pitchFamily="18" charset="0"/>
            </a:endParaRPr>
          </a:p>
        </p:txBody>
      </p:sp>
      <p:sp>
        <p:nvSpPr>
          <p:cNvPr id="3" name="Text Placeholder 2"/>
          <p:cNvSpPr>
            <a:spLocks noGrp="1"/>
          </p:cNvSpPr>
          <p:nvPr>
            <p:ph type="body" idx="1"/>
          </p:nvPr>
        </p:nvSpPr>
        <p:spPr>
          <a:xfrm>
            <a:off x="1175101" y="1733775"/>
            <a:ext cx="7424419" cy="4110228"/>
          </a:xfrm>
        </p:spPr>
        <p:txBody>
          <a:bodyPr/>
          <a:lstStyle/>
          <a:p>
            <a:pPr marL="12699" marR="5080" algn="just">
              <a:lnSpc>
                <a:spcPct val="109000"/>
              </a:lnSpc>
            </a:pPr>
            <a:r>
              <a:rPr lang="en-US" sz="2400" dirty="0">
                <a:latin typeface="Times New Roman" pitchFamily="18" charset="0"/>
                <a:cs typeface="Times New Roman" pitchFamily="18" charset="0"/>
              </a:rPr>
              <a:t>An </a:t>
            </a:r>
            <a:r>
              <a:rPr lang="en-US" sz="2400" dirty="0" smtClean="0">
                <a:latin typeface="Times New Roman" pitchFamily="18" charset="0"/>
                <a:cs typeface="Times New Roman" pitchFamily="18" charset="0"/>
              </a:rPr>
              <a:t>NFA accepts</a:t>
            </a:r>
            <a:r>
              <a:rPr lang="en-US" sz="2400" b="1" dirty="0" smtClean="0">
                <a:solidFill>
                  <a:srgbClr val="B6321C"/>
                </a:solidFill>
                <a:latin typeface="Times New Roman" pitchFamily="18" charset="0"/>
                <a:cs typeface="Times New Roman" pitchFamily="18" charset="0"/>
              </a:rPr>
              <a:t> </a:t>
            </a:r>
            <a:r>
              <a:rPr lang="en-US" sz="2400" dirty="0">
                <a:latin typeface="Times New Roman" pitchFamily="18" charset="0"/>
                <a:cs typeface="Times New Roman" pitchFamily="18" charset="0"/>
              </a:rPr>
              <a:t>the input string </a:t>
            </a:r>
            <a:r>
              <a:rPr lang="en-US" sz="2400" dirty="0" smtClean="0">
                <a:latin typeface="Times New Roman" pitchFamily="18" charset="0"/>
                <a:cs typeface="Times New Roman" pitchFamily="18" charset="0"/>
              </a:rPr>
              <a:t>if there exists some </a:t>
            </a:r>
            <a:r>
              <a:rPr lang="en-US" sz="2400" dirty="0">
                <a:latin typeface="Times New Roman" pitchFamily="18" charset="0"/>
                <a:cs typeface="Times New Roman" pitchFamily="18" charset="0"/>
              </a:rPr>
              <a:t>choice of transitions that leads to ending  in an accept state.</a:t>
            </a:r>
          </a:p>
          <a:p>
            <a:pPr marL="12699" marR="5080" algn="just">
              <a:lnSpc>
                <a:spcPct val="109000"/>
              </a:lnSpc>
              <a:spcBef>
                <a:spcPts val="1930"/>
              </a:spcBef>
            </a:pPr>
            <a:r>
              <a:rPr lang="en-US" sz="2400" dirty="0">
                <a:latin typeface="Times New Roman" pitchFamily="18" charset="0"/>
                <a:cs typeface="Times New Roman" pitchFamily="18" charset="0"/>
              </a:rPr>
              <a:t>Thus, one accepting branch is enough for the  overall NFA to accept, but every branch must  reject for the overall NFA to </a:t>
            </a:r>
            <a:r>
              <a:rPr lang="en-US" sz="2400" dirty="0" smtClean="0">
                <a:latin typeface="Times New Roman" pitchFamily="18" charset="0"/>
                <a:cs typeface="Times New Roman" pitchFamily="18" charset="0"/>
              </a:rPr>
              <a:t>reject.</a:t>
            </a:r>
            <a:endParaRPr lang="en-US" sz="2800" dirty="0">
              <a:latin typeface="Times New Roman" pitchFamily="18" charset="0"/>
              <a:cs typeface="Times New Roman" pitchFamily="18" charset="0"/>
            </a:endParaRPr>
          </a:p>
          <a:p>
            <a:pPr marL="12699" marR="5080" algn="just">
              <a:lnSpc>
                <a:spcPct val="109000"/>
              </a:lnSpc>
              <a:spcBef>
                <a:spcPts val="1930"/>
              </a:spcBef>
            </a:pPr>
            <a:r>
              <a:rPr lang="en-IN" sz="2400" dirty="0" smtClean="0">
                <a:latin typeface="Times New Roman" pitchFamily="18" charset="0"/>
                <a:cs typeface="Times New Roman" pitchFamily="18" charset="0"/>
              </a:rPr>
              <a:t>In this program we have implemented the NFA in the code. and user have to enter any string which he has to check  it is accepted by NFA or not. we implement the code in C language.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1763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4e2a5a841_0_8"/>
          <p:cNvSpPr txBox="1">
            <a:spLocks noGrp="1"/>
          </p:cNvSpPr>
          <p:nvPr>
            <p:ph type="title"/>
          </p:nvPr>
        </p:nvSpPr>
        <p:spPr>
          <a:xfrm>
            <a:off x="3514471" y="3054327"/>
            <a:ext cx="3323700" cy="1437900"/>
          </a:xfrm>
          <a:prstGeom prst="rect">
            <a:avLst/>
          </a:prstGeom>
        </p:spPr>
        <p:txBody>
          <a:bodyPr spcFirstLastPara="1" wrap="square" lIns="0" tIns="0" rIns="0" bIns="0" anchor="t" anchorCtr="0">
            <a:noAutofit/>
          </a:bodyPr>
          <a:lstStyle/>
          <a:p>
            <a:r>
              <a:rPr lang="en-US" sz="4800"/>
              <a:t>Thank You !</a:t>
            </a:r>
            <a:endParaRPr sz="4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428</Words>
  <Application>Microsoft Office PowerPoint</Application>
  <PresentationFormat>Custom</PresentationFormat>
  <Paragraphs>47</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Nondeterministic Finite Automata</vt:lpstr>
      <vt:lpstr>Formal Definition</vt:lpstr>
      <vt:lpstr>NFA Acceptance</vt:lpstr>
      <vt:lpstr>Example : Doubles</vt:lpstr>
      <vt:lpstr>Application</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Shubhangi</cp:lastModifiedBy>
  <cp:revision>16</cp:revision>
  <dcterms:created xsi:type="dcterms:W3CDTF">2019-10-11T04:07:34Z</dcterms:created>
  <dcterms:modified xsi:type="dcterms:W3CDTF">2019-10-15T06:14:10Z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2017-04-24T00:00:00Z</vt:filetime>
  </property>
  <property fmtid="{D5CDD505-2E9C-101B-9397-08002B2CF9AE}" pid="3" name="Creator">
    <vt:lpwstr>TeX</vt:lpwstr>
  </property>
  <property fmtid="{D5CDD505-2E9C-101B-9397-08002B2CF9AE}" pid="4" name="LastSaved">
    <vt:filetime>2019-10-11T00:00:00Z</vt:filetime>
  </property>
</Properties>
</file>