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hubhangisundriyal2/img_stego.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 TITLE</a:t>
            </a:r>
          </a:p>
        </p:txBody>
      </p:sp>
      <p:sp>
        <p:nvSpPr>
          <p:cNvPr id="4" name="TextBox 3"/>
          <p:cNvSpPr txBox="1"/>
          <p:nvPr/>
        </p:nvSpPr>
        <p:spPr>
          <a:xfrm>
            <a:off x="2980350" y="4576534"/>
            <a:ext cx="6231299" cy="2000548"/>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Shubhangi Sundriyal </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Vivekananda Institute of Professional Studies-Technical Campus </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hlinkClick r:id="rId2"/>
              </a:rPr>
              <a:t>https://github.com/shubhangisundriyal2/img_stego.git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ABE5FA7A-AF8E-AB76-105E-EF2E0D75AC23}"/>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Support for longer messages</a:t>
            </a:r>
            <a:r>
              <a:rPr kumimoji="0" lang="en-US" altLang="en-US" sz="1800" b="0" i="0" u="none" strike="noStrike" cap="none" normalizeH="0" baseline="0" dirty="0">
                <a:ln>
                  <a:noFill/>
                </a:ln>
                <a:solidFill>
                  <a:schemeClr val="tx1"/>
                </a:solidFill>
                <a:effectLst/>
                <a:latin typeface="Arial" panose="020B0604020202020204" pitchFamily="34" charset="0"/>
              </a:rPr>
              <a:t> without data loss.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Advanced encryption techniques</a:t>
            </a:r>
            <a:r>
              <a:rPr kumimoji="0" lang="en-US" altLang="en-US" sz="1800" b="0" i="0" u="none" strike="noStrike" cap="none" normalizeH="0" baseline="0" dirty="0">
                <a:ln>
                  <a:noFill/>
                </a:ln>
                <a:solidFill>
                  <a:schemeClr val="tx1"/>
                </a:solidFill>
                <a:effectLst/>
                <a:latin typeface="Arial" panose="020B0604020202020204" pitchFamily="34" charset="0"/>
              </a:rPr>
              <a:t> for better security.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GUI-based interface</a:t>
            </a:r>
            <a:r>
              <a:rPr kumimoji="0" lang="en-US" altLang="en-US" sz="1800" b="0" i="0" u="none" strike="noStrike" cap="none" normalizeH="0" baseline="0" dirty="0">
                <a:ln>
                  <a:noFill/>
                </a:ln>
                <a:solidFill>
                  <a:schemeClr val="tx1"/>
                </a:solidFill>
                <a:effectLst/>
                <a:latin typeface="Arial" panose="020B0604020202020204" pitchFamily="34" charset="0"/>
              </a:rPr>
              <a:t> for ease of use.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Support for multiple image formats</a:t>
            </a:r>
            <a:r>
              <a:rPr kumimoji="0" lang="en-US" altLang="en-US" sz="1800" b="0" i="0" u="none" strike="noStrike" cap="none" normalizeH="0" baseline="0" dirty="0">
                <a:ln>
                  <a:noFill/>
                </a:ln>
                <a:solidFill>
                  <a:schemeClr val="tx1"/>
                </a:solidFill>
                <a:effectLst/>
                <a:latin typeface="Arial" panose="020B0604020202020204" pitchFamily="34" charset="0"/>
              </a:rPr>
              <a:t> and higher resolutions.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Mobile and web-based implementation</a:t>
            </a:r>
            <a:r>
              <a:rPr kumimoji="0" lang="en-US" altLang="en-US" sz="1800" b="0" i="0" u="none" strike="noStrike" cap="none" normalizeH="0" baseline="0" dirty="0">
                <a:ln>
                  <a:noFill/>
                </a:ln>
                <a:solidFill>
                  <a:schemeClr val="tx1"/>
                </a:solidFill>
                <a:effectLst/>
                <a:latin typeface="Arial" panose="020B0604020202020204" pitchFamily="34" charset="0"/>
              </a:rPr>
              <a:t> for wider accessibility.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8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In today’s world, keeping messages safe from others is very important. This project helps hide secret messages inside an image by changing some pixel values, making the message invisible to others. Only the person with the correct password can unlock and read the hidden message. This method provides a simple and secure way to send private information without attracting attention.</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10976"/>
            <a:ext cx="11029616" cy="530296"/>
          </a:xfrm>
        </p:spPr>
        <p:txBody>
          <a:bodyPr>
            <a:noAutofit/>
          </a:bodyPr>
          <a:lstStyle/>
          <a:p>
            <a:r>
              <a:rPr lang="en-US" sz="5400" b="1" dirty="0">
                <a:solidFill>
                  <a:schemeClr val="accent1"/>
                </a:solidFill>
                <a:latin typeface="Arial" panose="020B0604020202020204" pitchFamily="34" charset="0"/>
                <a:cs typeface="Arial" panose="020B0604020202020204" pitchFamily="34" charset="0"/>
              </a:rPr>
              <a:t>Technology  used</a:t>
            </a:r>
            <a:endParaRPr lang="en-US" sz="5400" dirty="0"/>
          </a:p>
        </p:txBody>
      </p:sp>
      <p:sp>
        <p:nvSpPr>
          <p:cNvPr id="3" name="Rectangle 1">
            <a:extLst>
              <a:ext uri="{FF2B5EF4-FFF2-40B4-BE49-F238E27FC236}">
                <a16:creationId xmlns:a16="http://schemas.microsoft.com/office/drawing/2014/main" id="{D1621AFA-E271-9FD9-8A53-FC6AB6EABFDB}"/>
              </a:ext>
            </a:extLst>
          </p:cNvPr>
          <p:cNvSpPr>
            <a:spLocks noGrp="1" noChangeArrowheads="1"/>
          </p:cNvSpPr>
          <p:nvPr>
            <p:ph idx="1"/>
          </p:nvPr>
        </p:nvSpPr>
        <p:spPr bwMode="auto">
          <a:xfrm>
            <a:off x="441324" y="2130594"/>
            <a:ext cx="1077728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Python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Libraries: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OpenCV (cv2):</a:t>
            </a:r>
            <a:r>
              <a:rPr kumimoji="0" lang="en-US" altLang="en-US" sz="2000" b="0" i="0" u="none" strike="noStrike" cap="none" normalizeH="0" baseline="0" dirty="0">
                <a:ln>
                  <a:noFill/>
                </a:ln>
                <a:solidFill>
                  <a:schemeClr val="tx1"/>
                </a:solidFill>
                <a:effectLst/>
                <a:latin typeface="Arial" panose="020B0604020202020204" pitchFamily="34" charset="0"/>
              </a:rPr>
              <a:t> For image processing and modification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OS:</a:t>
            </a:r>
            <a:r>
              <a:rPr kumimoji="0" lang="en-US" altLang="en-US" sz="2000" b="0" i="0" u="none" strike="noStrike" cap="none" normalizeH="0" baseline="0" dirty="0">
                <a:ln>
                  <a:noFill/>
                </a:ln>
                <a:solidFill>
                  <a:schemeClr val="tx1"/>
                </a:solidFill>
                <a:effectLst/>
                <a:latin typeface="Arial" panose="020B0604020202020204" pitchFamily="34" charset="0"/>
              </a:rPr>
              <a:t> For file handling and opening encrypted images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NumPy:</a:t>
            </a:r>
            <a:r>
              <a:rPr kumimoji="0" lang="en-US" altLang="en-US" sz="2000" b="0" i="0" u="none" strike="noStrike" cap="none" normalizeH="0" baseline="0" dirty="0">
                <a:ln>
                  <a:noFill/>
                </a:ln>
                <a:solidFill>
                  <a:schemeClr val="tx1"/>
                </a:solidFill>
                <a:effectLst/>
                <a:latin typeface="Arial" panose="020B0604020202020204" pitchFamily="34" charset="0"/>
              </a:rPr>
              <a:t> (Implicitly used by OpenCV) for handling pixel data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Platform:</a:t>
            </a:r>
            <a:r>
              <a:rPr kumimoji="0" lang="en-US" altLang="en-US" sz="2000" b="0" i="0" u="none" strike="noStrike" cap="none" normalizeH="0" baseline="0" dirty="0">
                <a:ln>
                  <a:noFill/>
                </a:ln>
                <a:solidFill>
                  <a:schemeClr val="tx1"/>
                </a:solidFill>
                <a:effectLst/>
                <a:latin typeface="Arial" panose="020B0604020202020204" pitchFamily="34" charset="0"/>
              </a:rPr>
              <a:t> Windows OS (Compatible with Linux and macOS as well)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Hardware Requirements: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Standard PC/Laptop with at least 4GB RAM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Processor: Intel Core i3 or higher (or equivalent AMD)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Storage: Minimum 500MB free space for processing and saving images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AE413B55-98AD-66B7-2385-D88C6BF653C8}"/>
              </a:ext>
            </a:extLst>
          </p:cNvPr>
          <p:cNvSpPr>
            <a:spLocks noGrp="1" noChangeArrowheads="1"/>
          </p:cNvSpPr>
          <p:nvPr>
            <p:ph idx="1"/>
          </p:nvPr>
        </p:nvSpPr>
        <p:spPr bwMode="auto">
          <a:xfrm>
            <a:off x="581192" y="2207527"/>
            <a:ext cx="1102961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Simple and Easy to Use</a:t>
            </a:r>
            <a:r>
              <a:rPr kumimoji="0" lang="en-US" altLang="en-US" sz="2000" b="0" i="0" u="none" strike="noStrike" cap="none" normalizeH="0" baseline="0" dirty="0">
                <a:ln>
                  <a:noFill/>
                </a:ln>
                <a:solidFill>
                  <a:schemeClr val="tx1"/>
                </a:solidFill>
                <a:effectLst/>
                <a:latin typeface="Arial" panose="020B0604020202020204" pitchFamily="34" charset="0"/>
              </a:rPr>
              <a:t> – The project provides a straightforward way to hide and retrieve messages without complex encryption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Uses Image Steganography</a:t>
            </a:r>
            <a:r>
              <a:rPr kumimoji="0" lang="en-US" altLang="en-US" sz="2000" b="0" i="0" u="none" strike="noStrike" cap="none" normalizeH="0" baseline="0" dirty="0">
                <a:ln>
                  <a:noFill/>
                </a:ln>
                <a:solidFill>
                  <a:schemeClr val="tx1"/>
                </a:solidFill>
                <a:effectLst/>
                <a:latin typeface="Arial" panose="020B0604020202020204" pitchFamily="34" charset="0"/>
              </a:rPr>
              <a:t> – Instead of regular text encryption, it hides messages inside an image, making them invisible to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Password Protection</a:t>
            </a:r>
            <a:r>
              <a:rPr kumimoji="0" lang="en-US" altLang="en-US" sz="2000" b="0" i="0" u="none" strike="noStrike" cap="none" normalizeH="0" baseline="0" dirty="0">
                <a:ln>
                  <a:noFill/>
                </a:ln>
                <a:solidFill>
                  <a:schemeClr val="tx1"/>
                </a:solidFill>
                <a:effectLst/>
                <a:latin typeface="Arial" panose="020B0604020202020204" pitchFamily="34" charset="0"/>
              </a:rPr>
              <a:t> – Only users with the correct password can access the hidden message, adding an extra layer of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Lightweight and Fast</a:t>
            </a:r>
            <a:r>
              <a:rPr kumimoji="0" lang="en-US" altLang="en-US" sz="2000" b="0" i="0" u="none" strike="noStrike" cap="none" normalizeH="0" baseline="0" dirty="0">
                <a:ln>
                  <a:noFill/>
                </a:ln>
                <a:solidFill>
                  <a:schemeClr val="tx1"/>
                </a:solidFill>
                <a:effectLst/>
                <a:latin typeface="Arial" panose="020B0604020202020204" pitchFamily="34" charset="0"/>
              </a:rPr>
              <a:t> – The program runs quickly and doesn’t require high-end hardware.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Works on Any Image</a:t>
            </a:r>
            <a:r>
              <a:rPr kumimoji="0" lang="en-US" altLang="en-US" sz="2000" b="0" i="0" u="none" strike="noStrike" cap="none" normalizeH="0" baseline="0" dirty="0">
                <a:ln>
                  <a:noFill/>
                </a:ln>
                <a:solidFill>
                  <a:schemeClr val="tx1"/>
                </a:solidFill>
                <a:effectLst/>
                <a:latin typeface="Arial" panose="020B0604020202020204" pitchFamily="34" charset="0"/>
              </a:rPr>
              <a:t> – The system can embed messages in any standard image format (PNG, JPG, etc.), making it flexible and versatile.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600" dirty="0">
                <a:solidFill>
                  <a:schemeClr val="accent1"/>
                </a:solidFill>
              </a:rPr>
              <a:t>End users</a:t>
            </a:r>
          </a:p>
        </p:txBody>
      </p:sp>
      <p:sp>
        <p:nvSpPr>
          <p:cNvPr id="4" name="Rectangle 1">
            <a:extLst>
              <a:ext uri="{FF2B5EF4-FFF2-40B4-BE49-F238E27FC236}">
                <a16:creationId xmlns:a16="http://schemas.microsoft.com/office/drawing/2014/main" id="{34DD76D3-B2F6-3CC6-FF9F-CD9D6B52C3EF}"/>
              </a:ext>
            </a:extLst>
          </p:cNvPr>
          <p:cNvSpPr>
            <a:spLocks noGrp="1" noChangeArrowheads="1"/>
          </p:cNvSpPr>
          <p:nvPr>
            <p:ph idx="1"/>
          </p:nvPr>
        </p:nvSpPr>
        <p:spPr bwMode="auto">
          <a:xfrm>
            <a:off x="581193" y="2207527"/>
            <a:ext cx="1091271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Students &amp; Researchers</a:t>
            </a:r>
            <a:r>
              <a:rPr kumimoji="0" lang="en-US" altLang="en-US" sz="2000" b="0" i="0" u="none" strike="noStrike" cap="none" normalizeH="0" baseline="0" dirty="0">
                <a:ln>
                  <a:noFill/>
                </a:ln>
                <a:solidFill>
                  <a:schemeClr val="tx1"/>
                </a:solidFill>
                <a:effectLst/>
                <a:latin typeface="Arial" panose="020B0604020202020204" pitchFamily="34" charset="0"/>
              </a:rPr>
              <a:t> – For learning and experimenting with data security and steganography techniques.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Journalists &amp; Activists</a:t>
            </a:r>
            <a:r>
              <a:rPr kumimoji="0" lang="en-US" altLang="en-US" sz="2000" b="0" i="0" u="none" strike="noStrike" cap="none" normalizeH="0" baseline="0" dirty="0">
                <a:ln>
                  <a:noFill/>
                </a:ln>
                <a:solidFill>
                  <a:schemeClr val="tx1"/>
                </a:solidFill>
                <a:effectLst/>
                <a:latin typeface="Arial" panose="020B0604020202020204" pitchFamily="34" charset="0"/>
              </a:rPr>
              <a:t> – To securely share sensitive information without drawing attention.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Cybersecurity Enthusiasts</a:t>
            </a:r>
            <a:r>
              <a:rPr kumimoji="0" lang="en-US" altLang="en-US" sz="2000" b="0" i="0" u="none" strike="noStrike" cap="none" normalizeH="0" baseline="0" dirty="0">
                <a:ln>
                  <a:noFill/>
                </a:ln>
                <a:solidFill>
                  <a:schemeClr val="tx1"/>
                </a:solidFill>
                <a:effectLst/>
                <a:latin typeface="Arial" panose="020B0604020202020204" pitchFamily="34" charset="0"/>
              </a:rPr>
              <a:t> – To explore hidden communication methods and understand digital forensics.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Corporate Professionals</a:t>
            </a:r>
            <a:r>
              <a:rPr kumimoji="0" lang="en-US" altLang="en-US" sz="2000" b="0" i="0" u="none" strike="noStrike" cap="none" normalizeH="0" baseline="0" dirty="0">
                <a:ln>
                  <a:noFill/>
                </a:ln>
                <a:solidFill>
                  <a:schemeClr val="tx1"/>
                </a:solidFill>
                <a:effectLst/>
                <a:latin typeface="Arial" panose="020B0604020202020204" pitchFamily="34" charset="0"/>
              </a:rPr>
              <a:t> – For confidential data exchange within organizations.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General Users</a:t>
            </a:r>
            <a:r>
              <a:rPr kumimoji="0" lang="en-US" altLang="en-US" sz="2000" b="0" i="0" u="none" strike="noStrike" cap="none" normalizeH="0" baseline="0" dirty="0">
                <a:ln>
                  <a:noFill/>
                </a:ln>
                <a:solidFill>
                  <a:schemeClr val="tx1"/>
                </a:solidFill>
                <a:effectLst/>
                <a:latin typeface="Arial" panose="020B0604020202020204" pitchFamily="34" charset="0"/>
              </a:rPr>
              <a:t> – Anyone who wants to protect private messages in a simple and effective way.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577460" y="0"/>
            <a:ext cx="3037079" cy="530296"/>
          </a:xfrm>
        </p:spPr>
        <p:txBody>
          <a:bodyPr>
            <a:normAutofit fontScale="90000"/>
          </a:bodyPr>
          <a:lstStyle/>
          <a:p>
            <a:r>
              <a:rPr lang="en-IN" sz="3200" dirty="0">
                <a:solidFill>
                  <a:schemeClr val="accent1"/>
                </a:solidFill>
              </a:rPr>
              <a:t>Results</a:t>
            </a:r>
            <a:endParaRPr lang="en-IN" dirty="0">
              <a:solidFill>
                <a:schemeClr val="accent1"/>
              </a:solidFill>
            </a:endParaRPr>
          </a:p>
        </p:txBody>
      </p:sp>
      <p:pic>
        <p:nvPicPr>
          <p:cNvPr id="5" name="Content Placeholder 4">
            <a:extLst>
              <a:ext uri="{FF2B5EF4-FFF2-40B4-BE49-F238E27FC236}">
                <a16:creationId xmlns:a16="http://schemas.microsoft.com/office/drawing/2014/main" id="{83966D10-ED4E-2AE0-2D3C-4DE5D9DA6346}"/>
              </a:ext>
            </a:extLst>
          </p:cNvPr>
          <p:cNvPicPr>
            <a:picLocks noGrp="1" noChangeAspect="1"/>
          </p:cNvPicPr>
          <p:nvPr>
            <p:ph idx="1"/>
          </p:nvPr>
        </p:nvPicPr>
        <p:blipFill>
          <a:blip r:embed="rId2"/>
          <a:stretch>
            <a:fillRect/>
          </a:stretch>
        </p:blipFill>
        <p:spPr>
          <a:xfrm>
            <a:off x="1681317" y="766269"/>
            <a:ext cx="8367251" cy="5965390"/>
          </a:xfrm>
          <a:ln>
            <a:solidFill>
              <a:schemeClr val="accent1"/>
            </a:solidFill>
          </a:ln>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55BA67-22FC-428F-610C-A08C1D9635F5}"/>
              </a:ext>
            </a:extLst>
          </p:cNvPr>
          <p:cNvPicPr>
            <a:picLocks noChangeAspect="1"/>
          </p:cNvPicPr>
          <p:nvPr/>
        </p:nvPicPr>
        <p:blipFill>
          <a:blip r:embed="rId2"/>
          <a:stretch>
            <a:fillRect/>
          </a:stretch>
        </p:blipFill>
        <p:spPr>
          <a:xfrm>
            <a:off x="2242010" y="3824001"/>
            <a:ext cx="6114996" cy="2625959"/>
          </a:xfrm>
          <a:prstGeom prst="rect">
            <a:avLst/>
          </a:prstGeom>
          <a:ln>
            <a:solidFill>
              <a:schemeClr val="accent1"/>
            </a:solidFill>
          </a:ln>
        </p:spPr>
      </p:pic>
      <p:pic>
        <p:nvPicPr>
          <p:cNvPr id="5" name="Picture 4">
            <a:extLst>
              <a:ext uri="{FF2B5EF4-FFF2-40B4-BE49-F238E27FC236}">
                <a16:creationId xmlns:a16="http://schemas.microsoft.com/office/drawing/2014/main" id="{D348C098-E28A-2427-F806-9B2C46485AA0}"/>
              </a:ext>
            </a:extLst>
          </p:cNvPr>
          <p:cNvPicPr>
            <a:picLocks noChangeAspect="1"/>
          </p:cNvPicPr>
          <p:nvPr/>
        </p:nvPicPr>
        <p:blipFill>
          <a:blip r:embed="rId3"/>
          <a:stretch>
            <a:fillRect/>
          </a:stretch>
        </p:blipFill>
        <p:spPr>
          <a:xfrm>
            <a:off x="2516835" y="750734"/>
            <a:ext cx="5840171" cy="2815917"/>
          </a:xfrm>
          <a:prstGeom prst="rect">
            <a:avLst/>
          </a:prstGeom>
          <a:ln>
            <a:solidFill>
              <a:schemeClr val="accent1"/>
            </a:solidFill>
          </a:ln>
        </p:spPr>
      </p:pic>
    </p:spTree>
    <p:extLst>
      <p:ext uri="{BB962C8B-B14F-4D97-AF65-F5344CB8AC3E}">
        <p14:creationId xmlns:p14="http://schemas.microsoft.com/office/powerpoint/2010/main" val="927551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400" dirty="0">
                <a:solidFill>
                  <a:schemeClr val="accent1"/>
                </a:solidFill>
              </a:rPr>
              <a:t>Conclusion</a:t>
            </a:r>
          </a:p>
        </p:txBody>
      </p:sp>
      <p:sp>
        <p:nvSpPr>
          <p:cNvPr id="4" name="Rectangle 1">
            <a:extLst>
              <a:ext uri="{FF2B5EF4-FFF2-40B4-BE49-F238E27FC236}">
                <a16:creationId xmlns:a16="http://schemas.microsoft.com/office/drawing/2014/main" id="{F6AAB23E-BBAB-A2CA-C866-7A0406E12762}"/>
              </a:ext>
            </a:extLst>
          </p:cNvPr>
          <p:cNvSpPr>
            <a:spLocks noGrp="1" noChangeArrowheads="1"/>
          </p:cNvSpPr>
          <p:nvPr>
            <p:ph idx="1"/>
          </p:nvPr>
        </p:nvSpPr>
        <p:spPr bwMode="auto">
          <a:xfrm>
            <a:off x="342292" y="2098085"/>
            <a:ext cx="1075832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project successfully implements </a:t>
            </a:r>
            <a:r>
              <a:rPr kumimoji="0" lang="en-US" altLang="en-US" sz="2000" b="1" i="0" u="none" strike="noStrike" cap="none" normalizeH="0" baseline="0" dirty="0">
                <a:ln>
                  <a:noFill/>
                </a:ln>
                <a:solidFill>
                  <a:schemeClr val="tx1"/>
                </a:solidFill>
                <a:effectLst/>
                <a:latin typeface="Arial" panose="020B0604020202020204" pitchFamily="34" charset="0"/>
              </a:rPr>
              <a:t>image steganography</a:t>
            </a:r>
            <a:r>
              <a:rPr kumimoji="0" lang="en-US" altLang="en-US" sz="2000" b="0" i="0" u="none" strike="noStrike" cap="none" normalizeH="0" baseline="0" dirty="0">
                <a:ln>
                  <a:noFill/>
                </a:ln>
                <a:solidFill>
                  <a:schemeClr val="tx1"/>
                </a:solidFill>
                <a:effectLst/>
                <a:latin typeface="Arial" panose="020B0604020202020204" pitchFamily="34" charset="0"/>
              </a:rPr>
              <a:t>, allowing users to securely hide and retrieve messages within an image. By modifying pixel values, the secret message remains undetectable to the naked eye. The use of </a:t>
            </a:r>
            <a:r>
              <a:rPr kumimoji="0" lang="en-US" altLang="en-US" sz="2000" b="1" i="0" u="none" strike="noStrike" cap="none" normalizeH="0" baseline="0" dirty="0">
                <a:ln>
                  <a:noFill/>
                </a:ln>
                <a:solidFill>
                  <a:schemeClr val="tx1"/>
                </a:solidFill>
                <a:effectLst/>
                <a:latin typeface="Arial" panose="020B0604020202020204" pitchFamily="34" charset="0"/>
              </a:rPr>
              <a:t>password protection</a:t>
            </a:r>
            <a:r>
              <a:rPr kumimoji="0" lang="en-US" altLang="en-US" sz="2000" b="0" i="0" u="none" strike="noStrike" cap="none" normalizeH="0" baseline="0" dirty="0">
                <a:ln>
                  <a:noFill/>
                </a:ln>
                <a:solidFill>
                  <a:schemeClr val="tx1"/>
                </a:solidFill>
                <a:effectLst/>
                <a:latin typeface="Arial" panose="020B0604020202020204" pitchFamily="34" charset="0"/>
              </a:rPr>
              <a:t> enhances security, ensuring that only authorized users can decrypt the hidden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project demonstrates the practical application of </a:t>
            </a:r>
            <a:r>
              <a:rPr kumimoji="0" lang="en-US" altLang="en-US" sz="2000" b="1" i="0" u="none" strike="noStrike" cap="none" normalizeH="0" baseline="0" dirty="0">
                <a:ln>
                  <a:noFill/>
                </a:ln>
                <a:solidFill>
                  <a:schemeClr val="tx1"/>
                </a:solidFill>
                <a:effectLst/>
                <a:latin typeface="Arial" panose="020B0604020202020204" pitchFamily="34" charset="0"/>
              </a:rPr>
              <a:t>computer vision and cryptography</a:t>
            </a:r>
            <a:r>
              <a:rPr kumimoji="0" lang="en-US" altLang="en-US" sz="2000" b="0" i="0" u="none" strike="noStrike" cap="none" normalizeH="0" baseline="0" dirty="0">
                <a:ln>
                  <a:noFill/>
                </a:ln>
                <a:solidFill>
                  <a:schemeClr val="tx1"/>
                </a:solidFill>
                <a:effectLst/>
                <a:latin typeface="Arial" panose="020B0604020202020204" pitchFamily="34" charset="0"/>
              </a:rPr>
              <a:t> in secure communication. With further enhancements, such as </a:t>
            </a:r>
            <a:r>
              <a:rPr kumimoji="0" lang="en-US" altLang="en-US" sz="2000" b="1" i="0" u="none" strike="noStrike" cap="none" normalizeH="0" baseline="0" dirty="0">
                <a:ln>
                  <a:noFill/>
                </a:ln>
                <a:solidFill>
                  <a:schemeClr val="tx1"/>
                </a:solidFill>
                <a:effectLst/>
                <a:latin typeface="Arial" panose="020B0604020202020204" pitchFamily="34" charset="0"/>
              </a:rPr>
              <a:t>stronger encryption methods</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GUI integration</a:t>
            </a:r>
            <a:r>
              <a:rPr kumimoji="0" lang="en-US" altLang="en-US" sz="2000" b="0" i="0" u="none" strike="noStrike" cap="none" normalizeH="0" baseline="0" dirty="0">
                <a:ln>
                  <a:noFill/>
                </a:ln>
                <a:solidFill>
                  <a:schemeClr val="tx1"/>
                </a:solidFill>
                <a:effectLst/>
                <a:latin typeface="Arial" panose="020B0604020202020204" pitchFamily="34" charset="0"/>
              </a:rPr>
              <a:t>, this project can be made even more user-friendly and robust for real-world use.</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121</TotalTime>
  <Words>543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Shubhangi Sundriyal</cp:lastModifiedBy>
  <cp:revision>26</cp:revision>
  <dcterms:created xsi:type="dcterms:W3CDTF">2021-05-26T16:50:10Z</dcterms:created>
  <dcterms:modified xsi:type="dcterms:W3CDTF">2025-02-26T18:06:57Z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