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5" r:id="rId10"/>
    <p:sldId id="276" r:id="rId11"/>
    <p:sldId id="277" r:id="rId12"/>
    <p:sldId id="278" r:id="rId13"/>
    <p:sldId id="262" r:id="rId14"/>
    <p:sldId id="266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2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92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423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13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881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068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600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jpe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>
                  <a:latin typeface="Aptos" panose="020B0004020202020204" pitchFamily="34" charset="0"/>
                </a:endParaRPr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92CA86A7-BD37-08AB-F6CD-CD687FF03ACF}"/>
              </a:ext>
            </a:extLst>
          </p:cNvPr>
          <p:cNvSpPr txBox="1">
            <a:spLocks/>
          </p:cNvSpPr>
          <p:nvPr/>
        </p:nvSpPr>
        <p:spPr>
          <a:xfrm>
            <a:off x="1198357" y="4033250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" panose="020B0004020202020204" pitchFamily="34" charset="0"/>
              </a:rPr>
              <a:t>Social Buzz - Big Data Audit and IPO Preparation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0E502BE-C9B3-7966-1A05-5559C8F84B05}"/>
              </a:ext>
            </a:extLst>
          </p:cNvPr>
          <p:cNvSpPr txBox="1">
            <a:spLocks/>
          </p:cNvSpPr>
          <p:nvPr/>
        </p:nvSpPr>
        <p:spPr>
          <a:xfrm>
            <a:off x="2183313" y="591333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tos" panose="020B0004020202020204" pitchFamily="34" charset="0"/>
              </a:rPr>
              <a:t>Presentation by Shubhangi V Patil</a:t>
            </a:r>
          </a:p>
          <a:p>
            <a:r>
              <a:rPr lang="en-US" dirty="0">
                <a:latin typeface="Aptos" panose="020B0004020202020204" pitchFamily="34" charset="0"/>
              </a:rPr>
              <a:t>Date: 31/07/24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entiment_distribution_bar_chart.png">
            <a:extLst>
              <a:ext uri="{FF2B5EF4-FFF2-40B4-BE49-F238E27FC236}">
                <a16:creationId xmlns:a16="http://schemas.microsoft.com/office/drawing/2014/main" id="{94C7FC33-5A2D-9502-134E-76D571EFD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65" y="1899190"/>
            <a:ext cx="11043056" cy="690191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184738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732E8A5-417F-5A44-A00B-B37D33904DA8}"/>
              </a:ext>
            </a:extLst>
          </p:cNvPr>
          <p:cNvSpPr txBox="1">
            <a:spLocks/>
          </p:cNvSpPr>
          <p:nvPr/>
        </p:nvSpPr>
        <p:spPr>
          <a:xfrm>
            <a:off x="3684619" y="75619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Sentiment Distribution Bar Chart</a:t>
            </a: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89411F24-A124-78EE-C2D3-AB2ADB5E8EB4}"/>
              </a:ext>
            </a:extLst>
          </p:cNvPr>
          <p:cNvGrpSpPr>
            <a:grpSpLocks noChangeAspect="1"/>
          </p:cNvGrpSpPr>
          <p:nvPr/>
        </p:nvGrpSpPr>
        <p:grpSpPr>
          <a:xfrm>
            <a:off x="14602663" y="1270731"/>
            <a:ext cx="2085137" cy="2085137"/>
            <a:chOff x="0" y="0"/>
            <a:chExt cx="6350000" cy="6350000"/>
          </a:xfrm>
        </p:grpSpPr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1B8810C-7CAF-DB48-0AAC-0733B3A74ED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5" name="Group 21">
            <a:extLst>
              <a:ext uri="{FF2B5EF4-FFF2-40B4-BE49-F238E27FC236}">
                <a16:creationId xmlns:a16="http://schemas.microsoft.com/office/drawing/2014/main" id="{B22F7D6F-0B38-6200-0BC7-F2BEA7A2F789}"/>
              </a:ext>
            </a:extLst>
          </p:cNvPr>
          <p:cNvGrpSpPr>
            <a:grpSpLocks noChangeAspect="1"/>
          </p:cNvGrpSpPr>
          <p:nvPr/>
        </p:nvGrpSpPr>
        <p:grpSpPr>
          <a:xfrm>
            <a:off x="14602663" y="4221947"/>
            <a:ext cx="2085137" cy="2085137"/>
            <a:chOff x="0" y="0"/>
            <a:chExt cx="6350000" cy="6350000"/>
          </a:xfrm>
        </p:grpSpPr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35FD3D94-72A1-A2AD-253C-33EA17BA2AD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D8AD46-1AF7-878F-1A08-0F8D751FF59C}"/>
              </a:ext>
            </a:extLst>
          </p:cNvPr>
          <p:cNvGrpSpPr>
            <a:grpSpLocks noChangeAspect="1"/>
          </p:cNvGrpSpPr>
          <p:nvPr/>
        </p:nvGrpSpPr>
        <p:grpSpPr>
          <a:xfrm>
            <a:off x="14602663" y="7173163"/>
            <a:ext cx="2085137" cy="2085137"/>
            <a:chOff x="0" y="0"/>
            <a:chExt cx="6350000" cy="6350000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4C0D879-F6F6-FEBB-A6A5-BCB4E346A81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41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184738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3" name="Group 16">
            <a:extLst>
              <a:ext uri="{FF2B5EF4-FFF2-40B4-BE49-F238E27FC236}">
                <a16:creationId xmlns:a16="http://schemas.microsoft.com/office/drawing/2014/main" id="{89411F24-A124-78EE-C2D3-AB2ADB5E8EB4}"/>
              </a:ext>
            </a:extLst>
          </p:cNvPr>
          <p:cNvGrpSpPr>
            <a:grpSpLocks noChangeAspect="1"/>
          </p:cNvGrpSpPr>
          <p:nvPr/>
        </p:nvGrpSpPr>
        <p:grpSpPr>
          <a:xfrm>
            <a:off x="14602663" y="1270731"/>
            <a:ext cx="2085137" cy="2085137"/>
            <a:chOff x="0" y="0"/>
            <a:chExt cx="6350000" cy="6350000"/>
          </a:xfrm>
        </p:grpSpPr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1B8810C-7CAF-DB48-0AAC-0733B3A74ED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5" name="Group 21">
            <a:extLst>
              <a:ext uri="{FF2B5EF4-FFF2-40B4-BE49-F238E27FC236}">
                <a16:creationId xmlns:a16="http://schemas.microsoft.com/office/drawing/2014/main" id="{B22F7D6F-0B38-6200-0BC7-F2BEA7A2F789}"/>
              </a:ext>
            </a:extLst>
          </p:cNvPr>
          <p:cNvGrpSpPr>
            <a:grpSpLocks noChangeAspect="1"/>
          </p:cNvGrpSpPr>
          <p:nvPr/>
        </p:nvGrpSpPr>
        <p:grpSpPr>
          <a:xfrm>
            <a:off x="14602663" y="4221947"/>
            <a:ext cx="2085137" cy="2085137"/>
            <a:chOff x="0" y="0"/>
            <a:chExt cx="6350000" cy="6350000"/>
          </a:xfrm>
        </p:grpSpPr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35FD3D94-72A1-A2AD-253C-33EA17BA2AD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D8AD46-1AF7-878F-1A08-0F8D751FF59C}"/>
              </a:ext>
            </a:extLst>
          </p:cNvPr>
          <p:cNvGrpSpPr>
            <a:grpSpLocks noChangeAspect="1"/>
          </p:cNvGrpSpPr>
          <p:nvPr/>
        </p:nvGrpSpPr>
        <p:grpSpPr>
          <a:xfrm>
            <a:off x="14602663" y="7173163"/>
            <a:ext cx="2085137" cy="2085137"/>
            <a:chOff x="0" y="0"/>
            <a:chExt cx="6350000" cy="6350000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4C0D879-F6F6-FEBB-A6A5-BCB4E346A81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0512C8-785C-FCE8-5D02-71E1F8E07D18}"/>
              </a:ext>
            </a:extLst>
          </p:cNvPr>
          <p:cNvSpPr txBox="1">
            <a:spLocks/>
          </p:cNvSpPr>
          <p:nvPr/>
        </p:nvSpPr>
        <p:spPr>
          <a:xfrm>
            <a:off x="4267200" y="5715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Category Distribution Bar Chart</a:t>
            </a:r>
          </a:p>
        </p:txBody>
      </p:sp>
      <p:pic>
        <p:nvPicPr>
          <p:cNvPr id="3" name="Picture 2" descr="category_distribution_bar_chart.png">
            <a:extLst>
              <a:ext uri="{FF2B5EF4-FFF2-40B4-BE49-F238E27FC236}">
                <a16:creationId xmlns:a16="http://schemas.microsoft.com/office/drawing/2014/main" id="{71FA4D72-1E0B-C9D9-A428-9D19931B6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537" y="1714500"/>
            <a:ext cx="12164125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5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eatmap_aggregate_scores.png">
            <a:extLst>
              <a:ext uri="{FF2B5EF4-FFF2-40B4-BE49-F238E27FC236}">
                <a16:creationId xmlns:a16="http://schemas.microsoft.com/office/drawing/2014/main" id="{61586EC9-26B2-1ECE-A5BA-A48976F6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537" y="1270732"/>
            <a:ext cx="12420463" cy="8610116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184738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3" name="Group 16">
            <a:extLst>
              <a:ext uri="{FF2B5EF4-FFF2-40B4-BE49-F238E27FC236}">
                <a16:creationId xmlns:a16="http://schemas.microsoft.com/office/drawing/2014/main" id="{89411F24-A124-78EE-C2D3-AB2ADB5E8EB4}"/>
              </a:ext>
            </a:extLst>
          </p:cNvPr>
          <p:cNvGrpSpPr>
            <a:grpSpLocks noChangeAspect="1"/>
          </p:cNvGrpSpPr>
          <p:nvPr/>
        </p:nvGrpSpPr>
        <p:grpSpPr>
          <a:xfrm>
            <a:off x="14602663" y="1270731"/>
            <a:ext cx="2085137" cy="2085137"/>
            <a:chOff x="0" y="0"/>
            <a:chExt cx="6350000" cy="6350000"/>
          </a:xfrm>
        </p:grpSpPr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1B8810C-7CAF-DB48-0AAC-0733B3A74ED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5" name="Group 21">
            <a:extLst>
              <a:ext uri="{FF2B5EF4-FFF2-40B4-BE49-F238E27FC236}">
                <a16:creationId xmlns:a16="http://schemas.microsoft.com/office/drawing/2014/main" id="{B22F7D6F-0B38-6200-0BC7-F2BEA7A2F789}"/>
              </a:ext>
            </a:extLst>
          </p:cNvPr>
          <p:cNvGrpSpPr>
            <a:grpSpLocks noChangeAspect="1"/>
          </p:cNvGrpSpPr>
          <p:nvPr/>
        </p:nvGrpSpPr>
        <p:grpSpPr>
          <a:xfrm>
            <a:off x="14602663" y="4221947"/>
            <a:ext cx="2085137" cy="2085137"/>
            <a:chOff x="0" y="0"/>
            <a:chExt cx="6350000" cy="6350000"/>
          </a:xfrm>
        </p:grpSpPr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35FD3D94-72A1-A2AD-253C-33EA17BA2AD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D8AD46-1AF7-878F-1A08-0F8D751FF59C}"/>
              </a:ext>
            </a:extLst>
          </p:cNvPr>
          <p:cNvGrpSpPr>
            <a:grpSpLocks noChangeAspect="1"/>
          </p:cNvGrpSpPr>
          <p:nvPr/>
        </p:nvGrpSpPr>
        <p:grpSpPr>
          <a:xfrm>
            <a:off x="14602663" y="7173163"/>
            <a:ext cx="2085137" cy="2085137"/>
            <a:chOff x="0" y="0"/>
            <a:chExt cx="6350000" cy="6350000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4C0D879-F6F6-FEBB-A6A5-BCB4E346A81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650590-D615-4696-B59C-669D567B50AF}"/>
              </a:ext>
            </a:extLst>
          </p:cNvPr>
          <p:cNvSpPr txBox="1">
            <a:spLocks/>
          </p:cNvSpPr>
          <p:nvPr/>
        </p:nvSpPr>
        <p:spPr>
          <a:xfrm>
            <a:off x="4114800" y="406153"/>
            <a:ext cx="8229600" cy="23379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Heatmap of Aggregate Scores</a:t>
            </a:r>
          </a:p>
        </p:txBody>
      </p:sp>
    </p:spTree>
    <p:extLst>
      <p:ext uri="{BB962C8B-B14F-4D97-AF65-F5344CB8AC3E}">
        <p14:creationId xmlns:p14="http://schemas.microsoft.com/office/powerpoint/2010/main" val="397360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517112" y="8262207"/>
            <a:ext cx="17253775" cy="1565372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00E6022B-71FF-A9DA-BB72-C12D7BE72B6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ptos" panose="020B0004020202020204" pitchFamily="34" charset="0"/>
              </a:rPr>
              <a:t>Key Insights and Recommendations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06E2BB-67F6-348A-D51E-CC885F69478E}"/>
              </a:ext>
            </a:extLst>
          </p:cNvPr>
          <p:cNvSpPr txBox="1">
            <a:spLocks/>
          </p:cNvSpPr>
          <p:nvPr/>
        </p:nvSpPr>
        <p:spPr>
          <a:xfrm>
            <a:off x="778742" y="1585291"/>
            <a:ext cx="14478000" cy="62103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tos" panose="020B0004020202020204" pitchFamily="34" charset="0"/>
              </a:rPr>
              <a:t>Top 5 Content Categories Based on Aggregate Popularity: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pPr algn="just"/>
            <a:r>
              <a:rPr lang="en-US" dirty="0">
                <a:latin typeface="Aptos" panose="020B0004020202020204" pitchFamily="34" charset="0"/>
              </a:rPr>
              <a:t>Category		Score</a:t>
            </a:r>
          </a:p>
          <a:p>
            <a:pPr algn="just"/>
            <a:r>
              <a:rPr lang="en-US" dirty="0">
                <a:latin typeface="Aptos" panose="020B0004020202020204" pitchFamily="34" charset="0"/>
              </a:rPr>
              <a:t>Animals		69,548</a:t>
            </a:r>
          </a:p>
          <a:p>
            <a:pPr algn="just"/>
            <a:r>
              <a:rPr lang="en-US" dirty="0">
                <a:latin typeface="Aptos" panose="020B0004020202020204" pitchFamily="34" charset="0"/>
              </a:rPr>
              <a:t>Healthy Eating	69,067</a:t>
            </a:r>
          </a:p>
          <a:p>
            <a:pPr algn="just"/>
            <a:r>
              <a:rPr lang="en-US" dirty="0">
                <a:latin typeface="Aptos" panose="020B0004020202020204" pitchFamily="34" charset="0"/>
              </a:rPr>
              <a:t>Technology	67,472</a:t>
            </a:r>
          </a:p>
          <a:p>
            <a:pPr algn="just"/>
            <a:r>
              <a:rPr lang="en-US" dirty="0">
                <a:latin typeface="Aptos" panose="020B0004020202020204" pitchFamily="34" charset="0"/>
              </a:rPr>
              <a:t>Science		66,043</a:t>
            </a:r>
          </a:p>
          <a:p>
            <a:pPr algn="just"/>
            <a:r>
              <a:rPr lang="en-US" dirty="0">
                <a:latin typeface="Aptos" panose="020B0004020202020204" pitchFamily="34" charset="0"/>
              </a:rPr>
              <a:t>Cooking		63,982</a:t>
            </a:r>
          </a:p>
          <a:p>
            <a:pPr algn="just"/>
            <a:endParaRPr lang="en-US" dirty="0">
              <a:latin typeface="Aptos" panose="020B0004020202020204" pitchFamily="34" charset="0"/>
            </a:endParaRPr>
          </a:p>
          <a:p>
            <a:r>
              <a:rPr lang="en-US" dirty="0"/>
              <a:t>1. Number of unique categories: 40</a:t>
            </a:r>
          </a:p>
          <a:p>
            <a:r>
              <a:rPr lang="en-US" dirty="0"/>
              <a:t>2. Most popular category based on number of posts: animals</a:t>
            </a:r>
          </a:p>
          <a:p>
            <a:r>
              <a:rPr lang="en-US" dirty="0"/>
              <a:t>3. Reactions to the most popular category: 1765</a:t>
            </a:r>
          </a:p>
          <a:p>
            <a:pPr algn="just"/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Recommendations: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Focus on Trending Categories: Prioritize content creation in the top-performing categories.</a:t>
            </a:r>
          </a:p>
          <a:p>
            <a:r>
              <a:rPr lang="en-US" dirty="0">
                <a:latin typeface="Aptos" panose="020B0004020202020204" pitchFamily="34" charset="0"/>
              </a:rPr>
              <a:t>Scalable Data Solutions: Implement scalable technology to handle growing data needs.</a:t>
            </a:r>
          </a:p>
          <a:p>
            <a:r>
              <a:rPr lang="en-US" dirty="0">
                <a:latin typeface="Aptos" panose="020B0004020202020204" pitchFamily="34" charset="0"/>
              </a:rPr>
              <a:t>IPO Preparation: Follow best practices and guidelines to ensure a smooth IPO process.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1D4B9319-06F1-CD86-2A09-926767775A53}"/>
              </a:ext>
            </a:extLst>
          </p:cNvPr>
          <p:cNvGrpSpPr>
            <a:grpSpLocks noChangeAspect="1"/>
          </p:cNvGrpSpPr>
          <p:nvPr/>
        </p:nvGrpSpPr>
        <p:grpSpPr>
          <a:xfrm>
            <a:off x="14559415" y="274638"/>
            <a:ext cx="2085137" cy="2085137"/>
            <a:chOff x="0" y="0"/>
            <a:chExt cx="6350000" cy="6350000"/>
          </a:xfrm>
        </p:grpSpPr>
        <p:sp>
          <p:nvSpPr>
            <p:cNvPr id="3" name="Freeform 17">
              <a:extLst>
                <a:ext uri="{FF2B5EF4-FFF2-40B4-BE49-F238E27FC236}">
                  <a16:creationId xmlns:a16="http://schemas.microsoft.com/office/drawing/2014/main" id="{3A73A086-4127-A5C3-5523-DA089C8CA61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2" name="Group 21">
            <a:extLst>
              <a:ext uri="{FF2B5EF4-FFF2-40B4-BE49-F238E27FC236}">
                <a16:creationId xmlns:a16="http://schemas.microsoft.com/office/drawing/2014/main" id="{4A86E8AD-ACAE-D3A4-8504-50F4B1226100}"/>
              </a:ext>
            </a:extLst>
          </p:cNvPr>
          <p:cNvGrpSpPr>
            <a:grpSpLocks noChangeAspect="1"/>
          </p:cNvGrpSpPr>
          <p:nvPr/>
        </p:nvGrpSpPr>
        <p:grpSpPr>
          <a:xfrm>
            <a:off x="14559415" y="3225854"/>
            <a:ext cx="2085137" cy="2085137"/>
            <a:chOff x="0" y="0"/>
            <a:chExt cx="6350000" cy="6350000"/>
          </a:xfrm>
        </p:grpSpPr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id="{31D9D26A-C077-3377-8B27-2865752834E4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D7595-690D-E578-681C-8387129D8CF1}"/>
              </a:ext>
            </a:extLst>
          </p:cNvPr>
          <p:cNvGrpSpPr>
            <a:grpSpLocks noChangeAspect="1"/>
          </p:cNvGrpSpPr>
          <p:nvPr/>
        </p:nvGrpSpPr>
        <p:grpSpPr>
          <a:xfrm>
            <a:off x="14559415" y="6177070"/>
            <a:ext cx="2085137" cy="2085137"/>
            <a:chOff x="0" y="0"/>
            <a:chExt cx="6350000" cy="6350000"/>
          </a:xfrm>
        </p:grpSpPr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1E5BE743-046D-66FE-3D91-D04493633A74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19800" y="5676900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84738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40F0D579-F4E6-309E-6A65-CDDF94741415}"/>
              </a:ext>
            </a:extLst>
          </p:cNvPr>
          <p:cNvSpPr txBox="1">
            <a:spLocks/>
          </p:cNvSpPr>
          <p:nvPr/>
        </p:nvSpPr>
        <p:spPr>
          <a:xfrm>
            <a:off x="2708063" y="111365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latin typeface="Aptos" panose="020B0004020202020204" pitchFamily="34" charset="0"/>
              </a:rPr>
              <a:t>Agenda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B2F587A-3399-C71C-EFE9-09E1664CA4ED}"/>
              </a:ext>
            </a:extLst>
          </p:cNvPr>
          <p:cNvSpPr txBox="1">
            <a:spLocks/>
          </p:cNvSpPr>
          <p:nvPr/>
        </p:nvSpPr>
        <p:spPr>
          <a:xfrm>
            <a:off x="2708063" y="2439213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ptos" panose="020B0004020202020204" pitchFamily="34" charset="0"/>
              </a:rPr>
              <a:t>Introduction</a:t>
            </a:r>
          </a:p>
          <a:p>
            <a:r>
              <a:rPr lang="en-US" sz="4000" dirty="0">
                <a:latin typeface="Aptos" panose="020B0004020202020204" pitchFamily="34" charset="0"/>
              </a:rPr>
              <a:t>Project Recap</a:t>
            </a:r>
          </a:p>
          <a:p>
            <a:r>
              <a:rPr lang="en-US" sz="4000" dirty="0">
                <a:latin typeface="Aptos" panose="020B0004020202020204" pitchFamily="34" charset="0"/>
              </a:rPr>
              <a:t>Problem Statement</a:t>
            </a:r>
          </a:p>
          <a:p>
            <a:r>
              <a:rPr lang="en-US" sz="4000" dirty="0">
                <a:latin typeface="Aptos" panose="020B0004020202020204" pitchFamily="34" charset="0"/>
              </a:rPr>
              <a:t>The Analytics Team</a:t>
            </a:r>
          </a:p>
          <a:p>
            <a:r>
              <a:rPr lang="en-US" sz="4000" dirty="0">
                <a:latin typeface="Aptos" panose="020B0004020202020204" pitchFamily="34" charset="0"/>
              </a:rPr>
              <a:t>Process Overview</a:t>
            </a:r>
          </a:p>
          <a:p>
            <a:r>
              <a:rPr lang="en-US" sz="4000" dirty="0">
                <a:latin typeface="Aptos" panose="020B0004020202020204" pitchFamily="34" charset="0"/>
              </a:rPr>
              <a:t>Key Findings and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31"/>
          <p:cNvSpPr/>
          <p:nvPr/>
        </p:nvSpPr>
        <p:spPr>
          <a:xfrm>
            <a:off x="4946896" y="1181100"/>
            <a:ext cx="12350504" cy="7924800"/>
          </a:xfrm>
          <a:prstGeom prst="rect">
            <a:avLst/>
          </a:prstGeom>
          <a:solidFill>
            <a:schemeClr val="bg1"/>
          </a:solidFill>
        </p:spPr>
      </p:sp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283868" y="2951508"/>
            <a:ext cx="5179752" cy="5190795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719563" y="4087306"/>
            <a:ext cx="419378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ptos" panose="020B0004020202020204" pitchFamily="34" charset="0"/>
              </a:rPr>
              <a:t>Project Recap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E203E2C-82EE-60CE-436F-EB7CE1CFEE9C}"/>
              </a:ext>
            </a:extLst>
          </p:cNvPr>
          <p:cNvSpPr txBox="1">
            <a:spLocks/>
          </p:cNvSpPr>
          <p:nvPr/>
        </p:nvSpPr>
        <p:spPr>
          <a:xfrm>
            <a:off x="3944750" y="146293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ptos" panose="020B0004020202020204" pitchFamily="34" charset="0"/>
              </a:rPr>
              <a:t>Project Recap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F16F9E4-6311-7F2D-F8F9-C62CB8CFE83B}"/>
              </a:ext>
            </a:extLst>
          </p:cNvPr>
          <p:cNvSpPr txBox="1">
            <a:spLocks/>
          </p:cNvSpPr>
          <p:nvPr/>
        </p:nvSpPr>
        <p:spPr>
          <a:xfrm>
            <a:off x="6394849" y="2346048"/>
            <a:ext cx="10291587" cy="6629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ptos" panose="020B0004020202020204" pitchFamily="34" charset="0"/>
              </a:rPr>
              <a:t>Client Information:</a:t>
            </a:r>
          </a:p>
          <a:p>
            <a:endParaRPr lang="en-US" sz="2400" dirty="0">
              <a:latin typeface="Aptos" panose="020B0004020202020204" pitchFamily="34" charset="0"/>
            </a:endParaRPr>
          </a:p>
          <a:p>
            <a:r>
              <a:rPr lang="en-US" sz="2400" dirty="0">
                <a:latin typeface="Aptos" panose="020B0004020202020204" pitchFamily="34" charset="0"/>
              </a:rPr>
              <a:t>Client Name: Social Buzz</a:t>
            </a:r>
          </a:p>
          <a:p>
            <a:r>
              <a:rPr lang="en-US" sz="2400" dirty="0">
                <a:latin typeface="Aptos" panose="020B0004020202020204" pitchFamily="34" charset="0"/>
              </a:rPr>
              <a:t>Industry: Social Media &amp; Content Creation</a:t>
            </a:r>
          </a:p>
          <a:p>
            <a:r>
              <a:rPr lang="en-US" sz="2400" dirty="0">
                <a:latin typeface="Aptos" panose="020B0004020202020204" pitchFamily="34" charset="0"/>
              </a:rPr>
              <a:t>Established: 2010</a:t>
            </a:r>
          </a:p>
          <a:p>
            <a:r>
              <a:rPr lang="en-US" sz="2400" dirty="0">
                <a:latin typeface="Aptos" panose="020B0004020202020204" pitchFamily="34" charset="0"/>
              </a:rPr>
              <a:t>HQ Location: San Francisco</a:t>
            </a:r>
          </a:p>
          <a:p>
            <a:r>
              <a:rPr lang="en-US" sz="2400" dirty="0">
                <a:latin typeface="Aptos" panose="020B0004020202020204" pitchFamily="34" charset="0"/>
              </a:rPr>
              <a:t>Employees: 250</a:t>
            </a:r>
          </a:p>
          <a:p>
            <a:endParaRPr lang="en-US" sz="2400" dirty="0">
              <a:latin typeface="Aptos" panose="020B0004020202020204" pitchFamily="34" charset="0"/>
            </a:endParaRPr>
          </a:p>
          <a:p>
            <a:r>
              <a:rPr lang="en-US" sz="2400" dirty="0">
                <a:latin typeface="Aptos" panose="020B0004020202020204" pitchFamily="34" charset="0"/>
              </a:rPr>
              <a:t>Client Background:</a:t>
            </a:r>
          </a:p>
          <a:p>
            <a:endParaRPr lang="en-US" sz="2400" dirty="0">
              <a:latin typeface="Aptos" panose="020B0004020202020204" pitchFamily="34" charset="0"/>
            </a:endParaRPr>
          </a:p>
          <a:p>
            <a:r>
              <a:rPr lang="en-US" sz="2400" dirty="0">
                <a:latin typeface="Aptos" panose="020B0004020202020204" pitchFamily="34" charset="0"/>
              </a:rPr>
              <a:t>Founded by two former engineers from a large social media conglomerate</a:t>
            </a:r>
          </a:p>
          <a:p>
            <a:r>
              <a:rPr lang="en-US" sz="2400" dirty="0">
                <a:latin typeface="Aptos" panose="020B0004020202020204" pitchFamily="34" charset="0"/>
              </a:rPr>
              <a:t>Focuses on content, keeping users anonymous and tracking reactions</a:t>
            </a:r>
          </a:p>
          <a:p>
            <a:r>
              <a:rPr lang="en-US" sz="2400" dirty="0">
                <a:latin typeface="Aptos" panose="020B0004020202020204" pitchFamily="34" charset="0"/>
              </a:rPr>
              <a:t>Over 500 million active users monthly</a:t>
            </a:r>
          </a:p>
          <a:p>
            <a:r>
              <a:rPr lang="en-US" sz="2400" dirty="0">
                <a:latin typeface="Aptos" panose="020B0004020202020204" pitchFamily="34" charset="0"/>
              </a:rPr>
              <a:t>Rapid growth requiring external expertise for scaling and IPO preparation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022851" y="7979302"/>
            <a:ext cx="2819400" cy="2307698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latin typeface="Aptos" panose="020B0004020202020204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>
                  <a:latin typeface="Aptos" panose="020B0004020202020204" pitchFamily="34" charset="0"/>
                </a:endParaRPr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190500"/>
            <a:ext cx="2316035" cy="2118454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BEA6613D-4377-88E2-175D-B80BF91198AB}"/>
              </a:ext>
            </a:extLst>
          </p:cNvPr>
          <p:cNvSpPr txBox="1">
            <a:spLocks/>
          </p:cNvSpPr>
          <p:nvPr/>
        </p:nvSpPr>
        <p:spPr>
          <a:xfrm>
            <a:off x="1003613" y="228476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Problem Statement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928CA5-628D-0C92-D726-7E50F9D1A9E4}"/>
              </a:ext>
            </a:extLst>
          </p:cNvPr>
          <p:cNvSpPr txBox="1">
            <a:spLocks/>
          </p:cNvSpPr>
          <p:nvPr/>
        </p:nvSpPr>
        <p:spPr>
          <a:xfrm>
            <a:off x="1702261" y="3586933"/>
            <a:ext cx="8229600" cy="63900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Challenges:</a:t>
            </a:r>
          </a:p>
          <a:p>
            <a:endParaRPr lang="en-US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Rapid Growth: Reached over 500 million active users monthly, necessitating effective scaling solutions.</a:t>
            </a: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Data Management: Generates vast amounts of unstructured data daily, requiring sophisticated technology.</a:t>
            </a: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Resource Limitations: Small company with limited resources, needs external expertise for IPO and scaling.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546A104A-A3CA-D849-BC63-B5AC4CCA1FE3}"/>
              </a:ext>
            </a:extLst>
          </p:cNvPr>
          <p:cNvSpPr txBox="1">
            <a:spLocks/>
          </p:cNvSpPr>
          <p:nvPr/>
        </p:nvSpPr>
        <p:spPr>
          <a:xfrm>
            <a:off x="1428977" y="1574633"/>
            <a:ext cx="8229600" cy="14044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latin typeface="Aptos" panose="020B0004020202020204" pitchFamily="34" charset="0"/>
              </a:rPr>
              <a:t>The Analytics Team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8404479-176F-0C8B-6DB7-FE50AA3167DA}"/>
              </a:ext>
            </a:extLst>
          </p:cNvPr>
          <p:cNvSpPr txBox="1">
            <a:spLocks/>
          </p:cNvSpPr>
          <p:nvPr/>
        </p:nvSpPr>
        <p:spPr>
          <a:xfrm>
            <a:off x="1633622" y="2502186"/>
            <a:ext cx="8229600" cy="595928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Aptos" panose="020B0004020202020204" pitchFamily="34" charset="0"/>
              </a:rPr>
              <a:t>Andrew Fleming: Chief Technical Architect</a:t>
            </a:r>
          </a:p>
          <a:p>
            <a:r>
              <a:rPr lang="en-IN" dirty="0">
                <a:latin typeface="Aptos" panose="020B0004020202020204" pitchFamily="34" charset="0"/>
              </a:rPr>
              <a:t>Marcus </a:t>
            </a:r>
            <a:r>
              <a:rPr lang="en-IN" dirty="0" err="1">
                <a:latin typeface="Aptos" panose="020B0004020202020204" pitchFamily="34" charset="0"/>
              </a:rPr>
              <a:t>Rompton</a:t>
            </a:r>
            <a:r>
              <a:rPr lang="en-IN" dirty="0">
                <a:latin typeface="Aptos" panose="020B0004020202020204" pitchFamily="34" charset="0"/>
              </a:rPr>
              <a:t>: Senior Principal</a:t>
            </a:r>
          </a:p>
          <a:p>
            <a:r>
              <a:rPr lang="en-IN" dirty="0">
                <a:latin typeface="Aptos" panose="020B0004020202020204" pitchFamily="34" charset="0"/>
              </a:rPr>
              <a:t>Shubhangi V. Patil: Software Developer</a:t>
            </a:r>
          </a:p>
          <a:p>
            <a:endParaRPr lang="en-IN" dirty="0">
              <a:latin typeface="Aptos" panose="020B0004020202020204" pitchFamily="34" charset="0"/>
            </a:endParaRPr>
          </a:p>
          <a:p>
            <a:r>
              <a:rPr lang="en-IN" dirty="0">
                <a:latin typeface="Aptos" panose="020B0004020202020204" pitchFamily="34" charset="0"/>
              </a:rPr>
              <a:t>Team Roles:</a:t>
            </a:r>
          </a:p>
          <a:p>
            <a:endParaRPr lang="en-IN" dirty="0">
              <a:latin typeface="Aptos" panose="020B0004020202020204" pitchFamily="34" charset="0"/>
            </a:endParaRPr>
          </a:p>
          <a:p>
            <a:r>
              <a:rPr lang="en-IN" dirty="0">
                <a:latin typeface="Aptos" panose="020B0004020202020204" pitchFamily="34" charset="0"/>
              </a:rPr>
              <a:t>Andrew Fleming: Oversees technical architecture and strategy</a:t>
            </a:r>
          </a:p>
          <a:p>
            <a:r>
              <a:rPr lang="en-IN" dirty="0">
                <a:latin typeface="Aptos" panose="020B0004020202020204" pitchFamily="34" charset="0"/>
              </a:rPr>
              <a:t>Marcus </a:t>
            </a:r>
            <a:r>
              <a:rPr lang="en-IN" dirty="0" err="1">
                <a:latin typeface="Aptos" panose="020B0004020202020204" pitchFamily="34" charset="0"/>
              </a:rPr>
              <a:t>Rompton</a:t>
            </a:r>
            <a:r>
              <a:rPr lang="en-IN" dirty="0">
                <a:latin typeface="Aptos" panose="020B0004020202020204" pitchFamily="34" charset="0"/>
              </a:rPr>
              <a:t>: Provides senior leadership and guidance</a:t>
            </a:r>
          </a:p>
          <a:p>
            <a:r>
              <a:rPr lang="en-IN" dirty="0">
                <a:latin typeface="Aptos" panose="020B0004020202020204" pitchFamily="34" charset="0"/>
              </a:rPr>
              <a:t>Shubhangi V. Patil: Manages data extraction, analysis, and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Aptos" panose="020B0004020202020204" pitchFamily="34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Aptos" panose="020B0004020202020204" pitchFamily="34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Aptos" panose="020B0004020202020204" pitchFamily="34" charset="0"/>
              </a:rPr>
              <a:t>3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9C4EF04-6BD0-5EC6-4325-287178FC2322}"/>
              </a:ext>
            </a:extLst>
          </p:cNvPr>
          <p:cNvSpPr txBox="1">
            <a:spLocks/>
          </p:cNvSpPr>
          <p:nvPr/>
        </p:nvSpPr>
        <p:spPr>
          <a:xfrm>
            <a:off x="3108110" y="60045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Process Overview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CA01ACA7-C854-FCCF-BB1D-80B9A505A31D}"/>
              </a:ext>
            </a:extLst>
          </p:cNvPr>
          <p:cNvSpPr txBox="1">
            <a:spLocks/>
          </p:cNvSpPr>
          <p:nvPr/>
        </p:nvSpPr>
        <p:spPr>
          <a:xfrm>
            <a:off x="10325804" y="845124"/>
            <a:ext cx="8229600" cy="727252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Big Data Best Practices Presentation:</a:t>
            </a: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Created an up-to-date presentation on industry best practices.</a:t>
            </a:r>
          </a:p>
          <a:p>
            <a:endParaRPr lang="en-US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Data Extraction and Merging:</a:t>
            </a: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Extracted and merged sample data sets using SQL.</a:t>
            </a:r>
          </a:p>
          <a:p>
            <a:endParaRPr lang="en-US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On-Site Data Center Audit:</a:t>
            </a: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Conducted an audit of Social Buzz's data center.</a:t>
            </a:r>
          </a:p>
          <a:p>
            <a:endParaRPr lang="en-US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Technology Workshops:</a:t>
            </a: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Conducted workshops to understand their technology landscape.</a:t>
            </a:r>
          </a:p>
          <a:p>
            <a:endParaRPr lang="en-US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Stress Testing and Analysis:</a:t>
            </a: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Performed stress tests to identify technology weak spots.</a:t>
            </a:r>
          </a:p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Analyzed data sets and created visualizations.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565731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7CEBA742-77B3-8B03-0EAB-CF455072E0D5}"/>
              </a:ext>
            </a:extLst>
          </p:cNvPr>
          <p:cNvSpPr txBox="1">
            <a:spLocks/>
          </p:cNvSpPr>
          <p:nvPr/>
        </p:nvSpPr>
        <p:spPr>
          <a:xfrm>
            <a:off x="1838559" y="3391447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D74B2DC-8C4A-51FC-DA98-F200351F5A6A}"/>
              </a:ext>
            </a:extLst>
          </p:cNvPr>
          <p:cNvSpPr txBox="1">
            <a:spLocks/>
          </p:cNvSpPr>
          <p:nvPr/>
        </p:nvSpPr>
        <p:spPr>
          <a:xfrm>
            <a:off x="2260359" y="5487480"/>
            <a:ext cx="6703393" cy="2096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Key Visualizations and Insights</a:t>
            </a:r>
          </a:p>
        </p:txBody>
      </p:sp>
    </p:spTree>
    <p:extLst>
      <p:ext uri="{BB962C8B-B14F-4D97-AF65-F5344CB8AC3E}">
        <p14:creationId xmlns:p14="http://schemas.microsoft.com/office/powerpoint/2010/main" val="110977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13133077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565731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4069263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4069263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4069263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7D123428-3A7A-A41F-1F03-494754151176}"/>
              </a:ext>
            </a:extLst>
          </p:cNvPr>
          <p:cNvSpPr txBox="1">
            <a:spLocks/>
          </p:cNvSpPr>
          <p:nvPr/>
        </p:nvSpPr>
        <p:spPr>
          <a:xfrm>
            <a:off x="1026735" y="1741799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Unique Categories Bar Graph</a:t>
            </a:r>
          </a:p>
        </p:txBody>
      </p:sp>
      <p:pic>
        <p:nvPicPr>
          <p:cNvPr id="24" name="Picture 23" descr="unique_categories_bar_graph.png">
            <a:extLst>
              <a:ext uri="{FF2B5EF4-FFF2-40B4-BE49-F238E27FC236}">
                <a16:creationId xmlns:a16="http://schemas.microsoft.com/office/drawing/2014/main" id="{9CE9234A-66D6-D433-F8A0-E6045D7DA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826" y="2585913"/>
            <a:ext cx="8220667" cy="627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p_5_categories_pie_chart.png">
            <a:extLst>
              <a:ext uri="{FF2B5EF4-FFF2-40B4-BE49-F238E27FC236}">
                <a16:creationId xmlns:a16="http://schemas.microsoft.com/office/drawing/2014/main" id="{B550CBD1-45D3-BFB6-DB6F-9A7ACDC24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335" y="1790700"/>
            <a:ext cx="12094770" cy="79248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184738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96460A-47F4-4F34-8BE3-3F7F0EEA8136}"/>
              </a:ext>
            </a:extLst>
          </p:cNvPr>
          <p:cNvSpPr txBox="1">
            <a:spLocks/>
          </p:cNvSpPr>
          <p:nvPr/>
        </p:nvSpPr>
        <p:spPr>
          <a:xfrm>
            <a:off x="3886200" y="624948"/>
            <a:ext cx="9082682" cy="156859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5 Categories Pie Chart</a:t>
            </a:r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563069EB-2164-8725-4CFA-076138D94E08}"/>
              </a:ext>
            </a:extLst>
          </p:cNvPr>
          <p:cNvGrpSpPr>
            <a:grpSpLocks noChangeAspect="1"/>
          </p:cNvGrpSpPr>
          <p:nvPr/>
        </p:nvGrpSpPr>
        <p:grpSpPr>
          <a:xfrm>
            <a:off x="14069263" y="1270731"/>
            <a:ext cx="2085137" cy="2085137"/>
            <a:chOff x="0" y="0"/>
            <a:chExt cx="6350000" cy="6350000"/>
          </a:xfrm>
        </p:grpSpPr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19D5D91D-3017-3665-DB61-505C144363C3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D0E54E73-C803-BB7E-07A2-B6689103D096}"/>
              </a:ext>
            </a:extLst>
          </p:cNvPr>
          <p:cNvGrpSpPr>
            <a:grpSpLocks noChangeAspect="1"/>
          </p:cNvGrpSpPr>
          <p:nvPr/>
        </p:nvGrpSpPr>
        <p:grpSpPr>
          <a:xfrm>
            <a:off x="14069263" y="4221947"/>
            <a:ext cx="2085137" cy="2085137"/>
            <a:chOff x="0" y="0"/>
            <a:chExt cx="6350000" cy="6350000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2E715D3-CC72-24B8-7A66-526831CD859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29" name="Group 26">
            <a:extLst>
              <a:ext uri="{FF2B5EF4-FFF2-40B4-BE49-F238E27FC236}">
                <a16:creationId xmlns:a16="http://schemas.microsoft.com/office/drawing/2014/main" id="{6CA76C6B-2C8A-AF0F-F2DC-04975F958042}"/>
              </a:ext>
            </a:extLst>
          </p:cNvPr>
          <p:cNvGrpSpPr>
            <a:grpSpLocks noChangeAspect="1"/>
          </p:cNvGrpSpPr>
          <p:nvPr/>
        </p:nvGrpSpPr>
        <p:grpSpPr>
          <a:xfrm>
            <a:off x="14069263" y="7173163"/>
            <a:ext cx="2085137" cy="2085137"/>
            <a:chOff x="0" y="0"/>
            <a:chExt cx="6350000" cy="6350000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D329B94-72FA-F621-93B0-8E2D12425B4A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53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460</Words>
  <Application>Microsoft Office PowerPoint</Application>
  <PresentationFormat>Custom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Shubhangi Patil</cp:lastModifiedBy>
  <cp:revision>29</cp:revision>
  <dcterms:created xsi:type="dcterms:W3CDTF">2006-08-16T00:00:00Z</dcterms:created>
  <dcterms:modified xsi:type="dcterms:W3CDTF">2024-08-05T08:15:40Z</dcterms:modified>
  <dc:identifier>DAEhDyfaYKE</dc:identifier>
</cp:coreProperties>
</file>