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0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5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6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7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49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Horse Race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Predicting Horse Racing Outcomes Using Machine Learning</a:t>
            </a:r>
            <a:endParaRPr lang="en-US" dirty="0"/>
          </a:p>
          <a:p>
            <a:r>
              <a:rPr lang="en-US" dirty="0"/>
              <a:t>by</a:t>
            </a:r>
            <a:endParaRPr dirty="0"/>
          </a:p>
          <a:p>
            <a:r>
              <a:rPr lang="en-US" sz="2600" dirty="0"/>
              <a:t>Shubhangi Vishwas Patil</a:t>
            </a:r>
            <a:endParaRPr sz="2600" dirty="0"/>
          </a:p>
          <a:p>
            <a:r>
              <a:rPr lang="en-US" sz="2600" dirty="0"/>
              <a:t>14/07/2024</a:t>
            </a:r>
            <a:endParaRPr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Key Findings:</a:t>
            </a:r>
          </a:p>
          <a:p>
            <a:r>
              <a:rPr sz="2400" dirty="0"/>
              <a:t>Significant features affecting race outcomes identified.</a:t>
            </a:r>
          </a:p>
          <a:p>
            <a:r>
              <a:rPr sz="2400" dirty="0"/>
              <a:t>Improved prediction accuracy through feature engineering and hyperparameter tuning.</a:t>
            </a:r>
          </a:p>
          <a:p>
            <a:endParaRPr sz="2400" dirty="0"/>
          </a:p>
          <a:p>
            <a:r>
              <a:rPr sz="2400" dirty="0"/>
              <a:t>Future Work:</a:t>
            </a:r>
          </a:p>
          <a:p>
            <a:r>
              <a:rPr sz="2400" dirty="0"/>
              <a:t>Explore additional machine learning models and ensemble techniques.</a:t>
            </a:r>
          </a:p>
          <a:p>
            <a:r>
              <a:rPr sz="2400" dirty="0"/>
              <a:t>Incorporate real-time data for continuous model training and improvement.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Predicting the outcome of horse races is a complex and challenging task due to various influencing factors.</a:t>
            </a:r>
          </a:p>
          <a:p>
            <a:r>
              <a:t>This project aims to leverage machine learning techniques to predict race outcomes using historical race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Cleansing: Pandas</a:t>
            </a:r>
          </a:p>
          <a:p>
            <a:r>
              <a:t>Exploratory Data Analysis (EDA): Matplotlib, Seaborn, Plotly</a:t>
            </a:r>
          </a:p>
          <a:p>
            <a:r>
              <a:t>Machine Learning: Scikit-learn, Imbalanced-learn</a:t>
            </a:r>
          </a:p>
          <a:p>
            <a:r>
              <a:t>Visualization: Tableau, Power-BI</a:t>
            </a:r>
          </a:p>
          <a:p>
            <a:r>
              <a:t>Development Environment: Jupyter Notebook, 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Data Loading and Merging: Efficiently loaded and merged race and horse data from 1990 to 2020.</a:t>
            </a:r>
          </a:p>
          <a:p>
            <a:r>
              <a:rPr sz="2000" dirty="0"/>
              <a:t>Data Preprocessing: Handled missing values, normalized data, and converted categorical variables.</a:t>
            </a:r>
          </a:p>
          <a:p>
            <a:r>
              <a:rPr sz="2000" dirty="0"/>
              <a:t>Feature Engineering: Created new features based on past performances and aggregated metrics.</a:t>
            </a:r>
          </a:p>
          <a:p>
            <a:r>
              <a:rPr sz="2000" dirty="0"/>
              <a:t>Model Training and Evaluation: Trained initial Random Forest model and evaluated its performance.</a:t>
            </a:r>
          </a:p>
          <a:p>
            <a:r>
              <a:rPr sz="2000" dirty="0"/>
              <a:t>Handling Imbalanced Data: Applied SMOTE to address class imbalance.</a:t>
            </a:r>
          </a:p>
          <a:p>
            <a:r>
              <a:rPr sz="2000" dirty="0"/>
              <a:t>Hyperparameter Tuning: Optimized model parameters using Grid Search.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Insights -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Weight Distribution: Displayed the distribution of horse weights.</a:t>
            </a:r>
          </a:p>
          <a:p>
            <a:r>
              <a:t>Position Distribution: Visualized the distribution of race positions.</a:t>
            </a:r>
          </a:p>
          <a:p>
            <a:r>
              <a:t>RPR and TR Distributions: Analyzed the distribution of Racing Post Ratings (RPR) and Timeform Ratings (TR).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Insights - Correlation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Correlation Matrix: Analyzed relationships between features to identify significant correlations.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Initial Random Forest Model: Achieved 90.2% accuracy.</a:t>
            </a:r>
          </a:p>
          <a:p>
            <a:r>
              <a:rPr sz="2400" dirty="0"/>
              <a:t>Confusion Matrix: Displayed the confusion matrix for initial model predictions.</a:t>
            </a:r>
          </a:p>
          <a:p>
            <a:endParaRPr sz="2400" dirty="0"/>
          </a:p>
          <a:p>
            <a:r>
              <a:rPr sz="2400" dirty="0"/>
              <a:t>Results:</a:t>
            </a:r>
          </a:p>
          <a:p>
            <a:r>
              <a:rPr sz="2400" dirty="0"/>
              <a:t>Accuracy: 90.2%</a:t>
            </a:r>
          </a:p>
          <a:p>
            <a:r>
              <a:rPr sz="2400" dirty="0"/>
              <a:t>Precision: 0.91 (for class 0), 0.47 (for class 1)</a:t>
            </a:r>
          </a:p>
          <a:p>
            <a:r>
              <a:rPr sz="2400" dirty="0"/>
              <a:t>Recall: 0.99 (for class 0), 0.08 (for class 1)</a:t>
            </a:r>
          </a:p>
          <a:p>
            <a:r>
              <a:rPr sz="2400" dirty="0"/>
              <a:t>F1-Score: 0.95 (for class 0), 0.14 (for class 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SMOTE Application: Improved recall for minority class.</a:t>
            </a:r>
          </a:p>
          <a:p>
            <a:r>
              <a:rPr sz="2400" dirty="0"/>
              <a:t>Random Forest Model with SMOTE: Achieved 89.0% accuracy.</a:t>
            </a:r>
          </a:p>
          <a:p>
            <a:r>
              <a:rPr sz="2400" dirty="0"/>
              <a:t>Confusion Matrix: Displayed the confusion matrix for SMOTE model predictions.</a:t>
            </a:r>
          </a:p>
          <a:p>
            <a:endParaRPr sz="2400" dirty="0"/>
          </a:p>
          <a:p>
            <a:r>
              <a:rPr sz="2400" dirty="0"/>
              <a:t>Results:</a:t>
            </a:r>
          </a:p>
          <a:p>
            <a:r>
              <a:rPr sz="2400" dirty="0"/>
              <a:t>Accuracy: 89.0%</a:t>
            </a:r>
          </a:p>
          <a:p>
            <a:r>
              <a:rPr sz="2400" dirty="0"/>
              <a:t>Precision: 0.92 (for class 0), 0.38 (for class 1)</a:t>
            </a:r>
          </a:p>
          <a:p>
            <a:r>
              <a:rPr sz="2400" dirty="0"/>
              <a:t>Recall: 0.96 (for class 0), 0.22 (for class 1)</a:t>
            </a:r>
          </a:p>
          <a:p>
            <a:r>
              <a:rPr sz="2400" dirty="0"/>
              <a:t>F1-Score: 0.94 (for class 0), 0.28 (for class 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Grid Search Optimization: Identified best parameters:</a:t>
            </a:r>
          </a:p>
          <a:p>
            <a:r>
              <a:rPr sz="1800" dirty="0" err="1"/>
              <a:t>n_estimators</a:t>
            </a:r>
            <a:r>
              <a:rPr sz="1800" dirty="0"/>
              <a:t>: 100</a:t>
            </a:r>
          </a:p>
          <a:p>
            <a:r>
              <a:rPr sz="1800" dirty="0" err="1"/>
              <a:t>max_depth</a:t>
            </a:r>
            <a:r>
              <a:rPr sz="1800" dirty="0"/>
              <a:t>: 10</a:t>
            </a:r>
          </a:p>
          <a:p>
            <a:r>
              <a:rPr sz="1800" dirty="0" err="1"/>
              <a:t>min_samples_split</a:t>
            </a:r>
            <a:r>
              <a:rPr sz="1800" dirty="0"/>
              <a:t>: 2</a:t>
            </a:r>
          </a:p>
          <a:p>
            <a:r>
              <a:rPr sz="1800" dirty="0" err="1"/>
              <a:t>min_samples_leaf</a:t>
            </a:r>
            <a:r>
              <a:rPr sz="1800" dirty="0"/>
              <a:t>: 1</a:t>
            </a:r>
          </a:p>
          <a:p>
            <a:endParaRPr sz="1800" dirty="0"/>
          </a:p>
          <a:p>
            <a:r>
              <a:rPr sz="1800" dirty="0"/>
              <a:t>Performance Improvement: Evaluated the model with best parameters.</a:t>
            </a:r>
          </a:p>
          <a:p>
            <a:r>
              <a:rPr sz="1800" dirty="0"/>
              <a:t>Confusion Matrix: Displayed the confusion matrix for optimized model predictions.</a:t>
            </a:r>
          </a:p>
          <a:p>
            <a:endParaRPr sz="1800" dirty="0"/>
          </a:p>
          <a:p>
            <a:r>
              <a:rPr sz="1800" dirty="0"/>
              <a:t>Results:</a:t>
            </a:r>
          </a:p>
          <a:p>
            <a:r>
              <a:rPr sz="1800" dirty="0"/>
              <a:t>Best Parameters: </a:t>
            </a:r>
            <a:r>
              <a:rPr sz="1800" dirty="0" err="1"/>
              <a:t>n_estimators</a:t>
            </a:r>
            <a:r>
              <a:rPr sz="1800" dirty="0"/>
              <a:t>: 100, </a:t>
            </a:r>
            <a:r>
              <a:rPr sz="1800" dirty="0" err="1"/>
              <a:t>max_depth</a:t>
            </a:r>
            <a:r>
              <a:rPr sz="1800" dirty="0"/>
              <a:t>: 10, </a:t>
            </a:r>
            <a:r>
              <a:rPr sz="1800" dirty="0" err="1"/>
              <a:t>min_samples_split</a:t>
            </a:r>
            <a:r>
              <a:rPr sz="1800" dirty="0"/>
              <a:t>: 2, </a:t>
            </a:r>
            <a:r>
              <a:rPr sz="1800" dirty="0" err="1"/>
              <a:t>min_samples_leaf</a:t>
            </a:r>
            <a:r>
              <a:rPr sz="1800" dirty="0"/>
              <a:t>: 1</a:t>
            </a:r>
          </a:p>
          <a:p>
            <a:r>
              <a:rPr sz="1800" dirty="0"/>
              <a:t>Accuracy: Improved after tuning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</TotalTime>
  <Words>531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 Light</vt:lpstr>
      <vt:lpstr>Metropolitan</vt:lpstr>
      <vt:lpstr>Horse Race Prediction Project</vt:lpstr>
      <vt:lpstr>Problem Statement</vt:lpstr>
      <vt:lpstr>Tools Used</vt:lpstr>
      <vt:lpstr>Approaches</vt:lpstr>
      <vt:lpstr>EDA Insights - Histograms</vt:lpstr>
      <vt:lpstr>EDA Insights - Correlation Matrix</vt:lpstr>
      <vt:lpstr>Model Training and Evaluation</vt:lpstr>
      <vt:lpstr>Handling Imbalanced Data</vt:lpstr>
      <vt:lpstr>Hyperparameter Tuning</vt:lpstr>
      <vt:lpstr>Conclusion and Suggestions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Shubhangi Patil</cp:lastModifiedBy>
  <cp:revision>3</cp:revision>
  <dcterms:created xsi:type="dcterms:W3CDTF">2013-01-27T09:14:16Z</dcterms:created>
  <dcterms:modified xsi:type="dcterms:W3CDTF">2024-07-14T10:28:00Z</dcterms:modified>
  <cp:category/>
</cp:coreProperties>
</file>