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9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0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Horse Race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Advanced Machine Learning for Predicting Race Outcomes</a:t>
            </a:r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sz="2800" dirty="0"/>
              <a:t>Shubhangi Vishwas Patil</a:t>
            </a:r>
          </a:p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AAFC-263B-3124-ED39-65600ABC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dirty="0"/>
              <a:t>Importance Analysis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4055-5BA3-65D0-F2A7-5F6A566D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3650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5000"/>
              </a:lnSpc>
            </a:pPr>
            <a:r>
              <a:rPr lang="en-IN" dirty="0"/>
              <a:t>1.Using Mutual Information:</a:t>
            </a:r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/>
              <a:t>Quantified the dependency between each feature and the target variable (</a:t>
            </a:r>
            <a:r>
              <a:rPr lang="en-IN" dirty="0" err="1"/>
              <a:t>res_win</a:t>
            </a:r>
            <a:r>
              <a:rPr lang="en-IN" dirty="0"/>
              <a:t>).</a:t>
            </a:r>
          </a:p>
          <a:p>
            <a:pPr marL="91440" lvl="1" indent="-91440">
              <a:lnSpc>
                <a:spcPct val="105000"/>
              </a:lnSpc>
              <a:spcBef>
                <a:spcPts val="1300"/>
              </a:spcBef>
            </a:pPr>
            <a:r>
              <a:rPr lang="en-IN" dirty="0"/>
              <a:t>2. Top Features Identified:</a:t>
            </a:r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 err="1"/>
              <a:t>success_rate</a:t>
            </a:r>
            <a:endParaRPr lang="en-IN" dirty="0"/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/>
              <a:t>RPR</a:t>
            </a:r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/>
              <a:t>TR</a:t>
            </a:r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 err="1"/>
              <a:t>speed_ratio</a:t>
            </a:r>
            <a:endParaRPr lang="en-IN" dirty="0"/>
          </a:p>
          <a:p>
            <a:pPr marL="342900" lvl="1">
              <a:lnSpc>
                <a:spcPct val="10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IN" dirty="0"/>
              <a:t>distance</a:t>
            </a:r>
          </a:p>
          <a:p>
            <a:pPr>
              <a:lnSpc>
                <a:spcPct val="105000"/>
              </a:lnSpc>
            </a:pPr>
            <a:r>
              <a:rPr lang="en-IN" dirty="0"/>
              <a:t>Why Mutual Information?</a:t>
            </a:r>
          </a:p>
          <a:p>
            <a:pPr>
              <a:lnSpc>
                <a:spcPct val="105000"/>
              </a:lnSpc>
            </a:pPr>
            <a:r>
              <a:rPr lang="en-IN" dirty="0"/>
              <a:t>3.Unlike correlation, it detects both linear and non-linear dependencies, making it suitable for identifying key predictors in a complex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95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&amp; SMOTE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2894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 Gradient Boosting outperformed baselines:</a:t>
            </a:r>
          </a:p>
          <a:p>
            <a:r>
              <a:rPr dirty="0"/>
              <a:t> Precision, Recall, F1-score: 100% (Class 1).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Confusion Matrix:</a:t>
            </a:r>
          </a:p>
          <a:p>
            <a:pPr marL="0" indent="0">
              <a:buNone/>
            </a:pPr>
            <a:r>
              <a:rPr lang="en-US" dirty="0"/>
              <a:t>[[742297    0]</a:t>
            </a:r>
          </a:p>
          <a:p>
            <a:pPr marL="0" indent="0">
              <a:buNone/>
            </a:pPr>
            <a:r>
              <a:rPr lang="en-US" dirty="0"/>
              <a:t>[0         79168]]</a:t>
            </a:r>
          </a:p>
          <a:p>
            <a:pPr marL="0" indent="0">
              <a:buNone/>
            </a:pPr>
            <a:r>
              <a:rPr lang="en-IN" dirty="0"/>
              <a:t>The confusion matrix indicates that the model achieved perfect classification, with all 742,297 Class 0 and 79,168 Class 1 instances correctly predicted. There are no false positives or false negatives, showcasing the model's exceptional performance.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SMOTE Impact:</a:t>
            </a:r>
          </a:p>
          <a:p>
            <a:r>
              <a:rPr dirty="0"/>
              <a:t>   Balanced the dataset, preventing model bias toward the majority class.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Developed a </a:t>
            </a:r>
            <a:r>
              <a:rPr dirty="0" err="1"/>
              <a:t>Streamlit</a:t>
            </a:r>
            <a:r>
              <a:rPr dirty="0"/>
              <a:t> app: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Real-time predictions of race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Interactive visualizations for stakeholders.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Integrated Gradient Boosting model for seamless user experience.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Influential predictors: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</a:t>
            </a:r>
            <a:r>
              <a:rPr dirty="0" err="1"/>
              <a:t>Success_rate</a:t>
            </a:r>
            <a:r>
              <a:rPr dirty="0"/>
              <a:t>, RPR, </a:t>
            </a:r>
            <a:r>
              <a:rPr dirty="0" err="1"/>
              <a:t>Speed_ratio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Model selection rationale: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Gradient Boosting captured complex, non-linear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SMOTE addressed imbalances effectively, boosting prediction reliability.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 Expand feature 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Include weather, track conditions, and pedigree data.</a:t>
            </a:r>
          </a:p>
          <a:p>
            <a:pPr marL="0" indent="0">
              <a:buNone/>
            </a:pPr>
            <a:r>
              <a:rPr dirty="0"/>
              <a:t> Advanced modeling: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Explore </a:t>
            </a:r>
            <a:r>
              <a:rPr dirty="0" err="1"/>
              <a:t>XGBoost</a:t>
            </a:r>
            <a:r>
              <a:rPr dirty="0"/>
              <a:t>, </a:t>
            </a:r>
            <a:r>
              <a:rPr dirty="0" err="1"/>
              <a:t>LightGBM</a:t>
            </a:r>
            <a:r>
              <a:rPr dirty="0"/>
              <a:t> for further improvements.</a:t>
            </a:r>
          </a:p>
          <a:p>
            <a:pPr marL="0" indent="0">
              <a:buNone/>
            </a:pPr>
            <a:r>
              <a:rPr dirty="0"/>
              <a:t> Real-time updates: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Incorporate live race data for continuous learning.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 Optimized Gradient Boosting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 app for predictions and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Cleaned dataset for further analysis and refinement.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 Findings, Insights,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446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dirty="0"/>
              <a:t> Key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</a:t>
            </a:r>
            <a:r>
              <a:rPr sz="1600" dirty="0" err="1"/>
              <a:t>Success_rate</a:t>
            </a:r>
            <a:r>
              <a:rPr sz="1600" dirty="0"/>
              <a:t> and RPR are the most influential predictors.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</a:t>
            </a:r>
            <a:r>
              <a:rPr sz="1600" dirty="0" err="1"/>
              <a:t>Speed_ratio</a:t>
            </a:r>
            <a:r>
              <a:rPr sz="1600" dirty="0"/>
              <a:t> and trainer rating significantly impact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Gradient Boosting achieved unparalleled accuracy and recall.</a:t>
            </a:r>
          </a:p>
          <a:p>
            <a:pPr marL="0" indent="0">
              <a:buNone/>
            </a:pPr>
            <a:r>
              <a:rPr sz="1600"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SMOTE effectively addressed class imbalance.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Domain-specific metrics (</a:t>
            </a:r>
            <a:r>
              <a:rPr sz="1600" dirty="0" err="1"/>
              <a:t>Success_rate</a:t>
            </a:r>
            <a:r>
              <a:rPr sz="1600" dirty="0"/>
              <a:t>, </a:t>
            </a:r>
            <a:r>
              <a:rPr sz="1600" dirty="0" err="1"/>
              <a:t>Speed_ratio</a:t>
            </a:r>
            <a:r>
              <a:rPr sz="1600" dirty="0"/>
              <a:t>) improved model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Correlation analysis revealed crucial feature relationships.</a:t>
            </a:r>
          </a:p>
          <a:p>
            <a:pPr marL="0" indent="0">
              <a:buNone/>
            </a:pPr>
            <a:r>
              <a:rPr sz="1600" dirty="0"/>
              <a:t> 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The deployed Gradient Boosting model is robust and scalable.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</a:t>
            </a:r>
            <a:r>
              <a:rPr sz="1600" dirty="0" err="1"/>
              <a:t>Streamlit</a:t>
            </a:r>
            <a:r>
              <a:rPr sz="1600" dirty="0"/>
              <a:t> app ensures stakeholder accessibility and real-time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   The project sets a foundation for future enhancements with advanced features.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The objective is to accurately predict horse race outcomes (Win or No Win) using historical data (1990–2020). This includes handling imbalanced data, extracting meaningful insights, and building a reliable prediction model.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Dataset size: 821,465 records spanning 30 years (1990–2020).</a:t>
            </a:r>
          </a:p>
          <a:p>
            <a:pPr marL="0" indent="0">
              <a:buNone/>
            </a:pPr>
            <a:r>
              <a:rPr dirty="0"/>
              <a:t>Features: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   Horse-specific: Weight, RPR, TR, Speed Ratio, Success Rate.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  Race-specific: Course, Distance, Position, </a:t>
            </a:r>
            <a:r>
              <a:rPr dirty="0" err="1"/>
              <a:t>Res_win</a:t>
            </a:r>
            <a:r>
              <a:rPr dirty="0"/>
              <a:t> (Target).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Categorical: </a:t>
            </a:r>
            <a:r>
              <a:rPr dirty="0" err="1"/>
              <a:t>TrainerName</a:t>
            </a:r>
            <a:r>
              <a:rPr dirty="0"/>
              <a:t>, </a:t>
            </a:r>
            <a:r>
              <a:rPr dirty="0" err="1"/>
              <a:t>JockeyName</a:t>
            </a:r>
            <a:r>
              <a:rPr dirty="0"/>
              <a:t>, Course.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sz="2800" dirty="0"/>
              <a:t> Data Preparation: Pandas, Scikit-learn.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800" dirty="0"/>
              <a:t> Visualization: Matplotlib, Seaborn, </a:t>
            </a:r>
            <a:r>
              <a:rPr sz="2800" dirty="0" err="1"/>
              <a:t>Plotly</a:t>
            </a:r>
            <a:r>
              <a:rPr sz="2800" dirty="0"/>
              <a:t> (interactive).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800" dirty="0"/>
              <a:t> Machine Learning: Gradient Boosting, </a:t>
            </a:r>
            <a:r>
              <a:rPr sz="2800" dirty="0" err="1"/>
              <a:t>SMOTE,</a:t>
            </a:r>
            <a:r>
              <a:rPr lang="en-US" sz="2800" dirty="0" err="1"/>
              <a:t>Confusion</a:t>
            </a:r>
            <a:r>
              <a:rPr lang="en-US" sz="2800" dirty="0"/>
              <a:t> Matrix,</a:t>
            </a:r>
            <a:r>
              <a:rPr sz="2800" dirty="0"/>
              <a:t> Logistic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800" dirty="0"/>
              <a:t>Deployment: </a:t>
            </a:r>
            <a:r>
              <a:rPr sz="2800" dirty="0" err="1"/>
              <a:t>Streamlit</a:t>
            </a:r>
            <a:r>
              <a:rPr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 Missing values handled with mean (numerical) and mode (categorical).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Label encoding applied for categorical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Numerical features normalized for better model performance.</a:t>
            </a:r>
          </a:p>
          <a:p>
            <a:endParaRPr lang="en-US" dirty="0"/>
          </a:p>
          <a:p>
            <a:r>
              <a:rPr dirty="0"/>
              <a:t>Synthetic Minority Oversampling Technique (SMOTE) applied: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Addressed class imbalance (minority class: 'Win').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Enhanced model learning on underrepresented data.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Distribution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 Histograms revealed: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Weight and RPR were right-skewed, indicating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Distance had a bimodal distribution (short vs. long races).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Feature scaling and outlier handling were necessary for accurate predictions.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Heatmap highlighted key relationships: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Positive: </a:t>
            </a:r>
            <a:r>
              <a:rPr dirty="0" err="1"/>
              <a:t>Success_rate</a:t>
            </a:r>
            <a:r>
              <a:rPr dirty="0"/>
              <a:t> ↔ </a:t>
            </a:r>
            <a:r>
              <a:rPr dirty="0" err="1"/>
              <a:t>Res_win</a:t>
            </a:r>
            <a:r>
              <a:rPr dirty="0"/>
              <a:t>, RPR ↔ </a:t>
            </a:r>
            <a:r>
              <a:rPr dirty="0" err="1"/>
              <a:t>Res_win</a:t>
            </a:r>
            <a:r>
              <a:rPr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Negative: Weight ↔ Performance.</a:t>
            </a:r>
          </a:p>
          <a:p>
            <a:pPr marL="0" indent="0">
              <a:buNone/>
            </a:pPr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r>
              <a:rPr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</a:t>
            </a:r>
            <a:r>
              <a:rPr dirty="0" err="1"/>
              <a:t>Success_rate</a:t>
            </a:r>
            <a:r>
              <a:rPr dirty="0"/>
              <a:t> and RPR were crucial predictors of winning outcomes.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Feature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Scatter plots identified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</a:t>
            </a:r>
            <a:r>
              <a:rPr dirty="0" err="1"/>
              <a:t>Speed_ratio</a:t>
            </a:r>
            <a:r>
              <a:rPr dirty="0"/>
              <a:t> had a non-linear relationship with position.</a:t>
            </a:r>
          </a:p>
          <a:p>
            <a:pPr marL="0" indent="0">
              <a:buNone/>
            </a:pPr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r>
              <a:rPr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Feature engineering focused on </a:t>
            </a:r>
            <a:r>
              <a:rPr dirty="0" err="1"/>
              <a:t>speed_ratio</a:t>
            </a:r>
            <a:r>
              <a:rPr dirty="0"/>
              <a:t> and position interactions.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Created new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Speed Ratio: Relative pace in prior races.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Success Rate: Aggregated metric of historical wins.</a:t>
            </a:r>
          </a:p>
          <a:p>
            <a:pPr marL="0" indent="0">
              <a:buNone/>
            </a:pPr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r>
              <a:rPr dirty="0"/>
              <a:t>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Enhanced representation of domain-specific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  Improved the model's ability to capture complex relationships.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Override1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0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1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2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3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4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5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16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2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3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4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5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6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7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8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9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795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-apple-system</vt:lpstr>
      <vt:lpstr>Arial</vt:lpstr>
      <vt:lpstr>Calibri Light</vt:lpstr>
      <vt:lpstr>Metropolitan</vt:lpstr>
      <vt:lpstr>Horse Race Prediction Project</vt:lpstr>
      <vt:lpstr>Project Objective</vt:lpstr>
      <vt:lpstr>Dataset Overview</vt:lpstr>
      <vt:lpstr>Technologies and Tools</vt:lpstr>
      <vt:lpstr>Data Preprocessing</vt:lpstr>
      <vt:lpstr>EDA: Distribution Analysis</vt:lpstr>
      <vt:lpstr>EDA: Correlation Analysis</vt:lpstr>
      <vt:lpstr>EDA: Feature Interactions</vt:lpstr>
      <vt:lpstr>Feature Engineering</vt:lpstr>
      <vt:lpstr>Feature Importance Analysis </vt:lpstr>
      <vt:lpstr>Model Performance &amp; SMOTE</vt:lpstr>
      <vt:lpstr>Deployment</vt:lpstr>
      <vt:lpstr>Key Insights</vt:lpstr>
      <vt:lpstr>Future Enhancements</vt:lpstr>
      <vt:lpstr>Deliverables</vt:lpstr>
      <vt:lpstr>Key Findings, Insights,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Shubhangi Patil</cp:lastModifiedBy>
  <cp:revision>33</cp:revision>
  <dcterms:created xsi:type="dcterms:W3CDTF">2013-01-27T09:14:16Z</dcterms:created>
  <dcterms:modified xsi:type="dcterms:W3CDTF">2024-12-08T13:15:00Z</dcterms:modified>
  <cp:category/>
</cp:coreProperties>
</file>