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8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2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619" y="1510993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Mall Customer Segmentation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407"/>
            <a:ext cx="6400800" cy="1752600"/>
          </a:xfrm>
        </p:spPr>
        <p:txBody>
          <a:bodyPr>
            <a:normAutofit fontScale="92500"/>
          </a:bodyPr>
          <a:lstStyle/>
          <a:p>
            <a:r>
              <a:rPr dirty="0"/>
              <a:t>Segmentation using K</a:t>
            </a:r>
            <a:r>
              <a:rPr lang="en-US" dirty="0"/>
              <a:t> </a:t>
            </a:r>
            <a:r>
              <a:rPr dirty="0"/>
              <a:t>Means Clustering</a:t>
            </a:r>
            <a:br>
              <a:rPr lang="en-US" dirty="0"/>
            </a:br>
            <a:endParaRPr lang="en-US" dirty="0"/>
          </a:p>
          <a:p>
            <a:r>
              <a:rPr lang="en-US" sz="2600" dirty="0"/>
              <a:t>by</a:t>
            </a:r>
          </a:p>
          <a:p>
            <a:r>
              <a:rPr lang="en-US" sz="2600" dirty="0"/>
              <a:t>Shubhangi V Patil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Cluster Profiles and Marketing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013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Cluster Profiles:</a:t>
            </a:r>
          </a:p>
          <a:p>
            <a:pPr marL="0" indent="0">
              <a:buNone/>
            </a:pPr>
            <a:r>
              <a:rPr sz="1800" dirty="0"/>
              <a:t>Cluster 0:</a:t>
            </a:r>
          </a:p>
          <a:p>
            <a:pPr marL="0" indent="0">
              <a:buNone/>
            </a:pPr>
            <a:r>
              <a:rPr sz="1800" dirty="0"/>
              <a:t>• </a:t>
            </a:r>
            <a:r>
              <a:rPr sz="1800" dirty="0" err="1"/>
              <a:t>CustomerID</a:t>
            </a:r>
            <a:r>
              <a:rPr sz="1800" dirty="0"/>
              <a:t>: 162.0</a:t>
            </a:r>
          </a:p>
          <a:p>
            <a:pPr marL="0" indent="0">
              <a:buNone/>
            </a:pPr>
            <a:r>
              <a:rPr sz="1800" dirty="0"/>
              <a:t>• Age: 40.39</a:t>
            </a:r>
          </a:p>
          <a:p>
            <a:pPr marL="0" indent="0">
              <a:buNone/>
            </a:pPr>
            <a:r>
              <a:rPr sz="1800" dirty="0"/>
              <a:t>• Annual Income (k$): 87.0</a:t>
            </a:r>
          </a:p>
          <a:p>
            <a:pPr marL="0" indent="0">
              <a:buNone/>
            </a:pPr>
            <a:r>
              <a:rPr sz="1800" dirty="0"/>
              <a:t>• Spending Score (1-100): 18.63</a:t>
            </a:r>
          </a:p>
          <a:p>
            <a:pPr marL="0" indent="0">
              <a:buNone/>
            </a:pPr>
            <a:r>
              <a:rPr sz="1800" dirty="0"/>
              <a:t>Cluster 1:</a:t>
            </a:r>
          </a:p>
          <a:p>
            <a:pPr marL="0" indent="0">
              <a:buNone/>
            </a:pPr>
            <a:r>
              <a:rPr sz="1800" dirty="0"/>
              <a:t>• </a:t>
            </a:r>
            <a:r>
              <a:rPr sz="1800" dirty="0" err="1"/>
              <a:t>CustomerID</a:t>
            </a:r>
            <a:r>
              <a:rPr sz="1800" dirty="0"/>
              <a:t>: 162.0</a:t>
            </a:r>
          </a:p>
          <a:p>
            <a:pPr marL="0" indent="0">
              <a:buNone/>
            </a:pPr>
            <a:r>
              <a:rPr sz="1800" dirty="0"/>
              <a:t>• Age: 32.69</a:t>
            </a:r>
          </a:p>
          <a:p>
            <a:pPr marL="0" indent="0">
              <a:buNone/>
            </a:pPr>
            <a:r>
              <a:rPr sz="1800" dirty="0"/>
              <a:t>• Annual Income (k$): 86.54</a:t>
            </a:r>
          </a:p>
          <a:p>
            <a:pPr marL="0" indent="0">
              <a:buNone/>
            </a:pPr>
            <a:r>
              <a:rPr sz="1800" dirty="0"/>
              <a:t>• Spending Score (1-100): 82.13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383CE-790D-1694-1402-AE363D5A784E}"/>
              </a:ext>
            </a:extLst>
          </p:cNvPr>
          <p:cNvSpPr txBox="1"/>
          <p:nvPr/>
        </p:nvSpPr>
        <p:spPr>
          <a:xfrm>
            <a:off x="4439264" y="1600200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Cluster 2:</a:t>
            </a:r>
          </a:p>
          <a:p>
            <a:r>
              <a:rPr lang="en-US" dirty="0"/>
              <a:t>• </a:t>
            </a:r>
            <a:r>
              <a:rPr lang="en-US" dirty="0" err="1"/>
              <a:t>CustomerID</a:t>
            </a:r>
            <a:r>
              <a:rPr lang="en-US" dirty="0"/>
              <a:t>: 62.0</a:t>
            </a:r>
          </a:p>
          <a:p>
            <a:r>
              <a:rPr lang="en-US" dirty="0"/>
              <a:t>• Age: 40.33</a:t>
            </a:r>
          </a:p>
          <a:p>
            <a:r>
              <a:rPr lang="en-US" dirty="0"/>
              <a:t>• Annual Income (k$): 44.15</a:t>
            </a:r>
          </a:p>
          <a:p>
            <a:r>
              <a:rPr lang="en-US" dirty="0"/>
              <a:t>• Spending Score (1-100): 49.83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Marketing Strategies:</a:t>
            </a:r>
          </a:p>
          <a:p>
            <a:r>
              <a:rPr lang="en-US" dirty="0"/>
              <a:t>• Cluster 0: Offer loyalty rewards and exclusive deals.</a:t>
            </a:r>
          </a:p>
          <a:p>
            <a:r>
              <a:rPr lang="en-US" dirty="0"/>
              <a:t>• Cluster 1: Introduce premium products or services.</a:t>
            </a:r>
          </a:p>
          <a:p>
            <a:r>
              <a:rPr lang="en-US" dirty="0"/>
              <a:t>• Cluster 2: Implement budget-friendly promotions.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A0154-9F75-692E-D0FD-97FC69A77A7C}"/>
              </a:ext>
            </a:extLst>
          </p:cNvPr>
          <p:cNvSpPr/>
          <p:nvPr/>
        </p:nvSpPr>
        <p:spPr>
          <a:xfrm>
            <a:off x="7220308" y="6340563"/>
            <a:ext cx="14664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segments mall customers based on their annual income and spending score using KMeans clustering. The goal is to identify distinct customer groups to help tailor marketing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Loading Data</a:t>
            </a:r>
          </a:p>
          <a:p>
            <a:r>
              <a:rPr dirty="0"/>
              <a:t>Handling Missing Values</a:t>
            </a:r>
          </a:p>
          <a:p>
            <a:r>
              <a:rPr dirty="0"/>
              <a:t>Encoding Categorical Variables</a:t>
            </a:r>
          </a:p>
          <a:p>
            <a:r>
              <a:rPr dirty="0"/>
              <a:t>Feature Selection: Annual Income (k$) and Spending Score (1-100)</a:t>
            </a:r>
          </a:p>
          <a:p>
            <a:r>
              <a:rPr dirty="0"/>
              <a:t>Normalization: Using </a:t>
            </a:r>
            <a:r>
              <a:rPr dirty="0" err="1"/>
              <a:t>StandardScaler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EDA helps in understanding the data distribution and relationships.</a:t>
            </a:r>
          </a:p>
          <a:p>
            <a:endParaRPr dirty="0"/>
          </a:p>
          <a:p>
            <a:r>
              <a:rPr dirty="0"/>
              <a:t>Histograms and Boxplots:</a:t>
            </a:r>
          </a:p>
          <a:p>
            <a:r>
              <a:rPr dirty="0"/>
              <a:t> Annual Income (k$): Analyzes the income distribution.</a:t>
            </a:r>
          </a:p>
          <a:p>
            <a:r>
              <a:rPr dirty="0"/>
              <a:t> Spending Score (1-100): Analyzes the spending behavior.</a:t>
            </a:r>
          </a:p>
          <a:p>
            <a:r>
              <a:rPr dirty="0" err="1"/>
              <a:t>Pairplot</a:t>
            </a:r>
            <a:r>
              <a:rPr dirty="0"/>
              <a:t>: Examines relationships between features.</a:t>
            </a:r>
          </a:p>
          <a:p>
            <a:r>
              <a:rPr dirty="0"/>
              <a:t>Correlation Heatmap: Analyzes correlations between numerical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30" y="-310881"/>
            <a:ext cx="7543800" cy="1450757"/>
          </a:xfrm>
        </p:spPr>
        <p:txBody>
          <a:bodyPr/>
          <a:lstStyle/>
          <a:p>
            <a:r>
              <a:rPr dirty="0"/>
              <a:t>EDA Visualizations</a:t>
            </a:r>
          </a:p>
        </p:txBody>
      </p:sp>
      <p:pic>
        <p:nvPicPr>
          <p:cNvPr id="3" name="Picture 2" descr="annual_income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45458"/>
            <a:ext cx="3588775" cy="2153265"/>
          </a:xfrm>
          <a:prstGeom prst="rect">
            <a:avLst/>
          </a:prstGeom>
        </p:spPr>
      </p:pic>
      <p:pic>
        <p:nvPicPr>
          <p:cNvPr id="4" name="Picture 3" descr="spending_score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588775" cy="2153265"/>
          </a:xfrm>
          <a:prstGeom prst="rect">
            <a:avLst/>
          </a:prstGeom>
        </p:spPr>
      </p:pic>
      <p:pic>
        <p:nvPicPr>
          <p:cNvPr id="5" name="Picture 4" descr="pai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1" y="1319315"/>
            <a:ext cx="4001729" cy="2888891"/>
          </a:xfrm>
          <a:prstGeom prst="rect">
            <a:avLst/>
          </a:prstGeom>
        </p:spPr>
      </p:pic>
      <p:pic>
        <p:nvPicPr>
          <p:cNvPr id="6" name="Picture 5" descr="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277" y="4208207"/>
            <a:ext cx="4547420" cy="24672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4" y="-146015"/>
            <a:ext cx="7543800" cy="1450757"/>
          </a:xfrm>
        </p:spPr>
        <p:txBody>
          <a:bodyPr/>
          <a:lstStyle/>
          <a:p>
            <a:r>
              <a:rPr dirty="0"/>
              <a:t>Clustering with </a:t>
            </a:r>
            <a:r>
              <a:rPr dirty="0" err="1"/>
              <a:t>KMeans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Elbow Method: Determining optimal number of clusters by plotting Within-Cluster Sum of Squares (WCSS) against the number of clusters.</a:t>
            </a:r>
          </a:p>
          <a:p>
            <a:r>
              <a:t>• KMeans Training: Training the KMeans algorithm on the scaled features.</a:t>
            </a:r>
          </a:p>
          <a:p>
            <a:r>
              <a:t>• Visualization: Visualizing the predicted clusters.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Dimensionality Reduction with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Application: Reducing feature dimensions to 2 for better visualization.</a:t>
            </a:r>
          </a:p>
          <a:p>
            <a:r>
              <a:t>• PCA-based Clustering: Repeating KMeans clustering on the PCA-reduced features and visualizing the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Analysis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Cluster Centers Analysis: Characteristics of each cluster are examined by analyzing the cluster centers.</a:t>
            </a:r>
          </a:p>
          <a:p>
            <a:r>
              <a:rPr dirty="0"/>
              <a:t> Cluster Labels: Adding cluster labels to the original dataset.</a:t>
            </a:r>
          </a:p>
          <a:p>
            <a:r>
              <a:rPr dirty="0"/>
              <a:t> Silhouette Score: 0.46658474418951484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PCA Feature 1  PCA Feature 2</a:t>
            </a:r>
          </a:p>
          <a:p>
            <a:r>
              <a:t>0: -0.152972  1.580196</a:t>
            </a:r>
          </a:p>
          <a:p>
            <a:r>
              <a:t>1:  1.577616 -0.175306</a:t>
            </a:r>
          </a:p>
          <a:p>
            <a:r>
              <a:t>2: -0.452960 -0.432606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397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Mall Customer Segmentation Project</vt:lpstr>
      <vt:lpstr>Project Overview</vt:lpstr>
      <vt:lpstr>Data Loading and Preprocessing</vt:lpstr>
      <vt:lpstr>Exploratory Data Analysis (EDA)</vt:lpstr>
      <vt:lpstr>EDA Visualizations</vt:lpstr>
      <vt:lpstr>Clustering with KMeans</vt:lpstr>
      <vt:lpstr>Dimensionality Reduction with PCA</vt:lpstr>
      <vt:lpstr>Cluster Analysis and Evaluation</vt:lpstr>
      <vt:lpstr>Cluster Centers</vt:lpstr>
      <vt:lpstr>Cluster Profiles and Marketing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Shubhangi Patil</cp:lastModifiedBy>
  <cp:revision>5</cp:revision>
  <dcterms:created xsi:type="dcterms:W3CDTF">2013-01-27T09:14:16Z</dcterms:created>
  <dcterms:modified xsi:type="dcterms:W3CDTF">2024-07-18T08:23:28Z</dcterms:modified>
  <cp:category/>
</cp:coreProperties>
</file>