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jw7cb5MnCPIq3YOR3r57MdD867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2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HUNGRY TERPS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2180"/>
              <a:t>DBMS Group Project</a:t>
            </a:r>
            <a:endParaRPr b="1" sz="21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21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110"/>
              <a:t>Project_0502_02</a:t>
            </a:r>
            <a:endParaRPr sz="2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Dishant Vakte, Uzair Masih, Hrutwi Kakadia, Shubhangkar Girish Jain</a:t>
            </a:r>
            <a:endParaRPr sz="11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10"/>
              <a:t>Date - 12/08/2021</a:t>
            </a:r>
            <a:endParaRPr b="1" sz="12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PHYSICAL DATABASE DESIGN: SQL CREATE TABLE -LOCATION </a:t>
            </a:r>
            <a:endParaRPr sz="2940"/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575" y="1067700"/>
            <a:ext cx="484770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673"/>
              <a:buFont typeface="Arial"/>
              <a:buNone/>
            </a:pPr>
            <a:r>
              <a:rPr lang="en" sz="2940"/>
              <a:t>PHYSICAL DATABASE DESIGN: SQL CREATE TABLE -WRITE </a:t>
            </a:r>
            <a:endParaRPr sz="29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29" name="Google Shape;1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550" y="1152425"/>
            <a:ext cx="6881851" cy="33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BUSINESS TRANSACTIONS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406"/>
              <a:buNone/>
            </a:pPr>
            <a:r>
              <a:rPr lang="en" sz="3044"/>
              <a:t>List of top rated restaurants by customers 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0" l="1370" r="0" t="0"/>
          <a:stretch/>
        </p:blipFill>
        <p:spPr>
          <a:xfrm>
            <a:off x="311700" y="1472025"/>
            <a:ext cx="554257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2775" y="1472025"/>
            <a:ext cx="2984925" cy="3592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BUSINESS TRANSACTIONS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406"/>
              <a:buNone/>
            </a:pPr>
            <a:r>
              <a:rPr lang="en" sz="3044"/>
              <a:t>List of number of restaurants in all the zip-codes in College Park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09275"/>
            <a:ext cx="8839202" cy="121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9450" y="2443150"/>
            <a:ext cx="364854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BUSINESS TRANSACTIONS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406"/>
              <a:buNone/>
            </a:pPr>
            <a:r>
              <a:rPr lang="en" sz="3044"/>
              <a:t>List of the top restaurant based on count of reviews in each price category</a:t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310375" y="957750"/>
            <a:ext cx="14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00100"/>
            <a:ext cx="8839201" cy="23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7050" y="2788712"/>
            <a:ext cx="5686952" cy="149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BUSINESS TRANSACTIONS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406"/>
              <a:buNone/>
            </a:pPr>
            <a:r>
              <a:rPr lang="en" sz="3044"/>
              <a:t>List of restaurants that have dining services in zip code 20740</a:t>
            </a:r>
            <a:endParaRPr sz="3044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625" y="1507625"/>
            <a:ext cx="5420749" cy="287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5374" y="3064975"/>
            <a:ext cx="27432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BUSINESS TRANSACTIONS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406"/>
              <a:buNone/>
            </a:pPr>
            <a:r>
              <a:rPr lang="en" sz="3044"/>
              <a:t>List of reviews given by star users</a:t>
            </a:r>
            <a:endParaRPr/>
          </a:p>
        </p:txBody>
      </p:sp>
      <p:pic>
        <p:nvPicPr>
          <p:cNvPr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75" y="1506175"/>
            <a:ext cx="8813924" cy="23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086375"/>
            <a:ext cx="8839199" cy="611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BUSINESS TRANSACTIONS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406"/>
              <a:buNone/>
            </a:pPr>
            <a:r>
              <a:rPr lang="en" sz="3044"/>
              <a:t>List of restaurants that offer delivery services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71" name="Google Shape;1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600" y="1553075"/>
            <a:ext cx="6471610" cy="13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 rotWithShape="1">
          <a:blip r:embed="rId4">
            <a:alphaModFix/>
          </a:blip>
          <a:srcRect b="0" l="1555" r="0" t="0"/>
          <a:stretch/>
        </p:blipFill>
        <p:spPr>
          <a:xfrm>
            <a:off x="399975" y="3255575"/>
            <a:ext cx="6089500" cy="7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9474" y="1792927"/>
            <a:ext cx="2500100" cy="311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BUSINESS TRANSACTIONS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406"/>
              <a:buNone/>
            </a:pPr>
            <a:r>
              <a:rPr lang="en" sz="3044"/>
              <a:t>List of top ten restaurants based on count of reviews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04800"/>
            <a:ext cx="6562449" cy="9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131425"/>
            <a:ext cx="4674751" cy="8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5825" y="2303250"/>
            <a:ext cx="3853726" cy="27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BUSINESS TRANSACTIONS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406"/>
              <a:buNone/>
            </a:pPr>
            <a:r>
              <a:rPr lang="en" sz="3044"/>
              <a:t>List of restaurants that are present in multiple locations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81850"/>
            <a:ext cx="6908561" cy="12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4">
            <a:alphaModFix/>
          </a:blip>
          <a:srcRect b="0" l="802" r="0" t="0"/>
          <a:stretch/>
        </p:blipFill>
        <p:spPr>
          <a:xfrm>
            <a:off x="311700" y="2855825"/>
            <a:ext cx="6749250" cy="8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1350" y="4031425"/>
            <a:ext cx="5251633" cy="8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Who are the users?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The users of this database will primarily be but not limited to students. Anyone who wants to get reviews of a particular restaurant in College Park can use the database.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Data Sources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The data has been collected from Yelp website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200" u="sng">
                <a:solidFill>
                  <a:srgbClr val="1155CC"/>
                </a:solidFill>
              </a:rPr>
              <a:t>https://www.yelp.com/search?find_desc=&amp;find_loc=College+Park%2C+MD+20740&amp;ns=1</a:t>
            </a:r>
            <a:endParaRPr sz="1200" u="sng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862" y="1152425"/>
            <a:ext cx="3686274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MISSION STATEMENT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 analyze the customer reviews and ratings for the restaurants in College Park, Maryland.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 alleviate the problems faced by students of finding quality restaurants by providing them insightful reviews.</a:t>
            </a:r>
            <a:endParaRPr/>
          </a:p>
        </p:txBody>
      </p:sp>
      <p:sp>
        <p:nvSpPr>
          <p:cNvPr id="80" name="Google Shape;80;p3"/>
          <p:cNvSpPr txBox="1"/>
          <p:nvPr>
            <p:ph idx="2" type="body"/>
          </p:nvPr>
        </p:nvSpPr>
        <p:spPr>
          <a:xfrm>
            <a:off x="4377250" y="1266175"/>
            <a:ext cx="4311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500"/>
              <a:buNone/>
            </a:pPr>
            <a:r>
              <a:rPr b="1" lang="en" sz="4000"/>
              <a:t>MISSION OBJECTIVE</a:t>
            </a:r>
            <a:endParaRPr b="1" sz="4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7087"/>
              <a:buNone/>
            </a:pPr>
            <a:r>
              <a:rPr lang="en" sz="3605">
                <a:solidFill>
                  <a:srgbClr val="000000"/>
                </a:solidFill>
                <a:highlight>
                  <a:srgbClr val="FFFFFF"/>
                </a:highlight>
              </a:rPr>
              <a:t>1. To find the top rated restaurants by all customers</a:t>
            </a:r>
            <a:endParaRPr sz="360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087"/>
              <a:buNone/>
            </a:pPr>
            <a:r>
              <a:rPr lang="en" sz="3605">
                <a:solidFill>
                  <a:srgbClr val="000000"/>
                </a:solidFill>
                <a:highlight>
                  <a:srgbClr val="FFFFFF"/>
                </a:highlight>
              </a:rPr>
              <a:t>2. To find the zip code that has maximum number of restaurants</a:t>
            </a:r>
            <a:endParaRPr sz="360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087"/>
              <a:buNone/>
            </a:pPr>
            <a:r>
              <a:rPr lang="en" sz="3605">
                <a:solidFill>
                  <a:srgbClr val="000000"/>
                </a:solidFill>
                <a:highlight>
                  <a:srgbClr val="FFFFFF"/>
                </a:highlight>
              </a:rPr>
              <a:t>3. To find the top restaurant in each price category based on number of reviews</a:t>
            </a:r>
            <a:endParaRPr sz="360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087"/>
              <a:buNone/>
            </a:pPr>
            <a:r>
              <a:rPr lang="en" sz="3605">
                <a:solidFill>
                  <a:srgbClr val="000000"/>
                </a:solidFill>
                <a:highlight>
                  <a:srgbClr val="FFFFFF"/>
                </a:highlight>
              </a:rPr>
              <a:t>4. How many dining restaurants in a particular zip-code</a:t>
            </a:r>
            <a:endParaRPr sz="360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087"/>
              <a:buNone/>
            </a:pPr>
            <a:r>
              <a:rPr lang="en" sz="3605">
                <a:solidFill>
                  <a:srgbClr val="000000"/>
                </a:solidFill>
                <a:highlight>
                  <a:srgbClr val="FFFFFF"/>
                </a:highlight>
              </a:rPr>
              <a:t>5. To find the reviews written by star customers </a:t>
            </a:r>
            <a:endParaRPr sz="360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087"/>
              <a:buNone/>
            </a:pPr>
            <a:r>
              <a:rPr lang="en" sz="3605">
                <a:solidFill>
                  <a:srgbClr val="000000"/>
                </a:solidFill>
                <a:highlight>
                  <a:srgbClr val="FFFFFF"/>
                </a:highlight>
              </a:rPr>
              <a:t>6. List of restaurants that offer delivery services</a:t>
            </a:r>
            <a:endParaRPr sz="360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087"/>
              <a:buNone/>
            </a:pPr>
            <a:r>
              <a:rPr lang="en" sz="3605">
                <a:solidFill>
                  <a:srgbClr val="000000"/>
                </a:solidFill>
                <a:highlight>
                  <a:srgbClr val="FFFFFF"/>
                </a:highlight>
              </a:rPr>
              <a:t>7. To find the top ten restaurants based on count of reviews</a:t>
            </a:r>
            <a:endParaRPr sz="360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087"/>
              <a:buNone/>
            </a:pPr>
            <a:r>
              <a:rPr lang="en" sz="3605">
                <a:solidFill>
                  <a:srgbClr val="000000"/>
                </a:solidFill>
                <a:highlight>
                  <a:srgbClr val="FFFFFF"/>
                </a:highlight>
              </a:rPr>
              <a:t>8. To find the list of restaurants that are present in multiple locations</a:t>
            </a:r>
            <a:endParaRPr sz="360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210"/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 rot="-824">
            <a:off x="338230" y="2218059"/>
            <a:ext cx="3755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1472100" y="4008375"/>
            <a:ext cx="93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highlight>
                <a:srgbClr val="FF99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6725" y="160200"/>
            <a:ext cx="5704599" cy="483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LOGICAL DATABASE DESIGN: RELATIONAL SCHEMA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625" u="sng"/>
              <a:t>RELATIONAL SCHEMA:</a:t>
            </a:r>
            <a:endParaRPr b="1" sz="1625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Restaurant(</a:t>
            </a:r>
            <a:r>
              <a:rPr b="1" lang="en" sz="1400" u="sng">
                <a:solidFill>
                  <a:srgbClr val="000000"/>
                </a:solidFill>
                <a:highlight>
                  <a:srgbClr val="FFFFFF"/>
                </a:highlight>
              </a:rPr>
              <a:t>resID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, resName, resPrice,resNoOfRew,resCuisine)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RestaurantAmenities(</a:t>
            </a:r>
            <a:r>
              <a:rPr b="1" lang="en" sz="1400" u="sng">
                <a:solidFill>
                  <a:srgbClr val="000000"/>
                </a:solidFill>
                <a:highlight>
                  <a:schemeClr val="lt1"/>
                </a:highlight>
              </a:rPr>
              <a:t>amID</a:t>
            </a:r>
            <a:r>
              <a:rPr i="1" lang="en" sz="1400">
                <a:solidFill>
                  <a:srgbClr val="000000"/>
                </a:solidFill>
                <a:highlight>
                  <a:schemeClr val="lt1"/>
                </a:highlight>
              </a:rPr>
              <a:t>,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 resAmenities,</a:t>
            </a:r>
            <a:r>
              <a:rPr b="1" i="1" lang="en" sz="1400" u="sng">
                <a:solidFill>
                  <a:srgbClr val="000000"/>
                </a:solidFill>
                <a:highlight>
                  <a:schemeClr val="lt1"/>
                </a:highlight>
              </a:rPr>
              <a:t>resID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Customer (</a:t>
            </a:r>
            <a:r>
              <a:rPr b="1" lang="en" sz="1400" u="sng">
                <a:solidFill>
                  <a:srgbClr val="000000"/>
                </a:solidFill>
                <a:highlight>
                  <a:srgbClr val="FFFFFF"/>
                </a:highlight>
              </a:rPr>
              <a:t>cusID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, cusFirstName, cusLastName, cusGender, cusStartDate, cusStarUser,cusCityName, cusStateName, cusZipCode, cusNoOfReviews)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Review (</a:t>
            </a:r>
            <a:r>
              <a:rPr b="1" lang="en" sz="1400" u="sng">
                <a:solidFill>
                  <a:srgbClr val="000000"/>
                </a:solidFill>
                <a:highlight>
                  <a:srgbClr val="FFFFFF"/>
                </a:highlight>
              </a:rPr>
              <a:t>rewID,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rewText, rewNoOfStars, rewFavouriteDish)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Location (</a:t>
            </a:r>
            <a:r>
              <a:rPr b="1" lang="en" sz="1400" u="sng">
                <a:solidFill>
                  <a:srgbClr val="000000"/>
                </a:solidFill>
                <a:highlight>
                  <a:srgbClr val="FFFFFF"/>
                </a:highlight>
              </a:rPr>
              <a:t>locID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resID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, locStreetName, locZipCode, locPhoneNumber,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locSundayTimings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, locMondayTimings, locTuesdayTimings, locWednesdayTimings, locThursdayTimings, locFridayTimings, locSaturdayTimings)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Write(</a:t>
            </a:r>
            <a:r>
              <a:rPr b="1" i="1" lang="en" sz="1400" u="sng">
                <a:solidFill>
                  <a:srgbClr val="000000"/>
                </a:solidFill>
                <a:highlight>
                  <a:srgbClr val="FFFFFF"/>
                </a:highlight>
              </a:rPr>
              <a:t>resID,rewID, cusID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dateOfReview)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673"/>
              <a:buFont typeface="Arial"/>
              <a:buNone/>
            </a:pPr>
            <a:r>
              <a:rPr lang="en" sz="2940"/>
              <a:t>PHYSICAL DATABASE DESIGN: SQL CREATE TABLE -RESTAURANT </a:t>
            </a:r>
            <a:endParaRPr sz="2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0" l="921" r="0" t="0"/>
          <a:stretch/>
        </p:blipFill>
        <p:spPr>
          <a:xfrm>
            <a:off x="841300" y="1428750"/>
            <a:ext cx="75311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346"/>
              <a:t>PHYSICAL DATABASE DESIGN: SQL CREATE TABLE -RESTAURANT AMENITIES</a:t>
            </a:r>
            <a:endParaRPr sz="234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40"/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980" r="0" t="0"/>
          <a:stretch/>
        </p:blipFill>
        <p:spPr>
          <a:xfrm>
            <a:off x="593050" y="1514750"/>
            <a:ext cx="8037201" cy="21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673"/>
              <a:buFont typeface="Arial"/>
              <a:buNone/>
            </a:pPr>
            <a:r>
              <a:rPr lang="en" sz="2940"/>
              <a:t>PHYSICAL DATABASE DESIGN: SQL CREATE TABLE -CUSTOMER </a:t>
            </a:r>
            <a:endParaRPr sz="2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 b="0" l="1146" r="0" t="0"/>
          <a:stretch/>
        </p:blipFill>
        <p:spPr>
          <a:xfrm>
            <a:off x="1503300" y="1152425"/>
            <a:ext cx="620950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673"/>
              <a:buFont typeface="Arial"/>
              <a:buNone/>
            </a:pPr>
            <a:r>
              <a:rPr lang="en" sz="2940"/>
              <a:t>PHYSICAL DATABASE DESIGN: SQL CREATE TABLE -REVIEW </a:t>
            </a:r>
            <a:endParaRPr sz="2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17" name="Google Shape;1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0" y="1581150"/>
            <a:ext cx="70485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