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dc414a3c8_1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dc414a3c8_1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dc414a3c8_1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dc414a3c8_1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0403c5b5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0403c5b5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dc414a3c8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dc414a3c8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dc414a3c8_1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dc414a3c8_1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dc414a3c8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dc414a3c8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03c2a112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03c2a112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dc414a3c8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dc414a3c8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dc414a3c8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dc414a3c8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dc414a3c8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dc414a3c8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dc414a3c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dc414a3c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dc414a3c8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dc414a3c8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dc414a3c8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dc414a3c8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0403c5b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0403c5b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0403c5b5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0403c5b5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jp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datasets/cynthiarempel/amazon-us-customer-reviews-dataset?select=amazon_reviews_us_Books_v1_02.tsv" TargetMode="External"/><Relationship Id="rId4" Type="http://schemas.openxmlformats.org/officeDocument/2006/relationships/hyperlink" Target="https://docs.aws.amazon.com/amazondynamodb/latest/developerguide/HowItWorks.API.html" TargetMode="External"/><Relationship Id="rId9" Type="http://schemas.openxmlformats.org/officeDocument/2006/relationships/image" Target="../media/image11.png"/><Relationship Id="rId5" Type="http://schemas.openxmlformats.org/officeDocument/2006/relationships/hyperlink" Target="https://docs.aws.amazon.com/lambda/latest/dg/lambda-python.html" TargetMode="External"/><Relationship Id="rId6" Type="http://schemas.openxmlformats.org/officeDocument/2006/relationships/hyperlink" Target="https://docs.aws.amazon.com/lambda/latest/dg/lambda-nodejs.html" TargetMode="External"/><Relationship Id="rId7" Type="http://schemas.openxmlformats.org/officeDocument/2006/relationships/hyperlink" Target="https://docs.aws.amazon.com/apigateway/latest/developerguide/http-api-dynamo-db.html#http-api-dynamo-db-create-function" TargetMode="External"/><Relationship Id="rId8" Type="http://schemas.openxmlformats.org/officeDocument/2006/relationships/hyperlink" Target="https://docs.aws.amazon.com/amazondynamodb/latest/developerguide/HowItWorks.ReadWriteCapacityMod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Serverless</a:t>
            </a:r>
            <a:r>
              <a:rPr lang="en"/>
              <a:t> Application using </a:t>
            </a:r>
            <a:r>
              <a:rPr lang="en">
                <a:solidFill>
                  <a:srgbClr val="980000"/>
                </a:solidFill>
              </a:rPr>
              <a:t>Lambda</a:t>
            </a:r>
            <a:r>
              <a:rPr lang="en"/>
              <a:t> and </a:t>
            </a:r>
            <a:r>
              <a:rPr lang="en">
                <a:solidFill>
                  <a:srgbClr val="980000"/>
                </a:solidFill>
              </a:rPr>
              <a:t>DynamoDB</a:t>
            </a:r>
            <a:r>
              <a:rPr lang="en"/>
              <a:t> with Auto Scaling</a:t>
            </a:r>
            <a:endParaRPr/>
          </a:p>
        </p:txBody>
      </p:sp>
      <p:sp>
        <p:nvSpPr>
          <p:cNvPr id="87" name="Google Shape;87;p13"/>
          <p:cNvSpPr txBox="1"/>
          <p:nvPr>
            <p:ph idx="1" type="subTitle"/>
          </p:nvPr>
        </p:nvSpPr>
        <p:spPr>
          <a:xfrm>
            <a:off x="729450" y="3105500"/>
            <a:ext cx="3695700" cy="18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80000"/>
                </a:solidFill>
              </a:rPr>
              <a:t>Presented By : </a:t>
            </a:r>
            <a:br>
              <a:rPr lang="en"/>
            </a:br>
            <a:r>
              <a:rPr b="1" lang="en"/>
              <a:t>Smit Parmar</a:t>
            </a:r>
            <a:endParaRPr b="1"/>
          </a:p>
          <a:p>
            <a:pPr indent="0" lvl="0" marL="0" rtl="0" algn="l">
              <a:spcBef>
                <a:spcPts val="0"/>
              </a:spcBef>
              <a:spcAft>
                <a:spcPts val="0"/>
              </a:spcAft>
              <a:buNone/>
            </a:pPr>
            <a:r>
              <a:rPr b="1" lang="en"/>
              <a:t>Geetika Rathi</a:t>
            </a:r>
            <a:endParaRPr b="1"/>
          </a:p>
          <a:p>
            <a:pPr indent="0" lvl="0" marL="0" rtl="0" algn="l">
              <a:spcBef>
                <a:spcPts val="0"/>
              </a:spcBef>
              <a:spcAft>
                <a:spcPts val="0"/>
              </a:spcAft>
              <a:buNone/>
            </a:pPr>
            <a:r>
              <a:rPr b="1" lang="en"/>
              <a:t>Harman Preet Kaur</a:t>
            </a:r>
            <a:endParaRPr b="1"/>
          </a:p>
          <a:p>
            <a:pPr indent="0" lvl="0" marL="0" rtl="0" algn="l">
              <a:spcBef>
                <a:spcPts val="0"/>
              </a:spcBef>
              <a:spcAft>
                <a:spcPts val="0"/>
              </a:spcAft>
              <a:buNone/>
            </a:pPr>
            <a:r>
              <a:rPr b="1" lang="en"/>
              <a:t>Shubhang Khattar</a:t>
            </a:r>
            <a:endParaRPr b="1"/>
          </a:p>
        </p:txBody>
      </p:sp>
      <p:pic>
        <p:nvPicPr>
          <p:cNvPr id="88" name="Google Shape;88;p13"/>
          <p:cNvPicPr preferRelativeResize="0"/>
          <p:nvPr/>
        </p:nvPicPr>
        <p:blipFill>
          <a:blip r:embed="rId3">
            <a:alphaModFix/>
          </a:blip>
          <a:stretch>
            <a:fillRect/>
          </a:stretch>
        </p:blipFill>
        <p:spPr>
          <a:xfrm>
            <a:off x="129641" y="58675"/>
            <a:ext cx="2616782" cy="400200"/>
          </a:xfrm>
          <a:prstGeom prst="rect">
            <a:avLst/>
          </a:prstGeom>
          <a:noFill/>
          <a:ln>
            <a:noFill/>
          </a:ln>
        </p:spPr>
      </p:pic>
      <p:sp>
        <p:nvSpPr>
          <p:cNvPr id="89" name="Google Shape;89;p13"/>
          <p:cNvSpPr txBox="1"/>
          <p:nvPr/>
        </p:nvSpPr>
        <p:spPr>
          <a:xfrm>
            <a:off x="6818675" y="5335875"/>
            <a:ext cx="64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0" name="Google Shape;90;p13"/>
          <p:cNvSpPr txBox="1"/>
          <p:nvPr>
            <p:ph idx="1" type="subTitle"/>
          </p:nvPr>
        </p:nvSpPr>
        <p:spPr>
          <a:xfrm>
            <a:off x="7007850" y="3038100"/>
            <a:ext cx="1409700" cy="40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COMP 6231</a:t>
            </a:r>
            <a:endParaRPr b="1"/>
          </a:p>
        </p:txBody>
      </p:sp>
      <p:pic>
        <p:nvPicPr>
          <p:cNvPr id="91" name="Google Shape;91;p13"/>
          <p:cNvPicPr preferRelativeResize="0"/>
          <p:nvPr/>
        </p:nvPicPr>
        <p:blipFill>
          <a:blip r:embed="rId4">
            <a:alphaModFix/>
          </a:blip>
          <a:stretch>
            <a:fillRect/>
          </a:stretch>
        </p:blipFill>
        <p:spPr>
          <a:xfrm>
            <a:off x="4151147" y="570622"/>
            <a:ext cx="633475" cy="633475"/>
          </a:xfrm>
          <a:prstGeom prst="rect">
            <a:avLst/>
          </a:prstGeom>
          <a:noFill/>
          <a:ln>
            <a:noFill/>
          </a:ln>
        </p:spPr>
      </p:pic>
      <p:pic>
        <p:nvPicPr>
          <p:cNvPr id="92" name="Google Shape;92;p13"/>
          <p:cNvPicPr preferRelativeResize="0"/>
          <p:nvPr/>
        </p:nvPicPr>
        <p:blipFill>
          <a:blip r:embed="rId5">
            <a:alphaModFix/>
          </a:blip>
          <a:stretch>
            <a:fillRect/>
          </a:stretch>
        </p:blipFill>
        <p:spPr>
          <a:xfrm>
            <a:off x="2746430" y="657775"/>
            <a:ext cx="1048820" cy="546325"/>
          </a:xfrm>
          <a:prstGeom prst="rect">
            <a:avLst/>
          </a:prstGeom>
          <a:noFill/>
          <a:ln>
            <a:noFill/>
          </a:ln>
        </p:spPr>
      </p:pic>
      <p:pic>
        <p:nvPicPr>
          <p:cNvPr id="93" name="Google Shape;93;p13"/>
          <p:cNvPicPr preferRelativeResize="0"/>
          <p:nvPr/>
        </p:nvPicPr>
        <p:blipFill>
          <a:blip r:embed="rId6">
            <a:alphaModFix/>
          </a:blip>
          <a:stretch>
            <a:fillRect/>
          </a:stretch>
        </p:blipFill>
        <p:spPr>
          <a:xfrm>
            <a:off x="5206459" y="570624"/>
            <a:ext cx="489390" cy="633475"/>
          </a:xfrm>
          <a:prstGeom prst="rect">
            <a:avLst/>
          </a:prstGeom>
          <a:noFill/>
          <a:ln>
            <a:noFill/>
          </a:ln>
        </p:spPr>
      </p:pic>
      <p:pic>
        <p:nvPicPr>
          <p:cNvPr id="94" name="Google Shape;94;p13"/>
          <p:cNvPicPr preferRelativeResize="0"/>
          <p:nvPr/>
        </p:nvPicPr>
        <p:blipFill>
          <a:blip r:embed="rId7">
            <a:alphaModFix/>
          </a:blip>
          <a:stretch>
            <a:fillRect/>
          </a:stretch>
        </p:blipFill>
        <p:spPr>
          <a:xfrm>
            <a:off x="6724248" y="3782200"/>
            <a:ext cx="2419750" cy="136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Serverless</a:t>
            </a:r>
            <a:r>
              <a:rPr lang="en"/>
              <a:t> Application with </a:t>
            </a:r>
            <a:r>
              <a:rPr lang="en">
                <a:solidFill>
                  <a:srgbClr val="980000"/>
                </a:solidFill>
              </a:rPr>
              <a:t>Lambda</a:t>
            </a:r>
            <a:r>
              <a:rPr lang="en"/>
              <a:t> and </a:t>
            </a:r>
            <a:r>
              <a:rPr lang="en">
                <a:solidFill>
                  <a:srgbClr val="980000"/>
                </a:solidFill>
              </a:rPr>
              <a:t>DynamoDB</a:t>
            </a:r>
            <a:endParaRPr>
              <a:solidFill>
                <a:srgbClr val="980000"/>
              </a:solidFill>
            </a:endParaRPr>
          </a:p>
        </p:txBody>
      </p:sp>
      <p:sp>
        <p:nvSpPr>
          <p:cNvPr id="168" name="Google Shape;168;p22"/>
          <p:cNvSpPr txBox="1"/>
          <p:nvPr>
            <p:ph idx="1" type="body"/>
          </p:nvPr>
        </p:nvSpPr>
        <p:spPr>
          <a:xfrm>
            <a:off x="654825" y="1853850"/>
            <a:ext cx="7763400" cy="2486100"/>
          </a:xfrm>
          <a:prstGeom prst="rect">
            <a:avLst/>
          </a:prstGeom>
        </p:spPr>
        <p:txBody>
          <a:bodyPr anchorCtr="0" anchor="t" bIns="91425" lIns="91425" spcFirstLastPara="1" rIns="91425" wrap="square" tIns="91425">
            <a:normAutofit/>
          </a:bodyPr>
          <a:lstStyle/>
          <a:p>
            <a:pPr indent="-323850" lvl="0" marL="457200" marR="0" rtl="0" algn="just">
              <a:lnSpc>
                <a:spcPct val="115000"/>
              </a:lnSpc>
              <a:spcBef>
                <a:spcPts val="0"/>
              </a:spcBef>
              <a:spcAft>
                <a:spcPts val="0"/>
              </a:spcAft>
              <a:buClr>
                <a:srgbClr val="980000"/>
              </a:buClr>
              <a:buSzPts val="1500"/>
              <a:buFont typeface="Arial"/>
              <a:buChar char="●"/>
            </a:pPr>
            <a:r>
              <a:rPr lang="en" sz="1500">
                <a:solidFill>
                  <a:srgbClr val="828282"/>
                </a:solidFill>
                <a:highlight>
                  <a:srgbClr val="FFFFFF"/>
                </a:highlight>
                <a:latin typeface="Arial"/>
                <a:ea typeface="Arial"/>
                <a:cs typeface="Arial"/>
                <a:sym typeface="Arial"/>
              </a:rPr>
              <a:t>After uploading data, we made one web application by using react framework which can take product ID and can trigger AWS Lambda API to get the results</a:t>
            </a:r>
            <a:br>
              <a:rPr lang="en" sz="1500">
                <a:solidFill>
                  <a:srgbClr val="828282"/>
                </a:solidFill>
                <a:highlight>
                  <a:srgbClr val="FFFFFF"/>
                </a:highlight>
                <a:latin typeface="Arial"/>
                <a:ea typeface="Arial"/>
                <a:cs typeface="Arial"/>
                <a:sym typeface="Arial"/>
              </a:rPr>
            </a:br>
            <a:endParaRPr sz="1500">
              <a:solidFill>
                <a:srgbClr val="828282"/>
              </a:solidFill>
              <a:highlight>
                <a:srgbClr val="FFFFFF"/>
              </a:highlight>
              <a:latin typeface="Arial"/>
              <a:ea typeface="Arial"/>
              <a:cs typeface="Arial"/>
              <a:sym typeface="Arial"/>
            </a:endParaRPr>
          </a:p>
          <a:p>
            <a:pPr indent="-323850" lvl="0" marL="457200" marR="0" rtl="0" algn="just">
              <a:lnSpc>
                <a:spcPct val="115000"/>
              </a:lnSpc>
              <a:spcBef>
                <a:spcPts val="0"/>
              </a:spcBef>
              <a:spcAft>
                <a:spcPts val="0"/>
              </a:spcAft>
              <a:buClr>
                <a:srgbClr val="980000"/>
              </a:buClr>
              <a:buSzPts val="1500"/>
              <a:buFont typeface="Arial"/>
              <a:buChar char="●"/>
            </a:pPr>
            <a:r>
              <a:rPr lang="en" sz="1500">
                <a:solidFill>
                  <a:srgbClr val="828282"/>
                </a:solidFill>
                <a:highlight>
                  <a:srgbClr val="FFFFFF"/>
                </a:highlight>
                <a:latin typeface="Arial"/>
                <a:ea typeface="Arial"/>
                <a:cs typeface="Arial"/>
                <a:sym typeface="Arial"/>
              </a:rPr>
              <a:t>Lambda has capacity to </a:t>
            </a:r>
            <a:r>
              <a:rPr lang="en" sz="1500">
                <a:solidFill>
                  <a:srgbClr val="828282"/>
                </a:solidFill>
                <a:highlight>
                  <a:srgbClr val="FFFFFF"/>
                </a:highlight>
                <a:latin typeface="Arial"/>
                <a:ea typeface="Arial"/>
                <a:cs typeface="Arial"/>
                <a:sym typeface="Arial"/>
              </a:rPr>
              <a:t>increase</a:t>
            </a:r>
            <a:r>
              <a:rPr lang="en" sz="1500">
                <a:solidFill>
                  <a:srgbClr val="828282"/>
                </a:solidFill>
                <a:highlight>
                  <a:srgbClr val="FFFFFF"/>
                </a:highlight>
                <a:latin typeface="Arial"/>
                <a:ea typeface="Arial"/>
                <a:cs typeface="Arial"/>
                <a:sym typeface="Arial"/>
              </a:rPr>
              <a:t> its resources which is vertical scaling. Meanwhile, we have assigned 3000 read request units in DynamoDB(AWS assigns new instance/query engine for each 700-1000 request units) which can be called horizontal scaling</a:t>
            </a:r>
            <a:endParaRPr sz="1700"/>
          </a:p>
        </p:txBody>
      </p:sp>
      <p:pic>
        <p:nvPicPr>
          <p:cNvPr id="169" name="Google Shape;169;p22"/>
          <p:cNvPicPr preferRelativeResize="0"/>
          <p:nvPr/>
        </p:nvPicPr>
        <p:blipFill>
          <a:blip r:embed="rId3">
            <a:alphaModFix/>
          </a:blip>
          <a:stretch>
            <a:fillRect/>
          </a:stretch>
        </p:blipFill>
        <p:spPr>
          <a:xfrm>
            <a:off x="129641" y="58675"/>
            <a:ext cx="2616782" cy="4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solidFill>
                  <a:srgbClr val="980000"/>
                </a:solidFill>
              </a:rPr>
              <a:t>Serverless</a:t>
            </a:r>
            <a:r>
              <a:rPr lang="en"/>
              <a:t> Application with </a:t>
            </a:r>
            <a:r>
              <a:rPr lang="en">
                <a:solidFill>
                  <a:srgbClr val="980000"/>
                </a:solidFill>
              </a:rPr>
              <a:t>Lambda</a:t>
            </a:r>
            <a:r>
              <a:rPr lang="en"/>
              <a:t> and </a:t>
            </a:r>
            <a:r>
              <a:rPr lang="en">
                <a:solidFill>
                  <a:srgbClr val="980000"/>
                </a:solidFill>
              </a:rPr>
              <a:t>DynamoDB (</a:t>
            </a:r>
            <a:r>
              <a:rPr lang="en">
                <a:solidFill>
                  <a:srgbClr val="980000"/>
                </a:solidFill>
              </a:rPr>
              <a:t>Cont’d…</a:t>
            </a:r>
            <a:r>
              <a:rPr lang="en">
                <a:solidFill>
                  <a:srgbClr val="980000"/>
                </a:solidFill>
              </a:rPr>
              <a:t>)</a:t>
            </a:r>
            <a:endParaRPr>
              <a:solidFill>
                <a:srgbClr val="980000"/>
              </a:solidFill>
            </a:endParaRPr>
          </a:p>
        </p:txBody>
      </p:sp>
      <p:sp>
        <p:nvSpPr>
          <p:cNvPr id="175" name="Google Shape;175;p23"/>
          <p:cNvSpPr txBox="1"/>
          <p:nvPr>
            <p:ph idx="1" type="body"/>
          </p:nvPr>
        </p:nvSpPr>
        <p:spPr>
          <a:xfrm>
            <a:off x="690300" y="2245000"/>
            <a:ext cx="7763400" cy="2947500"/>
          </a:xfrm>
          <a:prstGeom prst="rect">
            <a:avLst/>
          </a:prstGeom>
        </p:spPr>
        <p:txBody>
          <a:bodyPr anchorCtr="0" anchor="t" bIns="91425" lIns="91425" spcFirstLastPara="1" rIns="91425" wrap="square" tIns="91425">
            <a:normAutofit/>
          </a:bodyPr>
          <a:lstStyle/>
          <a:p>
            <a:pPr indent="-317500" lvl="0" marL="457200" marR="0" rtl="0" algn="just">
              <a:lnSpc>
                <a:spcPct val="115000"/>
              </a:lnSpc>
              <a:spcBef>
                <a:spcPts val="0"/>
              </a:spcBef>
              <a:spcAft>
                <a:spcPts val="0"/>
              </a:spcAft>
              <a:buClr>
                <a:srgbClr val="980000"/>
              </a:buClr>
              <a:buSzPts val="1400"/>
              <a:buFont typeface="Arial"/>
              <a:buChar char="●"/>
            </a:pPr>
            <a:r>
              <a:rPr lang="en" sz="1400">
                <a:solidFill>
                  <a:srgbClr val="828282"/>
                </a:solidFill>
                <a:highlight>
                  <a:srgbClr val="FFFFFF"/>
                </a:highlight>
                <a:latin typeface="Arial"/>
                <a:ea typeface="Arial"/>
                <a:cs typeface="Arial"/>
                <a:sym typeface="Arial"/>
              </a:rPr>
              <a:t>React framework calls lambda endpoint by using axios package and wait for data. This way we are triggering Lambda APIs which is built in Node.js. </a:t>
            </a:r>
            <a:br>
              <a:rPr lang="en" sz="1400">
                <a:solidFill>
                  <a:srgbClr val="828282"/>
                </a:solidFill>
                <a:highlight>
                  <a:srgbClr val="FFFFFF"/>
                </a:highlight>
                <a:latin typeface="Arial"/>
                <a:ea typeface="Arial"/>
                <a:cs typeface="Arial"/>
                <a:sym typeface="Arial"/>
              </a:rPr>
            </a:br>
            <a:endParaRPr sz="1400">
              <a:solidFill>
                <a:srgbClr val="82828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980000"/>
              </a:buClr>
              <a:buSzPts val="1400"/>
              <a:buFont typeface="Arial"/>
              <a:buChar char="●"/>
            </a:pPr>
            <a:r>
              <a:rPr lang="en" sz="1400">
                <a:solidFill>
                  <a:srgbClr val="828282"/>
                </a:solidFill>
                <a:highlight>
                  <a:srgbClr val="FFFFFF"/>
                </a:highlight>
                <a:latin typeface="Arial"/>
                <a:ea typeface="Arial"/>
                <a:cs typeface="Arial"/>
                <a:sym typeface="Arial"/>
              </a:rPr>
              <a:t>Lambda API will request DyanamoDB for data and will collect at max 100 reviews and will send it back to web application. As the number of user will grow, lambda will increase its capacity and distribute the load.</a:t>
            </a:r>
            <a:br>
              <a:rPr lang="en" sz="1400">
                <a:solidFill>
                  <a:srgbClr val="828282"/>
                </a:solidFill>
                <a:highlight>
                  <a:srgbClr val="FFFFFF"/>
                </a:highlight>
                <a:latin typeface="Arial"/>
                <a:ea typeface="Arial"/>
                <a:cs typeface="Arial"/>
                <a:sym typeface="Arial"/>
              </a:rPr>
            </a:br>
            <a:endParaRPr sz="1400">
              <a:solidFill>
                <a:srgbClr val="82828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980000"/>
              </a:buClr>
              <a:buSzPts val="1400"/>
              <a:buFont typeface="Arial"/>
              <a:buChar char="●"/>
            </a:pPr>
            <a:r>
              <a:rPr lang="en" sz="1400">
                <a:solidFill>
                  <a:srgbClr val="828282"/>
                </a:solidFill>
                <a:highlight>
                  <a:srgbClr val="FFFFFF"/>
                </a:highlight>
                <a:latin typeface="Arial"/>
                <a:ea typeface="Arial"/>
                <a:cs typeface="Arial"/>
                <a:sym typeface="Arial"/>
              </a:rPr>
              <a:t>Additionally, we </a:t>
            </a:r>
            <a:r>
              <a:rPr lang="en" sz="1400">
                <a:solidFill>
                  <a:srgbClr val="828282"/>
                </a:solidFill>
                <a:highlight>
                  <a:srgbClr val="FFFFFF"/>
                </a:highlight>
                <a:latin typeface="Arial"/>
                <a:ea typeface="Arial"/>
                <a:cs typeface="Arial"/>
                <a:sym typeface="Arial"/>
              </a:rPr>
              <a:t>have made one replica of database in different availability zone(canada-central) and main database in North virginia region.</a:t>
            </a:r>
            <a:endParaRPr sz="1400"/>
          </a:p>
        </p:txBody>
      </p:sp>
      <p:pic>
        <p:nvPicPr>
          <p:cNvPr id="176" name="Google Shape;176;p23"/>
          <p:cNvPicPr preferRelativeResize="0"/>
          <p:nvPr/>
        </p:nvPicPr>
        <p:blipFill>
          <a:blip r:embed="rId3">
            <a:alphaModFix/>
          </a:blip>
          <a:stretch>
            <a:fillRect/>
          </a:stretch>
        </p:blipFill>
        <p:spPr>
          <a:xfrm>
            <a:off x="129641" y="58675"/>
            <a:ext cx="2616782" cy="4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5745825" y="614600"/>
            <a:ext cx="3289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Application in Action</a:t>
            </a:r>
            <a:endParaRPr>
              <a:solidFill>
                <a:srgbClr val="980000"/>
              </a:solidFill>
            </a:endParaRPr>
          </a:p>
        </p:txBody>
      </p:sp>
      <p:pic>
        <p:nvPicPr>
          <p:cNvPr id="182" name="Google Shape;182;p24"/>
          <p:cNvPicPr preferRelativeResize="0"/>
          <p:nvPr/>
        </p:nvPicPr>
        <p:blipFill>
          <a:blip r:embed="rId3">
            <a:alphaModFix/>
          </a:blip>
          <a:stretch>
            <a:fillRect/>
          </a:stretch>
        </p:blipFill>
        <p:spPr>
          <a:xfrm>
            <a:off x="957287" y="1408101"/>
            <a:ext cx="7229426" cy="3500675"/>
          </a:xfrm>
          <a:prstGeom prst="rect">
            <a:avLst/>
          </a:prstGeom>
          <a:noFill/>
          <a:ln>
            <a:noFill/>
          </a:ln>
        </p:spPr>
      </p:pic>
      <p:pic>
        <p:nvPicPr>
          <p:cNvPr id="183" name="Google Shape;183;p24"/>
          <p:cNvPicPr preferRelativeResize="0"/>
          <p:nvPr/>
        </p:nvPicPr>
        <p:blipFill>
          <a:blip r:embed="rId4">
            <a:alphaModFix/>
          </a:blip>
          <a:stretch>
            <a:fillRect/>
          </a:stretch>
        </p:blipFill>
        <p:spPr>
          <a:xfrm>
            <a:off x="129641" y="58675"/>
            <a:ext cx="2616782" cy="4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idx="1" type="body"/>
          </p:nvPr>
        </p:nvSpPr>
        <p:spPr>
          <a:xfrm>
            <a:off x="729450" y="1962200"/>
            <a:ext cx="7688700" cy="2377800"/>
          </a:xfrm>
          <a:prstGeom prst="rect">
            <a:avLst/>
          </a:prstGeom>
        </p:spPr>
        <p:txBody>
          <a:bodyPr anchorCtr="0" anchor="t" bIns="91425" lIns="91425" spcFirstLastPara="1" rIns="91425" wrap="square" tIns="91425">
            <a:normAutofit/>
          </a:bodyPr>
          <a:lstStyle/>
          <a:p>
            <a:pPr indent="-317500" lvl="0" marL="457200" marR="0" rtl="0" algn="just">
              <a:lnSpc>
                <a:spcPct val="115000"/>
              </a:lnSpc>
              <a:spcBef>
                <a:spcPts val="0"/>
              </a:spcBef>
              <a:spcAft>
                <a:spcPts val="0"/>
              </a:spcAft>
              <a:buClr>
                <a:srgbClr val="980000"/>
              </a:buClr>
              <a:buSzPts val="1400"/>
              <a:buFont typeface="Arial"/>
              <a:buChar char="●"/>
            </a:pPr>
            <a:r>
              <a:rPr lang="en" sz="1400">
                <a:solidFill>
                  <a:srgbClr val="828282"/>
                </a:solidFill>
                <a:highlight>
                  <a:srgbClr val="FFFFFF"/>
                </a:highlight>
                <a:latin typeface="Arial"/>
                <a:ea typeface="Arial"/>
                <a:cs typeface="Arial"/>
                <a:sym typeface="Arial"/>
              </a:rPr>
              <a:t>Lambda has timeout of 15 minutes thus one invocation can run at max for 15 minutes. At initial point, our provisioned write capacity was 25 and we weren’t able to get any significant result after one run.</a:t>
            </a:r>
            <a:br>
              <a:rPr lang="en" sz="1400">
                <a:solidFill>
                  <a:srgbClr val="828282"/>
                </a:solidFill>
                <a:highlight>
                  <a:srgbClr val="FFFFFF"/>
                </a:highlight>
                <a:latin typeface="Arial"/>
                <a:ea typeface="Arial"/>
                <a:cs typeface="Arial"/>
                <a:sym typeface="Arial"/>
              </a:rPr>
            </a:br>
            <a:endParaRPr sz="1400">
              <a:solidFill>
                <a:srgbClr val="82828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980000"/>
              </a:buClr>
              <a:buSzPts val="1400"/>
              <a:buFont typeface="Arial"/>
              <a:buChar char="●"/>
            </a:pPr>
            <a:r>
              <a:rPr lang="en" sz="1400">
                <a:solidFill>
                  <a:srgbClr val="828282"/>
                </a:solidFill>
                <a:highlight>
                  <a:srgbClr val="FFFFFF"/>
                </a:highlight>
                <a:latin typeface="Arial"/>
                <a:ea typeface="Arial"/>
                <a:cs typeface="Arial"/>
                <a:sym typeface="Arial"/>
              </a:rPr>
              <a:t>AWS has different </a:t>
            </a:r>
            <a:r>
              <a:rPr lang="en" sz="1400">
                <a:solidFill>
                  <a:srgbClr val="828282"/>
                </a:solidFill>
                <a:highlight>
                  <a:srgbClr val="FFFFFF"/>
                </a:highlight>
                <a:latin typeface="Arial"/>
                <a:ea typeface="Arial"/>
                <a:cs typeface="Arial"/>
                <a:sym typeface="Arial"/>
              </a:rPr>
              <a:t>price</a:t>
            </a:r>
            <a:r>
              <a:rPr lang="en" sz="1400">
                <a:solidFill>
                  <a:srgbClr val="828282"/>
                </a:solidFill>
                <a:highlight>
                  <a:srgbClr val="FFFFFF"/>
                </a:highlight>
                <a:latin typeface="Arial"/>
                <a:ea typeface="Arial"/>
                <a:cs typeface="Arial"/>
                <a:sym typeface="Arial"/>
              </a:rPr>
              <a:t> rate for provisioned capacity units. 25 read and 25 write units are totally free but it will take too much time as 1  unit will read upto 1 KB per second. After 25 units prices will increase drastically. Thus  cost-performance trade-off comes into the picture and we can choose only either of one.</a:t>
            </a:r>
            <a:endParaRPr sz="1400"/>
          </a:p>
        </p:txBody>
      </p:sp>
      <p:sp>
        <p:nvSpPr>
          <p:cNvPr id="189" name="Google Shape;18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Challenges Faced</a:t>
            </a:r>
            <a:endParaRPr>
              <a:solidFill>
                <a:srgbClr val="980000"/>
              </a:solidFill>
            </a:endParaRPr>
          </a:p>
        </p:txBody>
      </p:sp>
      <p:pic>
        <p:nvPicPr>
          <p:cNvPr id="190" name="Google Shape;190;p25"/>
          <p:cNvPicPr preferRelativeResize="0"/>
          <p:nvPr/>
        </p:nvPicPr>
        <p:blipFill>
          <a:blip r:embed="rId3">
            <a:alphaModFix/>
          </a:blip>
          <a:stretch>
            <a:fillRect/>
          </a:stretch>
        </p:blipFill>
        <p:spPr>
          <a:xfrm>
            <a:off x="129641" y="58675"/>
            <a:ext cx="2616782" cy="4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 type="body"/>
          </p:nvPr>
        </p:nvSpPr>
        <p:spPr>
          <a:xfrm>
            <a:off x="768575" y="2265350"/>
            <a:ext cx="7688700" cy="2377800"/>
          </a:xfrm>
          <a:prstGeom prst="rect">
            <a:avLst/>
          </a:prstGeom>
        </p:spPr>
        <p:txBody>
          <a:bodyPr anchorCtr="0" anchor="t" bIns="91425" lIns="91425" spcFirstLastPara="1" rIns="91425" wrap="square" tIns="91425">
            <a:normAutofit lnSpcReduction="10000"/>
          </a:bodyPr>
          <a:lstStyle/>
          <a:p>
            <a:pPr indent="-317500" lvl="0" marL="457200" marR="0" rtl="0" algn="just">
              <a:lnSpc>
                <a:spcPct val="115000"/>
              </a:lnSpc>
              <a:spcBef>
                <a:spcPts val="0"/>
              </a:spcBef>
              <a:spcAft>
                <a:spcPts val="0"/>
              </a:spcAft>
              <a:buClr>
                <a:srgbClr val="980000"/>
              </a:buClr>
              <a:buSzPts val="1400"/>
              <a:buFont typeface="Arial"/>
              <a:buChar char="●"/>
            </a:pPr>
            <a:r>
              <a:rPr lang="en" sz="1400">
                <a:solidFill>
                  <a:srgbClr val="828282"/>
                </a:solidFill>
                <a:highlight>
                  <a:srgbClr val="FFFFFF"/>
                </a:highlight>
                <a:latin typeface="Arial"/>
                <a:ea typeface="Arial"/>
                <a:cs typeface="Arial"/>
                <a:sym typeface="Arial"/>
              </a:rPr>
              <a:t>DynamoDB APIs can check 1 MB of data per request at most thus sometimes, we need to make several API calls for getting one result. This will take too much time because of transmission delay.</a:t>
            </a:r>
            <a:br>
              <a:rPr lang="en" sz="1400">
                <a:solidFill>
                  <a:srgbClr val="828282"/>
                </a:solidFill>
                <a:highlight>
                  <a:srgbClr val="FFFFFF"/>
                </a:highlight>
                <a:latin typeface="Arial"/>
                <a:ea typeface="Arial"/>
                <a:cs typeface="Arial"/>
                <a:sym typeface="Arial"/>
              </a:rPr>
            </a:br>
            <a:endParaRPr sz="1400">
              <a:solidFill>
                <a:srgbClr val="828282"/>
              </a:solidFill>
              <a:highlight>
                <a:srgbClr val="FFFFFF"/>
              </a:highlight>
              <a:latin typeface="Arial"/>
              <a:ea typeface="Arial"/>
              <a:cs typeface="Arial"/>
              <a:sym typeface="Arial"/>
            </a:endParaRPr>
          </a:p>
          <a:p>
            <a:pPr indent="-317500" lvl="0" marL="457200" marR="0" rtl="0" algn="just">
              <a:lnSpc>
                <a:spcPct val="115000"/>
              </a:lnSpc>
              <a:spcBef>
                <a:spcPts val="0"/>
              </a:spcBef>
              <a:spcAft>
                <a:spcPts val="0"/>
              </a:spcAft>
              <a:buClr>
                <a:srgbClr val="980000"/>
              </a:buClr>
              <a:buSzPts val="1400"/>
              <a:buFont typeface="Arial"/>
              <a:buChar char="●"/>
            </a:pPr>
            <a:r>
              <a:rPr lang="en" sz="1400">
                <a:solidFill>
                  <a:srgbClr val="828282"/>
                </a:solidFill>
                <a:highlight>
                  <a:srgbClr val="FFFFFF"/>
                </a:highlight>
                <a:latin typeface="Arial"/>
                <a:ea typeface="Arial"/>
                <a:cs typeface="Arial"/>
                <a:sym typeface="Arial"/>
              </a:rPr>
              <a:t>At initial point, we implemented query inside frontend part. Because of that every user can have access of AWS credentials which makes it very insecure. Thus, we transferred everything to AWS lambda which makes it serverless as well as secure and robust.</a:t>
            </a:r>
            <a:endParaRPr/>
          </a:p>
          <a:p>
            <a:pPr indent="0" lvl="0" marL="457200" rtl="0" algn="l">
              <a:spcBef>
                <a:spcPts val="1200"/>
              </a:spcBef>
              <a:spcAft>
                <a:spcPts val="1200"/>
              </a:spcAft>
              <a:buNone/>
            </a:pPr>
            <a:r>
              <a:t/>
            </a:r>
            <a:endParaRPr/>
          </a:p>
        </p:txBody>
      </p:sp>
      <p:sp>
        <p:nvSpPr>
          <p:cNvPr id="196" name="Google Shape;19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Challenges Faced</a:t>
            </a:r>
            <a:br>
              <a:rPr lang="en">
                <a:solidFill>
                  <a:srgbClr val="980000"/>
                </a:solidFill>
              </a:rPr>
            </a:br>
            <a:r>
              <a:rPr lang="en">
                <a:solidFill>
                  <a:srgbClr val="980000"/>
                </a:solidFill>
              </a:rPr>
              <a:t>(Cont’d…)</a:t>
            </a:r>
            <a:endParaRPr>
              <a:solidFill>
                <a:srgbClr val="980000"/>
              </a:solidFill>
            </a:endParaRPr>
          </a:p>
        </p:txBody>
      </p:sp>
      <p:pic>
        <p:nvPicPr>
          <p:cNvPr id="197" name="Google Shape;197;p26"/>
          <p:cNvPicPr preferRelativeResize="0"/>
          <p:nvPr/>
        </p:nvPicPr>
        <p:blipFill>
          <a:blip r:embed="rId3">
            <a:alphaModFix/>
          </a:blip>
          <a:stretch>
            <a:fillRect/>
          </a:stretch>
        </p:blipFill>
        <p:spPr>
          <a:xfrm>
            <a:off x="129641" y="58675"/>
            <a:ext cx="2616782" cy="4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idx="1" type="body"/>
          </p:nvPr>
        </p:nvSpPr>
        <p:spPr>
          <a:xfrm>
            <a:off x="729450" y="1962200"/>
            <a:ext cx="8159100" cy="3044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980000"/>
              </a:buClr>
              <a:buSzPts val="1300"/>
              <a:buFont typeface="Arial"/>
              <a:buChar char="●"/>
            </a:pPr>
            <a:r>
              <a:rPr lang="en" u="sng">
                <a:solidFill>
                  <a:schemeClr val="hlink"/>
                </a:solidFill>
                <a:latin typeface="Arial"/>
                <a:ea typeface="Arial"/>
                <a:cs typeface="Arial"/>
                <a:sym typeface="Arial"/>
                <a:hlinkClick r:id="rId3"/>
              </a:rPr>
              <a:t>https://www.kaggle.com/datasets/cynthiarempel/amazon-us-customer-reviews-dataset?select=amazon_reviews_us_Books_v1_02.tsv</a:t>
            </a:r>
            <a:br>
              <a:rPr lang="en">
                <a:latin typeface="Arial"/>
                <a:ea typeface="Arial"/>
                <a:cs typeface="Arial"/>
                <a:sym typeface="Arial"/>
              </a:rPr>
            </a:br>
            <a:endParaRPr>
              <a:latin typeface="Arial"/>
              <a:ea typeface="Arial"/>
              <a:cs typeface="Arial"/>
              <a:sym typeface="Arial"/>
            </a:endParaRPr>
          </a:p>
          <a:p>
            <a:pPr indent="-311150" lvl="0" marL="457200" rtl="0" algn="l">
              <a:spcBef>
                <a:spcPts val="0"/>
              </a:spcBef>
              <a:spcAft>
                <a:spcPts val="0"/>
              </a:spcAft>
              <a:buClr>
                <a:srgbClr val="980000"/>
              </a:buClr>
              <a:buSzPts val="1300"/>
              <a:buFont typeface="Arial"/>
              <a:buChar char="●"/>
            </a:pPr>
            <a:r>
              <a:rPr lang="en" u="sng">
                <a:solidFill>
                  <a:schemeClr val="hlink"/>
                </a:solidFill>
                <a:latin typeface="Arial"/>
                <a:ea typeface="Arial"/>
                <a:cs typeface="Arial"/>
                <a:sym typeface="Arial"/>
                <a:hlinkClick r:id="rId4"/>
              </a:rPr>
              <a:t>https://docs.aws.amazon.com/amazondynamodb/latest/developerguide/HowItWorks.API.html</a:t>
            </a:r>
            <a:br>
              <a:rPr lang="en">
                <a:latin typeface="Arial"/>
                <a:ea typeface="Arial"/>
                <a:cs typeface="Arial"/>
                <a:sym typeface="Arial"/>
              </a:rPr>
            </a:br>
            <a:endParaRPr>
              <a:latin typeface="Arial"/>
              <a:ea typeface="Arial"/>
              <a:cs typeface="Arial"/>
              <a:sym typeface="Arial"/>
            </a:endParaRPr>
          </a:p>
          <a:p>
            <a:pPr indent="-311150" lvl="0" marL="457200" rtl="0" algn="l">
              <a:spcBef>
                <a:spcPts val="0"/>
              </a:spcBef>
              <a:spcAft>
                <a:spcPts val="0"/>
              </a:spcAft>
              <a:buClr>
                <a:srgbClr val="980000"/>
              </a:buClr>
              <a:buSzPts val="1300"/>
              <a:buFont typeface="Arial"/>
              <a:buChar char="●"/>
            </a:pPr>
            <a:r>
              <a:rPr lang="en" u="sng">
                <a:solidFill>
                  <a:schemeClr val="hlink"/>
                </a:solidFill>
                <a:latin typeface="Arial"/>
                <a:ea typeface="Arial"/>
                <a:cs typeface="Arial"/>
                <a:sym typeface="Arial"/>
                <a:hlinkClick r:id="rId5"/>
              </a:rPr>
              <a:t>https://docs.aws.amazon.com/lambda/latest/dg/lambda-python.html</a:t>
            </a:r>
            <a:br>
              <a:rPr lang="en">
                <a:latin typeface="Arial"/>
                <a:ea typeface="Arial"/>
                <a:cs typeface="Arial"/>
                <a:sym typeface="Arial"/>
              </a:rPr>
            </a:br>
            <a:endParaRPr>
              <a:latin typeface="Arial"/>
              <a:ea typeface="Arial"/>
              <a:cs typeface="Arial"/>
              <a:sym typeface="Arial"/>
            </a:endParaRPr>
          </a:p>
          <a:p>
            <a:pPr indent="-311150" lvl="0" marL="457200" rtl="0" algn="l">
              <a:spcBef>
                <a:spcPts val="0"/>
              </a:spcBef>
              <a:spcAft>
                <a:spcPts val="0"/>
              </a:spcAft>
              <a:buClr>
                <a:srgbClr val="980000"/>
              </a:buClr>
              <a:buSzPts val="1300"/>
              <a:buFont typeface="Arial"/>
              <a:buChar char="●"/>
            </a:pPr>
            <a:r>
              <a:rPr lang="en" u="sng">
                <a:solidFill>
                  <a:schemeClr val="hlink"/>
                </a:solidFill>
                <a:latin typeface="Arial"/>
                <a:ea typeface="Arial"/>
                <a:cs typeface="Arial"/>
                <a:sym typeface="Arial"/>
                <a:hlinkClick r:id="rId6"/>
              </a:rPr>
              <a:t>https://docs.aws.amazon.com/lambda/latest/dg/lambda-nodejs.html</a:t>
            </a:r>
            <a:br>
              <a:rPr lang="en">
                <a:latin typeface="Arial"/>
                <a:ea typeface="Arial"/>
                <a:cs typeface="Arial"/>
                <a:sym typeface="Arial"/>
              </a:rPr>
            </a:br>
            <a:endParaRPr>
              <a:latin typeface="Arial"/>
              <a:ea typeface="Arial"/>
              <a:cs typeface="Arial"/>
              <a:sym typeface="Arial"/>
            </a:endParaRPr>
          </a:p>
          <a:p>
            <a:pPr indent="-311150" lvl="0" marL="457200" rtl="0" algn="l">
              <a:spcBef>
                <a:spcPts val="0"/>
              </a:spcBef>
              <a:spcAft>
                <a:spcPts val="0"/>
              </a:spcAft>
              <a:buClr>
                <a:srgbClr val="980000"/>
              </a:buClr>
              <a:buSzPts val="1300"/>
              <a:buFont typeface="Arial"/>
              <a:buChar char="●"/>
            </a:pPr>
            <a:r>
              <a:rPr lang="en" u="sng">
                <a:solidFill>
                  <a:schemeClr val="hlink"/>
                </a:solidFill>
                <a:latin typeface="Arial"/>
                <a:ea typeface="Arial"/>
                <a:cs typeface="Arial"/>
                <a:sym typeface="Arial"/>
                <a:hlinkClick r:id="rId7"/>
              </a:rPr>
              <a:t>https://docs.aws.amazon.com/apigateway/latest/developerguide/http-api-dynamo-db.html#http-api-dynamo-db-create-function</a:t>
            </a:r>
            <a:br>
              <a:rPr lang="en">
                <a:latin typeface="Arial"/>
                <a:ea typeface="Arial"/>
                <a:cs typeface="Arial"/>
                <a:sym typeface="Arial"/>
              </a:rPr>
            </a:br>
            <a:endParaRPr>
              <a:latin typeface="Arial"/>
              <a:ea typeface="Arial"/>
              <a:cs typeface="Arial"/>
              <a:sym typeface="Arial"/>
            </a:endParaRPr>
          </a:p>
          <a:p>
            <a:pPr indent="-311150" lvl="0" marL="457200" rtl="0" algn="l">
              <a:spcBef>
                <a:spcPts val="0"/>
              </a:spcBef>
              <a:spcAft>
                <a:spcPts val="0"/>
              </a:spcAft>
              <a:buClr>
                <a:srgbClr val="980000"/>
              </a:buClr>
              <a:buSzPts val="1300"/>
              <a:buFont typeface="Arial"/>
              <a:buChar char="●"/>
            </a:pPr>
            <a:r>
              <a:rPr lang="en" u="sng">
                <a:solidFill>
                  <a:schemeClr val="hlink"/>
                </a:solidFill>
                <a:latin typeface="Arial"/>
                <a:ea typeface="Arial"/>
                <a:cs typeface="Arial"/>
                <a:sym typeface="Arial"/>
                <a:hlinkClick r:id="rId8"/>
              </a:rPr>
              <a:t>https://docs.aws.amazon.com/amazondynamodb/latest/developerguide/HowItWorks.ReadWriteCapacityMode.html</a:t>
            </a:r>
            <a:r>
              <a:rPr lang="en">
                <a:latin typeface="Arial"/>
                <a:ea typeface="Arial"/>
                <a:cs typeface="Arial"/>
                <a:sym typeface="Arial"/>
              </a:rPr>
              <a:t> </a:t>
            </a:r>
            <a:endParaRPr>
              <a:latin typeface="Arial"/>
              <a:ea typeface="Arial"/>
              <a:cs typeface="Arial"/>
              <a:sym typeface="Arial"/>
            </a:endParaRPr>
          </a:p>
        </p:txBody>
      </p:sp>
      <p:pic>
        <p:nvPicPr>
          <p:cNvPr id="203" name="Google Shape;203;p27"/>
          <p:cNvPicPr preferRelativeResize="0"/>
          <p:nvPr/>
        </p:nvPicPr>
        <p:blipFill>
          <a:blip r:embed="rId9">
            <a:alphaModFix/>
          </a:blip>
          <a:stretch>
            <a:fillRect/>
          </a:stretch>
        </p:blipFill>
        <p:spPr>
          <a:xfrm>
            <a:off x="129641" y="58675"/>
            <a:ext cx="2616782" cy="400200"/>
          </a:xfrm>
          <a:prstGeom prst="rect">
            <a:avLst/>
          </a:prstGeom>
          <a:noFill/>
          <a:ln>
            <a:noFill/>
          </a:ln>
        </p:spPr>
      </p:pic>
      <p:sp>
        <p:nvSpPr>
          <p:cNvPr id="204" name="Google Shape;20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References</a:t>
            </a:r>
            <a:endParaRPr>
              <a:solidFill>
                <a:srgbClr val="98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10" name="Google Shape;210;p28"/>
          <p:cNvSpPr txBox="1"/>
          <p:nvPr>
            <p:ph type="title"/>
          </p:nvPr>
        </p:nvSpPr>
        <p:spPr>
          <a:xfrm>
            <a:off x="3192450" y="2304150"/>
            <a:ext cx="2488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711">
                <a:solidFill>
                  <a:srgbClr val="980000"/>
                </a:solidFill>
              </a:rPr>
              <a:t>Thank you</a:t>
            </a:r>
            <a:endParaRPr>
              <a:solidFill>
                <a:srgbClr val="980000"/>
              </a:solidFill>
            </a:endParaRPr>
          </a:p>
        </p:txBody>
      </p:sp>
      <p:pic>
        <p:nvPicPr>
          <p:cNvPr id="211" name="Google Shape;211;p28"/>
          <p:cNvPicPr preferRelativeResize="0"/>
          <p:nvPr/>
        </p:nvPicPr>
        <p:blipFill>
          <a:blip r:embed="rId3">
            <a:alphaModFix/>
          </a:blip>
          <a:stretch>
            <a:fillRect/>
          </a:stretch>
        </p:blipFill>
        <p:spPr>
          <a:xfrm>
            <a:off x="129641" y="58675"/>
            <a:ext cx="2616782" cy="4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Overview</a:t>
            </a:r>
            <a:endParaRPr>
              <a:solidFill>
                <a:srgbClr val="980000"/>
              </a:solidFill>
            </a:endParaRPr>
          </a:p>
        </p:txBody>
      </p:sp>
      <p:sp>
        <p:nvSpPr>
          <p:cNvPr id="100" name="Google Shape;100;p14"/>
          <p:cNvSpPr txBox="1"/>
          <p:nvPr>
            <p:ph idx="1" type="body"/>
          </p:nvPr>
        </p:nvSpPr>
        <p:spPr>
          <a:xfrm>
            <a:off x="729450" y="1941975"/>
            <a:ext cx="7688700" cy="27516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980000"/>
              </a:buClr>
              <a:buSzPts val="1600"/>
              <a:buChar char="●"/>
            </a:pPr>
            <a:r>
              <a:rPr lang="en" sz="1600"/>
              <a:t>To show </a:t>
            </a:r>
            <a:r>
              <a:rPr lang="en" sz="1600"/>
              <a:t>functionality</a:t>
            </a:r>
            <a:r>
              <a:rPr lang="en" sz="1600"/>
              <a:t> of distributed system such as autoscaling, </a:t>
            </a:r>
            <a:r>
              <a:rPr lang="en" sz="1600"/>
              <a:t>replication</a:t>
            </a:r>
            <a:r>
              <a:rPr lang="en" sz="1600"/>
              <a:t>, fault tolerance, partition of data and consistency in the serverless application.</a:t>
            </a:r>
            <a:br>
              <a:rPr lang="en" sz="1600"/>
            </a:br>
            <a:endParaRPr sz="1600"/>
          </a:p>
          <a:p>
            <a:pPr indent="-330200" lvl="0" marL="457200" rtl="0" algn="just">
              <a:spcBef>
                <a:spcPts val="0"/>
              </a:spcBef>
              <a:spcAft>
                <a:spcPts val="0"/>
              </a:spcAft>
              <a:buClr>
                <a:srgbClr val="980000"/>
              </a:buClr>
              <a:buSzPts val="1600"/>
              <a:buChar char="●"/>
            </a:pPr>
            <a:r>
              <a:rPr lang="en" sz="1600"/>
              <a:t>For that, we have used DynamoDB as NO-SQL database, lambda for middleware processes and react for front-end. As we have used lambda, we don't need to use any dedicated server thus it will be serverless.</a:t>
            </a:r>
            <a:br>
              <a:rPr lang="en" sz="1600"/>
            </a:br>
            <a:endParaRPr sz="1600"/>
          </a:p>
          <a:p>
            <a:pPr indent="-330200" lvl="0" marL="457200" rtl="0" algn="just">
              <a:spcBef>
                <a:spcPts val="0"/>
              </a:spcBef>
              <a:spcAft>
                <a:spcPts val="0"/>
              </a:spcAft>
              <a:buClr>
                <a:srgbClr val="980000"/>
              </a:buClr>
              <a:buSzPts val="1600"/>
              <a:buChar char="●"/>
            </a:pPr>
            <a:r>
              <a:rPr lang="en" sz="1600"/>
              <a:t>Our application will get productID and will give top 100 reviews of particular product.</a:t>
            </a:r>
            <a:endParaRPr sz="1600"/>
          </a:p>
        </p:txBody>
      </p:sp>
      <p:pic>
        <p:nvPicPr>
          <p:cNvPr id="101" name="Google Shape;101;p14"/>
          <p:cNvPicPr preferRelativeResize="0"/>
          <p:nvPr/>
        </p:nvPicPr>
        <p:blipFill>
          <a:blip r:embed="rId3">
            <a:alphaModFix/>
          </a:blip>
          <a:stretch>
            <a:fillRect/>
          </a:stretch>
        </p:blipFill>
        <p:spPr>
          <a:xfrm>
            <a:off x="129641" y="58675"/>
            <a:ext cx="2616782" cy="400200"/>
          </a:xfrm>
          <a:prstGeom prst="rect">
            <a:avLst/>
          </a:prstGeom>
          <a:noFill/>
          <a:ln>
            <a:noFill/>
          </a:ln>
        </p:spPr>
      </p:pic>
      <p:pic>
        <p:nvPicPr>
          <p:cNvPr id="102" name="Google Shape;102;p14"/>
          <p:cNvPicPr preferRelativeResize="0"/>
          <p:nvPr/>
        </p:nvPicPr>
        <p:blipFill>
          <a:blip r:embed="rId4">
            <a:alphaModFix/>
          </a:blip>
          <a:stretch>
            <a:fillRect/>
          </a:stretch>
        </p:blipFill>
        <p:spPr>
          <a:xfrm>
            <a:off x="4930275" y="518250"/>
            <a:ext cx="3937524" cy="147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Amazon US Customer Reviews Data Set</a:t>
            </a:r>
            <a:endParaRPr>
              <a:solidFill>
                <a:srgbClr val="980000"/>
              </a:solidFill>
            </a:endParaRPr>
          </a:p>
        </p:txBody>
      </p:sp>
      <p:sp>
        <p:nvSpPr>
          <p:cNvPr id="108" name="Google Shape;108;p15"/>
          <p:cNvSpPr txBox="1"/>
          <p:nvPr>
            <p:ph idx="1" type="body"/>
          </p:nvPr>
        </p:nvSpPr>
        <p:spPr>
          <a:xfrm>
            <a:off x="729450" y="2078875"/>
            <a:ext cx="7688700" cy="3113400"/>
          </a:xfrm>
          <a:prstGeom prst="rect">
            <a:avLst/>
          </a:prstGeom>
        </p:spPr>
        <p:txBody>
          <a:bodyPr anchorCtr="0" anchor="t" bIns="91425" lIns="91425" spcFirstLastPara="1" rIns="91425" wrap="square" tIns="91425">
            <a:normAutofit lnSpcReduction="10000"/>
          </a:bodyPr>
          <a:lstStyle/>
          <a:p>
            <a:pPr indent="-330200" lvl="0" marL="457200" rtl="0" algn="just">
              <a:spcBef>
                <a:spcPts val="0"/>
              </a:spcBef>
              <a:spcAft>
                <a:spcPts val="0"/>
              </a:spcAft>
              <a:buClr>
                <a:srgbClr val="980000"/>
              </a:buClr>
              <a:buSzPts val="1600"/>
              <a:buChar char="●"/>
            </a:pPr>
            <a:r>
              <a:rPr lang="en" sz="1600">
                <a:solidFill>
                  <a:srgbClr val="828282"/>
                </a:solidFill>
                <a:highlight>
                  <a:srgbClr val="FFFFFF"/>
                </a:highlight>
                <a:latin typeface="Arial"/>
                <a:ea typeface="Arial"/>
                <a:cs typeface="Arial"/>
                <a:sym typeface="Arial"/>
              </a:rPr>
              <a:t>2.2 GB (Approximately 3 million records)</a:t>
            </a:r>
            <a:br>
              <a:rPr lang="en" sz="1600">
                <a:solidFill>
                  <a:srgbClr val="828282"/>
                </a:solidFill>
                <a:highlight>
                  <a:srgbClr val="FFFFFF"/>
                </a:highlight>
                <a:latin typeface="Arial"/>
                <a:ea typeface="Arial"/>
                <a:cs typeface="Arial"/>
                <a:sym typeface="Arial"/>
              </a:rPr>
            </a:br>
            <a:endParaRPr sz="1600">
              <a:solidFill>
                <a:srgbClr val="828282"/>
              </a:solidFill>
              <a:highlight>
                <a:srgbClr val="FFFFFF"/>
              </a:highlight>
              <a:latin typeface="Arial"/>
              <a:ea typeface="Arial"/>
              <a:cs typeface="Arial"/>
              <a:sym typeface="Arial"/>
            </a:endParaRPr>
          </a:p>
          <a:p>
            <a:pPr indent="-330200" lvl="0" marL="457200" rtl="0" algn="just">
              <a:lnSpc>
                <a:spcPct val="120000"/>
              </a:lnSpc>
              <a:spcBef>
                <a:spcPts val="0"/>
              </a:spcBef>
              <a:spcAft>
                <a:spcPts val="0"/>
              </a:spcAft>
              <a:buClr>
                <a:srgbClr val="980000"/>
              </a:buClr>
              <a:buSzPts val="1600"/>
              <a:buChar char="●"/>
            </a:pPr>
            <a:r>
              <a:rPr lang="en" sz="1600">
                <a:solidFill>
                  <a:srgbClr val="828282"/>
                </a:solidFill>
                <a:highlight>
                  <a:srgbClr val="FFFFFF"/>
                </a:highlight>
                <a:latin typeface="Arial"/>
                <a:ea typeface="Arial"/>
                <a:cs typeface="Arial"/>
                <a:sym typeface="Arial"/>
              </a:rPr>
              <a:t>Data set contains the following information -</a:t>
            </a:r>
            <a:endParaRPr sz="1600">
              <a:solidFill>
                <a:srgbClr val="828282"/>
              </a:solidFill>
              <a:highlight>
                <a:srgbClr val="FFFFFF"/>
              </a:highlight>
              <a:latin typeface="Arial"/>
              <a:ea typeface="Arial"/>
              <a:cs typeface="Arial"/>
              <a:sym typeface="Arial"/>
            </a:endParaRPr>
          </a:p>
          <a:p>
            <a:pPr indent="0" lvl="0" marL="457200" rtl="0" algn="just">
              <a:lnSpc>
                <a:spcPct val="120000"/>
              </a:lnSpc>
              <a:spcBef>
                <a:spcPts val="0"/>
              </a:spcBef>
              <a:spcAft>
                <a:spcPts val="0"/>
              </a:spcAft>
              <a:buNone/>
            </a:pPr>
            <a:r>
              <a:rPr lang="en" sz="1600">
                <a:solidFill>
                  <a:srgbClr val="828282"/>
                </a:solidFill>
                <a:highlight>
                  <a:srgbClr val="FFFFFF"/>
                </a:highlight>
                <a:latin typeface="Arial"/>
                <a:ea typeface="Arial"/>
                <a:cs typeface="Arial"/>
                <a:sym typeface="Arial"/>
              </a:rPr>
              <a:t> amazon_reviews_us_Electronics_v1_00.tsv</a:t>
            </a:r>
            <a:br>
              <a:rPr lang="en" sz="1600">
                <a:solidFill>
                  <a:srgbClr val="828282"/>
                </a:solidFill>
                <a:highlight>
                  <a:srgbClr val="FFFFFF"/>
                </a:highlight>
                <a:latin typeface="Arial"/>
                <a:ea typeface="Arial"/>
                <a:cs typeface="Arial"/>
                <a:sym typeface="Arial"/>
              </a:rPr>
            </a:br>
            <a:endParaRPr sz="1600">
              <a:solidFill>
                <a:srgbClr val="828282"/>
              </a:solidFill>
              <a:highlight>
                <a:srgbClr val="FFFFFF"/>
              </a:highlight>
              <a:latin typeface="Arial"/>
              <a:ea typeface="Arial"/>
              <a:cs typeface="Arial"/>
              <a:sym typeface="Arial"/>
            </a:endParaRPr>
          </a:p>
          <a:p>
            <a:pPr indent="-330200" lvl="0" marL="457200" rtl="0" algn="just">
              <a:lnSpc>
                <a:spcPct val="120000"/>
              </a:lnSpc>
              <a:spcBef>
                <a:spcPts val="0"/>
              </a:spcBef>
              <a:spcAft>
                <a:spcPts val="0"/>
              </a:spcAft>
              <a:buClr>
                <a:srgbClr val="980000"/>
              </a:buClr>
              <a:buSzPts val="1600"/>
              <a:buChar char="●"/>
            </a:pPr>
            <a:r>
              <a:rPr lang="en" sz="1600">
                <a:solidFill>
                  <a:srgbClr val="828282"/>
                </a:solidFill>
                <a:highlight>
                  <a:srgbClr val="FFFFFF"/>
                </a:highlight>
                <a:latin typeface="Arial"/>
                <a:ea typeface="Arial"/>
                <a:cs typeface="Arial"/>
                <a:sym typeface="Arial"/>
              </a:rPr>
              <a:t>A collection of reviews written in the Amazon.com marketplace and associated metadata from 1995 until 2015. This is intended to facilitate study into the properties (and the evolution) of customer reviews potentially including how people evaluate and express their experiences with respect to products at scale.</a:t>
            </a:r>
            <a:endParaRPr sz="1600"/>
          </a:p>
          <a:p>
            <a:pPr indent="0" lvl="0" marL="457200" rtl="0" algn="just">
              <a:spcBef>
                <a:spcPts val="0"/>
              </a:spcBef>
              <a:spcAft>
                <a:spcPts val="1200"/>
              </a:spcAft>
              <a:buNone/>
            </a:pPr>
            <a:r>
              <a:t/>
            </a:r>
            <a:endParaRPr/>
          </a:p>
        </p:txBody>
      </p:sp>
      <p:pic>
        <p:nvPicPr>
          <p:cNvPr id="109" name="Google Shape;109;p15"/>
          <p:cNvPicPr preferRelativeResize="0"/>
          <p:nvPr/>
        </p:nvPicPr>
        <p:blipFill>
          <a:blip r:embed="rId3">
            <a:alphaModFix/>
          </a:blip>
          <a:stretch>
            <a:fillRect/>
          </a:stretch>
        </p:blipFill>
        <p:spPr>
          <a:xfrm>
            <a:off x="6522250" y="663038"/>
            <a:ext cx="2544574" cy="1229875"/>
          </a:xfrm>
          <a:prstGeom prst="rect">
            <a:avLst/>
          </a:prstGeom>
          <a:noFill/>
          <a:ln>
            <a:noFill/>
          </a:ln>
        </p:spPr>
      </p:pic>
      <p:pic>
        <p:nvPicPr>
          <p:cNvPr id="110" name="Google Shape;110;p15"/>
          <p:cNvPicPr preferRelativeResize="0"/>
          <p:nvPr/>
        </p:nvPicPr>
        <p:blipFill>
          <a:blip r:embed="rId4">
            <a:alphaModFix/>
          </a:blip>
          <a:stretch>
            <a:fillRect/>
          </a:stretch>
        </p:blipFill>
        <p:spPr>
          <a:xfrm>
            <a:off x="129641" y="58675"/>
            <a:ext cx="2616782" cy="4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a:t>
            </a:r>
            <a:r>
              <a:rPr lang="en">
                <a:solidFill>
                  <a:srgbClr val="980000"/>
                </a:solidFill>
              </a:rPr>
              <a:t>Dynamo</a:t>
            </a:r>
            <a:r>
              <a:rPr lang="en">
                <a:solidFill>
                  <a:srgbClr val="980000"/>
                </a:solidFill>
              </a:rPr>
              <a:t>DB</a:t>
            </a:r>
            <a:endParaRPr>
              <a:solidFill>
                <a:srgbClr val="980000"/>
              </a:solidFill>
            </a:endParaRPr>
          </a:p>
        </p:txBody>
      </p:sp>
      <p:sp>
        <p:nvSpPr>
          <p:cNvPr id="116" name="Google Shape;116;p16"/>
          <p:cNvSpPr txBox="1"/>
          <p:nvPr>
            <p:ph idx="1" type="body"/>
          </p:nvPr>
        </p:nvSpPr>
        <p:spPr>
          <a:xfrm>
            <a:off x="644250" y="1805725"/>
            <a:ext cx="7773900" cy="31107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600">
                <a:solidFill>
                  <a:srgbClr val="828282"/>
                </a:solidFill>
                <a:highlight>
                  <a:srgbClr val="FFFFFF"/>
                </a:highlight>
                <a:latin typeface="Arial"/>
                <a:ea typeface="Arial"/>
                <a:cs typeface="Arial"/>
                <a:sym typeface="Arial"/>
              </a:rPr>
              <a:t>DynamoDB is NO-SQL database with different type of keys where primary key is hashed and store indexes. </a:t>
            </a:r>
            <a:r>
              <a:rPr lang="en" sz="1600">
                <a:solidFill>
                  <a:srgbClr val="828282"/>
                </a:solidFill>
                <a:highlight>
                  <a:srgbClr val="FFFFFF"/>
                </a:highlight>
                <a:latin typeface="Arial"/>
                <a:ea typeface="Arial"/>
                <a:cs typeface="Arial"/>
                <a:sym typeface="Arial"/>
              </a:rPr>
              <a:t>Additionally</a:t>
            </a:r>
            <a:r>
              <a:rPr lang="en" sz="1600">
                <a:solidFill>
                  <a:srgbClr val="828282"/>
                </a:solidFill>
                <a:highlight>
                  <a:srgbClr val="FFFFFF"/>
                </a:highlight>
                <a:latin typeface="Arial"/>
                <a:ea typeface="Arial"/>
                <a:cs typeface="Arial"/>
                <a:sym typeface="Arial"/>
              </a:rPr>
              <a:t>, </a:t>
            </a:r>
            <a:r>
              <a:rPr lang="en" sz="1600">
                <a:solidFill>
                  <a:srgbClr val="828282"/>
                </a:solidFill>
                <a:highlight>
                  <a:schemeClr val="lt1"/>
                </a:highlight>
                <a:latin typeface="Arial"/>
                <a:ea typeface="Arial"/>
                <a:cs typeface="Arial"/>
                <a:sym typeface="Arial"/>
              </a:rPr>
              <a:t>DynamoDB Streams auto-scales the number of shards based on traffic. The number of shards in a DynamoDB stream is tied to the number of partitions in the table.</a:t>
            </a:r>
            <a:endParaRPr sz="1600">
              <a:solidFill>
                <a:srgbClr val="828282"/>
              </a:solidFill>
              <a:highlight>
                <a:schemeClr val="lt1"/>
              </a:highlight>
              <a:latin typeface="Arial"/>
              <a:ea typeface="Arial"/>
              <a:cs typeface="Arial"/>
              <a:sym typeface="Arial"/>
            </a:endParaRPr>
          </a:p>
          <a:p>
            <a:pPr indent="0" lvl="0" marL="0" marR="0" rtl="0" algn="l">
              <a:lnSpc>
                <a:spcPct val="115000"/>
              </a:lnSpc>
              <a:spcBef>
                <a:spcPts val="1200"/>
              </a:spcBef>
              <a:spcAft>
                <a:spcPts val="0"/>
              </a:spcAft>
              <a:buNone/>
            </a:pPr>
            <a:r>
              <a:rPr lang="en" sz="1600">
                <a:solidFill>
                  <a:srgbClr val="828282"/>
                </a:solidFill>
                <a:highlight>
                  <a:schemeClr val="lt1"/>
                </a:highlight>
                <a:latin typeface="Arial"/>
                <a:ea typeface="Arial"/>
                <a:cs typeface="Arial"/>
                <a:sym typeface="Arial"/>
              </a:rPr>
              <a:t>Features:</a:t>
            </a:r>
            <a:endParaRPr sz="1600">
              <a:solidFill>
                <a:srgbClr val="828282"/>
              </a:solidFill>
              <a:highlight>
                <a:schemeClr val="lt1"/>
              </a:highlight>
              <a:latin typeface="Arial"/>
              <a:ea typeface="Arial"/>
              <a:cs typeface="Arial"/>
              <a:sym typeface="Arial"/>
            </a:endParaRPr>
          </a:p>
          <a:p>
            <a:pPr indent="-330200" lvl="0" marL="457200" marR="0" rtl="0" algn="l">
              <a:lnSpc>
                <a:spcPct val="115000"/>
              </a:lnSpc>
              <a:spcBef>
                <a:spcPts val="1200"/>
              </a:spcBef>
              <a:spcAft>
                <a:spcPts val="0"/>
              </a:spcAft>
              <a:buClr>
                <a:srgbClr val="980000"/>
              </a:buClr>
              <a:buSzPts val="1600"/>
              <a:buFont typeface="Arial"/>
              <a:buChar char="●"/>
            </a:pPr>
            <a:r>
              <a:rPr lang="en" sz="1600">
                <a:solidFill>
                  <a:srgbClr val="828282"/>
                </a:solidFill>
                <a:highlight>
                  <a:srgbClr val="FFFFFF"/>
                </a:highlight>
                <a:latin typeface="Arial"/>
                <a:ea typeface="Arial"/>
                <a:cs typeface="Arial"/>
                <a:sym typeface="Arial"/>
              </a:rPr>
              <a:t>Auto-Scaling and </a:t>
            </a:r>
            <a:r>
              <a:rPr lang="en" sz="1600">
                <a:solidFill>
                  <a:srgbClr val="828282"/>
                </a:solidFill>
                <a:highlight>
                  <a:srgbClr val="FFFFFF"/>
                </a:highlight>
                <a:latin typeface="Arial"/>
                <a:ea typeface="Arial"/>
                <a:cs typeface="Arial"/>
                <a:sym typeface="Arial"/>
              </a:rPr>
              <a:t>Performance </a:t>
            </a:r>
            <a:endParaRPr sz="1600">
              <a:solidFill>
                <a:srgbClr val="828282"/>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rgbClr val="980000"/>
              </a:buClr>
              <a:buSzPts val="1600"/>
              <a:buFont typeface="Arial"/>
              <a:buChar char="●"/>
            </a:pPr>
            <a:r>
              <a:rPr lang="en" sz="1600">
                <a:solidFill>
                  <a:srgbClr val="828282"/>
                </a:solidFill>
                <a:highlight>
                  <a:srgbClr val="FFFFFF"/>
                </a:highlight>
                <a:latin typeface="Arial"/>
                <a:ea typeface="Arial"/>
                <a:cs typeface="Arial"/>
                <a:sym typeface="Arial"/>
              </a:rPr>
              <a:t>Fault-tolerant</a:t>
            </a:r>
            <a:endParaRPr sz="1600">
              <a:solidFill>
                <a:srgbClr val="828282"/>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rgbClr val="980000"/>
              </a:buClr>
              <a:buSzPts val="1600"/>
              <a:buFont typeface="Arial"/>
              <a:buChar char="●"/>
            </a:pPr>
            <a:r>
              <a:rPr lang="en" sz="1600">
                <a:solidFill>
                  <a:srgbClr val="828282"/>
                </a:solidFill>
                <a:highlight>
                  <a:srgbClr val="FFFFFF"/>
                </a:highlight>
                <a:latin typeface="Arial"/>
                <a:ea typeface="Arial"/>
                <a:cs typeface="Arial"/>
                <a:sym typeface="Arial"/>
              </a:rPr>
              <a:t>Access to Control Rules</a:t>
            </a:r>
            <a:endParaRPr sz="1600">
              <a:solidFill>
                <a:srgbClr val="828282"/>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rgbClr val="980000"/>
              </a:buClr>
              <a:buSzPts val="1600"/>
              <a:buFont typeface="Arial"/>
              <a:buChar char="●"/>
            </a:pPr>
            <a:r>
              <a:rPr lang="en" sz="1600">
                <a:solidFill>
                  <a:srgbClr val="828282"/>
                </a:solidFill>
                <a:highlight>
                  <a:srgbClr val="FFFFFF"/>
                </a:highlight>
                <a:latin typeface="Arial"/>
                <a:ea typeface="Arial"/>
                <a:cs typeface="Arial"/>
                <a:sym typeface="Arial"/>
              </a:rPr>
              <a:t>Automatic Data Management</a:t>
            </a:r>
            <a:endParaRPr sz="1600">
              <a:solidFill>
                <a:srgbClr val="828282"/>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rgbClr val="980000"/>
              </a:buClr>
              <a:buSzPts val="1600"/>
              <a:buFont typeface="Arial"/>
              <a:buChar char="●"/>
            </a:pPr>
            <a:r>
              <a:rPr lang="en" sz="1600">
                <a:solidFill>
                  <a:srgbClr val="828282"/>
                </a:solidFill>
                <a:highlight>
                  <a:srgbClr val="FFFFFF"/>
                </a:highlight>
                <a:latin typeface="Arial"/>
                <a:ea typeface="Arial"/>
                <a:cs typeface="Arial"/>
                <a:sym typeface="Arial"/>
              </a:rPr>
              <a:t>Storage of inconsistent schema items</a:t>
            </a:r>
            <a:endParaRPr sz="1600"/>
          </a:p>
        </p:txBody>
      </p:sp>
      <p:pic>
        <p:nvPicPr>
          <p:cNvPr id="117" name="Google Shape;117;p16"/>
          <p:cNvPicPr preferRelativeResize="0"/>
          <p:nvPr/>
        </p:nvPicPr>
        <p:blipFill>
          <a:blip r:embed="rId3">
            <a:alphaModFix/>
          </a:blip>
          <a:stretch>
            <a:fillRect/>
          </a:stretch>
        </p:blipFill>
        <p:spPr>
          <a:xfrm>
            <a:off x="7337600" y="712875"/>
            <a:ext cx="1456525" cy="758700"/>
          </a:xfrm>
          <a:prstGeom prst="rect">
            <a:avLst/>
          </a:prstGeom>
          <a:noFill/>
          <a:ln>
            <a:noFill/>
          </a:ln>
        </p:spPr>
      </p:pic>
      <p:pic>
        <p:nvPicPr>
          <p:cNvPr id="118" name="Google Shape;118;p16"/>
          <p:cNvPicPr preferRelativeResize="0"/>
          <p:nvPr/>
        </p:nvPicPr>
        <p:blipFill>
          <a:blip r:embed="rId4">
            <a:alphaModFix/>
          </a:blip>
          <a:stretch>
            <a:fillRect/>
          </a:stretch>
        </p:blipFill>
        <p:spPr>
          <a:xfrm>
            <a:off x="129641" y="58675"/>
            <a:ext cx="2616782" cy="4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AWS Lambda</a:t>
            </a:r>
            <a:r>
              <a:rPr lang="en"/>
              <a:t> (Serverless Computing)</a:t>
            </a:r>
            <a:endParaRPr/>
          </a:p>
        </p:txBody>
      </p:sp>
      <p:sp>
        <p:nvSpPr>
          <p:cNvPr id="124" name="Google Shape;124;p17"/>
          <p:cNvSpPr txBox="1"/>
          <p:nvPr>
            <p:ph idx="1" type="body"/>
          </p:nvPr>
        </p:nvSpPr>
        <p:spPr>
          <a:xfrm>
            <a:off x="729450" y="1853850"/>
            <a:ext cx="7688700" cy="3170100"/>
          </a:xfrm>
          <a:prstGeom prst="rect">
            <a:avLst/>
          </a:prstGeom>
        </p:spPr>
        <p:txBody>
          <a:bodyPr anchorCtr="0" anchor="t" bIns="91425" lIns="91425" spcFirstLastPara="1" rIns="91425" wrap="square" tIns="91425">
            <a:normAutofit lnSpcReduction="20000"/>
          </a:bodyPr>
          <a:lstStyle/>
          <a:p>
            <a:pPr indent="0" lvl="0" marL="0" marR="0" rtl="0" algn="just">
              <a:lnSpc>
                <a:spcPct val="115000"/>
              </a:lnSpc>
              <a:spcBef>
                <a:spcPts val="0"/>
              </a:spcBef>
              <a:spcAft>
                <a:spcPts val="0"/>
              </a:spcAft>
              <a:buNone/>
            </a:pPr>
            <a:r>
              <a:rPr lang="en" sz="1600">
                <a:solidFill>
                  <a:srgbClr val="828282"/>
                </a:solidFill>
                <a:highlight>
                  <a:srgbClr val="FFFFFF"/>
                </a:highlight>
                <a:latin typeface="Arial"/>
                <a:ea typeface="Arial"/>
                <a:cs typeface="Arial"/>
                <a:sym typeface="Arial"/>
              </a:rPr>
              <a:t>AWS Lambda is a serverless computing service provided by Amazon Web Services (AWS). </a:t>
            </a:r>
            <a:endParaRPr sz="1600">
              <a:solidFill>
                <a:srgbClr val="828282"/>
              </a:solidFill>
              <a:highlight>
                <a:srgbClr val="FFFFFF"/>
              </a:highlight>
              <a:latin typeface="Arial"/>
              <a:ea typeface="Arial"/>
              <a:cs typeface="Arial"/>
              <a:sym typeface="Arial"/>
            </a:endParaRPr>
          </a:p>
          <a:p>
            <a:pPr indent="0" lvl="0" marL="0" marR="0" rtl="0" algn="just">
              <a:lnSpc>
                <a:spcPct val="115000"/>
              </a:lnSpc>
              <a:spcBef>
                <a:spcPts val="1200"/>
              </a:spcBef>
              <a:spcAft>
                <a:spcPts val="0"/>
              </a:spcAft>
              <a:buNone/>
            </a:pPr>
            <a:r>
              <a:rPr lang="en" sz="1600">
                <a:solidFill>
                  <a:srgbClr val="828282"/>
                </a:solidFill>
                <a:highlight>
                  <a:srgbClr val="FFFFFF"/>
                </a:highlight>
                <a:latin typeface="Arial"/>
                <a:ea typeface="Arial"/>
                <a:cs typeface="Arial"/>
                <a:sym typeface="Arial"/>
              </a:rPr>
              <a:t>The Lambda functions can perform any kind of computing task, from serving web pages and processing streams of data to calling APIs and integrating with other AWS services.</a:t>
            </a:r>
            <a:endParaRPr sz="1600">
              <a:solidFill>
                <a:srgbClr val="828282"/>
              </a:solidFill>
              <a:highlight>
                <a:srgbClr val="FFFFFF"/>
              </a:highlight>
              <a:latin typeface="Arial"/>
              <a:ea typeface="Arial"/>
              <a:cs typeface="Arial"/>
              <a:sym typeface="Arial"/>
            </a:endParaRPr>
          </a:p>
          <a:p>
            <a:pPr indent="-330200" lvl="0" marL="457200" marR="0" rtl="0" algn="l">
              <a:lnSpc>
                <a:spcPct val="115000"/>
              </a:lnSpc>
              <a:spcBef>
                <a:spcPts val="1200"/>
              </a:spcBef>
              <a:spcAft>
                <a:spcPts val="0"/>
              </a:spcAft>
              <a:buClr>
                <a:srgbClr val="980000"/>
              </a:buClr>
              <a:buSzPts val="1600"/>
              <a:buFont typeface="Arial"/>
              <a:buChar char="●"/>
            </a:pPr>
            <a:r>
              <a:rPr lang="en" sz="1600">
                <a:solidFill>
                  <a:srgbClr val="828282"/>
                </a:solidFill>
                <a:highlight>
                  <a:srgbClr val="FFFFFF"/>
                </a:highlight>
                <a:latin typeface="Arial"/>
                <a:ea typeface="Arial"/>
                <a:cs typeface="Arial"/>
                <a:sym typeface="Arial"/>
              </a:rPr>
              <a:t>Load Balancing</a:t>
            </a:r>
            <a:endParaRPr sz="1600">
              <a:solidFill>
                <a:srgbClr val="828282"/>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rgbClr val="980000"/>
              </a:buClr>
              <a:buSzPts val="1600"/>
              <a:buFont typeface="Arial"/>
              <a:buChar char="●"/>
            </a:pPr>
            <a:r>
              <a:rPr lang="en" sz="1600">
                <a:solidFill>
                  <a:srgbClr val="828282"/>
                </a:solidFill>
                <a:highlight>
                  <a:srgbClr val="FFFFFF"/>
                </a:highlight>
                <a:latin typeface="Arial"/>
                <a:ea typeface="Arial"/>
                <a:cs typeface="Arial"/>
                <a:sym typeface="Arial"/>
              </a:rPr>
              <a:t>Auto Scaling</a:t>
            </a:r>
            <a:endParaRPr sz="1600">
              <a:solidFill>
                <a:srgbClr val="828282"/>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rgbClr val="980000"/>
              </a:buClr>
              <a:buSzPts val="1600"/>
              <a:buFont typeface="Arial"/>
              <a:buChar char="●"/>
            </a:pPr>
            <a:r>
              <a:rPr lang="en" sz="1600">
                <a:solidFill>
                  <a:srgbClr val="828282"/>
                </a:solidFill>
                <a:highlight>
                  <a:srgbClr val="FFFFFF"/>
                </a:highlight>
                <a:latin typeface="Arial"/>
                <a:ea typeface="Arial"/>
                <a:cs typeface="Arial"/>
                <a:sym typeface="Arial"/>
              </a:rPr>
              <a:t>Handle Failures</a:t>
            </a:r>
            <a:endParaRPr sz="1600">
              <a:solidFill>
                <a:srgbClr val="828282"/>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rgbClr val="980000"/>
              </a:buClr>
              <a:buSzPts val="1600"/>
              <a:buFont typeface="Arial"/>
              <a:buChar char="●"/>
            </a:pPr>
            <a:r>
              <a:rPr lang="en" sz="1600">
                <a:solidFill>
                  <a:srgbClr val="828282"/>
                </a:solidFill>
                <a:highlight>
                  <a:srgbClr val="FFFFFF"/>
                </a:highlight>
                <a:latin typeface="Arial"/>
                <a:ea typeface="Arial"/>
                <a:cs typeface="Arial"/>
                <a:sym typeface="Arial"/>
              </a:rPr>
              <a:t>Security Isolation </a:t>
            </a:r>
            <a:endParaRPr sz="1600">
              <a:solidFill>
                <a:srgbClr val="828282"/>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rgbClr val="980000"/>
              </a:buClr>
              <a:buSzPts val="1600"/>
              <a:buFont typeface="Arial"/>
              <a:buChar char="●"/>
            </a:pPr>
            <a:r>
              <a:rPr lang="en" sz="1600">
                <a:solidFill>
                  <a:srgbClr val="828282"/>
                </a:solidFill>
                <a:highlight>
                  <a:srgbClr val="FFFFFF"/>
                </a:highlight>
                <a:latin typeface="Arial"/>
                <a:ea typeface="Arial"/>
                <a:cs typeface="Arial"/>
                <a:sym typeface="Arial"/>
              </a:rPr>
              <a:t>OS Management</a:t>
            </a:r>
            <a:endParaRPr sz="1600">
              <a:solidFill>
                <a:srgbClr val="82828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828282"/>
              </a:solidFill>
              <a:highlight>
                <a:srgbClr val="FFFFFF"/>
              </a:highlight>
              <a:latin typeface="Arial"/>
              <a:ea typeface="Arial"/>
              <a:cs typeface="Arial"/>
              <a:sym typeface="Arial"/>
            </a:endParaRPr>
          </a:p>
        </p:txBody>
      </p:sp>
      <p:pic>
        <p:nvPicPr>
          <p:cNvPr id="125" name="Google Shape;125;p17"/>
          <p:cNvPicPr preferRelativeResize="0"/>
          <p:nvPr/>
        </p:nvPicPr>
        <p:blipFill>
          <a:blip r:embed="rId3">
            <a:alphaModFix/>
          </a:blip>
          <a:stretch>
            <a:fillRect/>
          </a:stretch>
        </p:blipFill>
        <p:spPr>
          <a:xfrm>
            <a:off x="7983107" y="605400"/>
            <a:ext cx="964518" cy="1248450"/>
          </a:xfrm>
          <a:prstGeom prst="rect">
            <a:avLst/>
          </a:prstGeom>
          <a:noFill/>
          <a:ln>
            <a:noFill/>
          </a:ln>
        </p:spPr>
      </p:pic>
      <p:pic>
        <p:nvPicPr>
          <p:cNvPr id="126" name="Google Shape;126;p17"/>
          <p:cNvPicPr preferRelativeResize="0"/>
          <p:nvPr/>
        </p:nvPicPr>
        <p:blipFill>
          <a:blip r:embed="rId4">
            <a:alphaModFix/>
          </a:blip>
          <a:stretch>
            <a:fillRect/>
          </a:stretch>
        </p:blipFill>
        <p:spPr>
          <a:xfrm>
            <a:off x="129641" y="58675"/>
            <a:ext cx="2616782" cy="4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WorkFlow</a:t>
            </a:r>
            <a:endParaRPr>
              <a:solidFill>
                <a:srgbClr val="980000"/>
              </a:solidFill>
            </a:endParaRPr>
          </a:p>
        </p:txBody>
      </p:sp>
      <p:sp>
        <p:nvSpPr>
          <p:cNvPr id="132" name="Google Shape;132;p18"/>
          <p:cNvSpPr txBox="1"/>
          <p:nvPr/>
        </p:nvSpPr>
        <p:spPr>
          <a:xfrm>
            <a:off x="899900" y="3018325"/>
            <a:ext cx="9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828282"/>
                </a:solidFill>
                <a:highlight>
                  <a:srgbClr val="FFFFFF"/>
                </a:highlight>
              </a:rPr>
              <a:t>tsv data file </a:t>
            </a:r>
            <a:endParaRPr sz="800">
              <a:solidFill>
                <a:srgbClr val="828282"/>
              </a:solidFill>
              <a:highlight>
                <a:srgbClr val="FFFFFF"/>
              </a:highlight>
            </a:endParaRPr>
          </a:p>
          <a:p>
            <a:pPr indent="0" lvl="0" marL="0" rtl="0" algn="l">
              <a:spcBef>
                <a:spcPts val="0"/>
              </a:spcBef>
              <a:spcAft>
                <a:spcPts val="0"/>
              </a:spcAft>
              <a:buNone/>
            </a:pPr>
            <a:r>
              <a:rPr lang="en" sz="600">
                <a:solidFill>
                  <a:srgbClr val="828282"/>
                </a:solidFill>
                <a:highlight>
                  <a:srgbClr val="FFFFFF"/>
                </a:highlight>
              </a:rPr>
              <a:t>(Size : 2.2 GB)</a:t>
            </a:r>
            <a:endParaRPr sz="600">
              <a:solidFill>
                <a:srgbClr val="828282"/>
              </a:solidFill>
              <a:highlight>
                <a:srgbClr val="FFFFFF"/>
              </a:highlight>
            </a:endParaRPr>
          </a:p>
        </p:txBody>
      </p:sp>
      <p:sp>
        <p:nvSpPr>
          <p:cNvPr id="133" name="Google Shape;133;p18"/>
          <p:cNvSpPr txBox="1"/>
          <p:nvPr/>
        </p:nvSpPr>
        <p:spPr>
          <a:xfrm>
            <a:off x="5977050" y="3326125"/>
            <a:ext cx="163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999999"/>
                </a:solidFill>
                <a:latin typeface="Lato"/>
                <a:ea typeface="Lato"/>
                <a:cs typeface="Lato"/>
                <a:sym typeface="Lato"/>
              </a:rPr>
              <a:t>Lambda function fulfilling the Users request and is capable of </a:t>
            </a:r>
            <a:r>
              <a:rPr lang="en" sz="800">
                <a:solidFill>
                  <a:srgbClr val="999999"/>
                </a:solidFill>
                <a:latin typeface="Lato"/>
                <a:ea typeface="Lato"/>
                <a:cs typeface="Lato"/>
                <a:sym typeface="Lato"/>
              </a:rPr>
              <a:t>auto scaling</a:t>
            </a:r>
            <a:r>
              <a:rPr lang="en" sz="800">
                <a:solidFill>
                  <a:srgbClr val="999999"/>
                </a:solidFill>
                <a:latin typeface="Lato"/>
                <a:ea typeface="Lato"/>
                <a:cs typeface="Lato"/>
                <a:sym typeface="Lato"/>
              </a:rPr>
              <a:t> as with the users.</a:t>
            </a:r>
            <a:endParaRPr sz="800">
              <a:solidFill>
                <a:srgbClr val="999999"/>
              </a:solidFill>
              <a:latin typeface="Lato"/>
              <a:ea typeface="Lato"/>
              <a:cs typeface="Lato"/>
              <a:sym typeface="Lato"/>
            </a:endParaRPr>
          </a:p>
        </p:txBody>
      </p:sp>
      <p:sp>
        <p:nvSpPr>
          <p:cNvPr id="134" name="Google Shape;134;p18"/>
          <p:cNvSpPr txBox="1"/>
          <p:nvPr/>
        </p:nvSpPr>
        <p:spPr>
          <a:xfrm>
            <a:off x="2278188" y="3087175"/>
            <a:ext cx="84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999999"/>
                </a:solidFill>
                <a:latin typeface="Lato"/>
                <a:ea typeface="Lato"/>
                <a:cs typeface="Lato"/>
                <a:sym typeface="Lato"/>
              </a:rPr>
              <a:t>Uploading file to S3 Storage first.</a:t>
            </a:r>
            <a:endParaRPr sz="800">
              <a:solidFill>
                <a:srgbClr val="999999"/>
              </a:solidFill>
              <a:latin typeface="Lato"/>
              <a:ea typeface="Lato"/>
              <a:cs typeface="Lato"/>
              <a:sym typeface="Lato"/>
            </a:endParaRPr>
          </a:p>
        </p:txBody>
      </p:sp>
      <p:sp>
        <p:nvSpPr>
          <p:cNvPr id="135" name="Google Shape;135;p18"/>
          <p:cNvSpPr txBox="1"/>
          <p:nvPr/>
        </p:nvSpPr>
        <p:spPr>
          <a:xfrm>
            <a:off x="3210425" y="3018325"/>
            <a:ext cx="1571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999999"/>
                </a:solidFill>
                <a:latin typeface="Lato"/>
                <a:ea typeface="Lato"/>
                <a:cs typeface="Lato"/>
                <a:sym typeface="Lato"/>
              </a:rPr>
              <a:t>Since Data cannot be add to DynamoDB, we used Lambda Function.</a:t>
            </a:r>
            <a:endParaRPr sz="800">
              <a:solidFill>
                <a:srgbClr val="999999"/>
              </a:solidFill>
              <a:latin typeface="Lato"/>
              <a:ea typeface="Lato"/>
              <a:cs typeface="Lato"/>
              <a:sym typeface="Lato"/>
            </a:endParaRPr>
          </a:p>
        </p:txBody>
      </p:sp>
      <p:sp>
        <p:nvSpPr>
          <p:cNvPr id="136" name="Google Shape;136;p18"/>
          <p:cNvSpPr txBox="1"/>
          <p:nvPr/>
        </p:nvSpPr>
        <p:spPr>
          <a:xfrm>
            <a:off x="5136150" y="3018325"/>
            <a:ext cx="840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latin typeface="Lato"/>
              <a:ea typeface="Lato"/>
              <a:cs typeface="Lato"/>
              <a:sym typeface="Lato"/>
            </a:endParaRPr>
          </a:p>
        </p:txBody>
      </p:sp>
      <p:sp>
        <p:nvSpPr>
          <p:cNvPr id="137" name="Google Shape;137;p18"/>
          <p:cNvSpPr txBox="1"/>
          <p:nvPr/>
        </p:nvSpPr>
        <p:spPr>
          <a:xfrm>
            <a:off x="4676775" y="3018325"/>
            <a:ext cx="1381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999999"/>
                </a:solidFill>
                <a:latin typeface="Lato"/>
                <a:ea typeface="Lato"/>
                <a:cs typeface="Lato"/>
                <a:sym typeface="Lato"/>
              </a:rPr>
              <a:t>Data stored in DynamoDB which is </a:t>
            </a:r>
            <a:r>
              <a:rPr lang="en" sz="800">
                <a:solidFill>
                  <a:srgbClr val="999999"/>
                </a:solidFill>
                <a:latin typeface="Lato"/>
                <a:ea typeface="Lato"/>
                <a:cs typeface="Lato"/>
                <a:sym typeface="Lato"/>
              </a:rPr>
              <a:t>partitioned</a:t>
            </a:r>
            <a:r>
              <a:rPr lang="en" sz="800">
                <a:solidFill>
                  <a:srgbClr val="999999"/>
                </a:solidFill>
                <a:latin typeface="Lato"/>
                <a:ea typeface="Lato"/>
                <a:cs typeface="Lato"/>
                <a:sym typeface="Lato"/>
              </a:rPr>
              <a:t> with multiple hash keys.</a:t>
            </a:r>
            <a:endParaRPr sz="800">
              <a:solidFill>
                <a:srgbClr val="999999"/>
              </a:solidFill>
              <a:latin typeface="Lato"/>
              <a:ea typeface="Lato"/>
              <a:cs typeface="Lato"/>
              <a:sym typeface="Lato"/>
            </a:endParaRPr>
          </a:p>
        </p:txBody>
      </p:sp>
      <p:sp>
        <p:nvSpPr>
          <p:cNvPr id="138" name="Google Shape;138;p18"/>
          <p:cNvSpPr txBox="1"/>
          <p:nvPr/>
        </p:nvSpPr>
        <p:spPr>
          <a:xfrm>
            <a:off x="7262925" y="3880225"/>
            <a:ext cx="163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999999"/>
                </a:solidFill>
                <a:latin typeface="Lato"/>
                <a:ea typeface="Lato"/>
                <a:cs typeface="Lato"/>
                <a:sym typeface="Lato"/>
              </a:rPr>
              <a:t>End user with </a:t>
            </a:r>
            <a:r>
              <a:rPr lang="en" sz="800">
                <a:solidFill>
                  <a:srgbClr val="999999"/>
                </a:solidFill>
                <a:latin typeface="Lato"/>
                <a:ea typeface="Lato"/>
                <a:cs typeface="Lato"/>
                <a:sym typeface="Lato"/>
              </a:rPr>
              <a:t>serverless</a:t>
            </a:r>
            <a:r>
              <a:rPr lang="en" sz="800">
                <a:solidFill>
                  <a:srgbClr val="999999"/>
                </a:solidFill>
                <a:latin typeface="Lato"/>
                <a:ea typeface="Lato"/>
                <a:cs typeface="Lato"/>
                <a:sym typeface="Lato"/>
              </a:rPr>
              <a:t> a</a:t>
            </a:r>
            <a:r>
              <a:rPr lang="en" sz="800">
                <a:solidFill>
                  <a:srgbClr val="999999"/>
                </a:solidFill>
                <a:latin typeface="Lato"/>
                <a:ea typeface="Lato"/>
                <a:cs typeface="Lato"/>
                <a:sym typeface="Lato"/>
              </a:rPr>
              <a:t>pplication</a:t>
            </a:r>
            <a:endParaRPr sz="800">
              <a:solidFill>
                <a:srgbClr val="999999"/>
              </a:solidFill>
              <a:latin typeface="Lato"/>
              <a:ea typeface="Lato"/>
              <a:cs typeface="Lato"/>
              <a:sym typeface="Lato"/>
            </a:endParaRPr>
          </a:p>
        </p:txBody>
      </p:sp>
      <p:pic>
        <p:nvPicPr>
          <p:cNvPr id="139" name="Google Shape;139;p18"/>
          <p:cNvPicPr preferRelativeResize="0"/>
          <p:nvPr/>
        </p:nvPicPr>
        <p:blipFill>
          <a:blip r:embed="rId3">
            <a:alphaModFix/>
          </a:blip>
          <a:stretch>
            <a:fillRect/>
          </a:stretch>
        </p:blipFill>
        <p:spPr>
          <a:xfrm>
            <a:off x="129641" y="58675"/>
            <a:ext cx="2616782" cy="400200"/>
          </a:xfrm>
          <a:prstGeom prst="rect">
            <a:avLst/>
          </a:prstGeom>
          <a:noFill/>
          <a:ln>
            <a:noFill/>
          </a:ln>
        </p:spPr>
      </p:pic>
      <p:pic>
        <p:nvPicPr>
          <p:cNvPr id="140" name="Google Shape;140;p18"/>
          <p:cNvPicPr preferRelativeResize="0"/>
          <p:nvPr/>
        </p:nvPicPr>
        <p:blipFill>
          <a:blip r:embed="rId4">
            <a:alphaModFix/>
          </a:blip>
          <a:stretch>
            <a:fillRect/>
          </a:stretch>
        </p:blipFill>
        <p:spPr>
          <a:xfrm>
            <a:off x="847725" y="1098925"/>
            <a:ext cx="7448550" cy="278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data in </a:t>
            </a:r>
            <a:r>
              <a:rPr lang="en">
                <a:solidFill>
                  <a:srgbClr val="980000"/>
                </a:solidFill>
              </a:rPr>
              <a:t>DynamoDB</a:t>
            </a:r>
            <a:endParaRPr>
              <a:solidFill>
                <a:srgbClr val="980000"/>
              </a:solidFill>
            </a:endParaRPr>
          </a:p>
        </p:txBody>
      </p:sp>
      <p:sp>
        <p:nvSpPr>
          <p:cNvPr id="146" name="Google Shape;146;p19"/>
          <p:cNvSpPr txBox="1"/>
          <p:nvPr>
            <p:ph idx="1" type="body"/>
          </p:nvPr>
        </p:nvSpPr>
        <p:spPr>
          <a:xfrm>
            <a:off x="654825" y="1853850"/>
            <a:ext cx="7763400" cy="3289800"/>
          </a:xfrm>
          <a:prstGeom prst="rect">
            <a:avLst/>
          </a:prstGeom>
        </p:spPr>
        <p:txBody>
          <a:bodyPr anchorCtr="0" anchor="t" bIns="91425" lIns="91425" spcFirstLastPara="1" rIns="91425" wrap="square" tIns="91425">
            <a:normAutofit lnSpcReduction="20000"/>
          </a:bodyPr>
          <a:lstStyle/>
          <a:p>
            <a:pPr indent="-323850" lvl="0" marL="457200" marR="0" rtl="0" algn="just">
              <a:lnSpc>
                <a:spcPct val="115000"/>
              </a:lnSpc>
              <a:spcBef>
                <a:spcPts val="0"/>
              </a:spcBef>
              <a:spcAft>
                <a:spcPts val="0"/>
              </a:spcAft>
              <a:buClr>
                <a:srgbClr val="980000"/>
              </a:buClr>
              <a:buSzPts val="1500"/>
              <a:buFont typeface="Arial"/>
              <a:buChar char="●"/>
            </a:pPr>
            <a:r>
              <a:rPr lang="en" sz="1500">
                <a:solidFill>
                  <a:srgbClr val="828282"/>
                </a:solidFill>
                <a:highlight>
                  <a:srgbClr val="FFFFFF"/>
                </a:highlight>
                <a:latin typeface="Arial"/>
                <a:ea typeface="Arial"/>
                <a:cs typeface="Arial"/>
                <a:sym typeface="Arial"/>
              </a:rPr>
              <a:t>DynamoDB does not support import of any kind of file. Thus, we added another layer for that.</a:t>
            </a:r>
            <a:br>
              <a:rPr lang="en" sz="1500">
                <a:solidFill>
                  <a:srgbClr val="828282"/>
                </a:solidFill>
                <a:highlight>
                  <a:srgbClr val="FFFFFF"/>
                </a:highlight>
                <a:latin typeface="Arial"/>
                <a:ea typeface="Arial"/>
                <a:cs typeface="Arial"/>
                <a:sym typeface="Arial"/>
              </a:rPr>
            </a:br>
            <a:endParaRPr sz="1500">
              <a:solidFill>
                <a:srgbClr val="828282"/>
              </a:solidFill>
              <a:highlight>
                <a:srgbClr val="FFFFFF"/>
              </a:highlight>
              <a:latin typeface="Arial"/>
              <a:ea typeface="Arial"/>
              <a:cs typeface="Arial"/>
              <a:sym typeface="Arial"/>
            </a:endParaRPr>
          </a:p>
          <a:p>
            <a:pPr indent="-323850" lvl="0" marL="457200" marR="0" rtl="0" algn="just">
              <a:lnSpc>
                <a:spcPct val="115000"/>
              </a:lnSpc>
              <a:spcBef>
                <a:spcPts val="0"/>
              </a:spcBef>
              <a:spcAft>
                <a:spcPts val="0"/>
              </a:spcAft>
              <a:buClr>
                <a:srgbClr val="980000"/>
              </a:buClr>
              <a:buSzPts val="1500"/>
              <a:buFont typeface="Arial"/>
              <a:buChar char="●"/>
            </a:pPr>
            <a:r>
              <a:rPr lang="en" sz="1500">
                <a:solidFill>
                  <a:srgbClr val="828282"/>
                </a:solidFill>
                <a:highlight>
                  <a:srgbClr val="FFFFFF"/>
                </a:highlight>
                <a:latin typeface="Arial"/>
                <a:ea typeface="Arial"/>
                <a:cs typeface="Arial"/>
                <a:sym typeface="Arial"/>
              </a:rPr>
              <a:t>We have uploaded dataset to S3 and then we have used lambda function to preprocess it. Then by using same lambda function, we did</a:t>
            </a:r>
            <a:r>
              <a:rPr lang="en" sz="1500">
                <a:solidFill>
                  <a:srgbClr val="828282"/>
                </a:solidFill>
                <a:highlight>
                  <a:srgbClr val="FFFFFF"/>
                </a:highlight>
                <a:latin typeface="Arial"/>
                <a:ea typeface="Arial"/>
                <a:cs typeface="Arial"/>
                <a:sym typeface="Arial"/>
              </a:rPr>
              <a:t> </a:t>
            </a:r>
            <a:r>
              <a:rPr lang="en" sz="1500">
                <a:solidFill>
                  <a:srgbClr val="828282"/>
                </a:solidFill>
                <a:highlight>
                  <a:srgbClr val="FFFFFF"/>
                </a:highlight>
                <a:latin typeface="Arial"/>
                <a:ea typeface="Arial"/>
                <a:cs typeface="Arial"/>
                <a:sym typeface="Arial"/>
              </a:rPr>
              <a:t>migration of all data.</a:t>
            </a:r>
            <a:br>
              <a:rPr lang="en" sz="1500">
                <a:solidFill>
                  <a:srgbClr val="828282"/>
                </a:solidFill>
                <a:highlight>
                  <a:srgbClr val="FFFFFF"/>
                </a:highlight>
                <a:latin typeface="Arial"/>
                <a:ea typeface="Arial"/>
                <a:cs typeface="Arial"/>
                <a:sym typeface="Arial"/>
              </a:rPr>
            </a:br>
            <a:endParaRPr sz="1500">
              <a:solidFill>
                <a:srgbClr val="828282"/>
              </a:solidFill>
              <a:highlight>
                <a:srgbClr val="FFFFFF"/>
              </a:highlight>
              <a:latin typeface="Arial"/>
              <a:ea typeface="Arial"/>
              <a:cs typeface="Arial"/>
              <a:sym typeface="Arial"/>
            </a:endParaRPr>
          </a:p>
          <a:p>
            <a:pPr indent="-323850" lvl="0" marL="457200" marR="0" rtl="0" algn="just">
              <a:lnSpc>
                <a:spcPct val="115000"/>
              </a:lnSpc>
              <a:spcBef>
                <a:spcPts val="0"/>
              </a:spcBef>
              <a:spcAft>
                <a:spcPts val="0"/>
              </a:spcAft>
              <a:buClr>
                <a:srgbClr val="980000"/>
              </a:buClr>
              <a:buSzPts val="1500"/>
              <a:buFont typeface="Arial"/>
              <a:buChar char="●"/>
            </a:pPr>
            <a:r>
              <a:rPr lang="en" sz="1500">
                <a:solidFill>
                  <a:srgbClr val="828282"/>
                </a:solidFill>
                <a:highlight>
                  <a:srgbClr val="FFFFFF"/>
                </a:highlight>
                <a:latin typeface="Arial"/>
                <a:ea typeface="Arial"/>
                <a:cs typeface="Arial"/>
                <a:sym typeface="Arial"/>
              </a:rPr>
              <a:t>Lambda has basically timeout of 15 minutes and it can autoscale and will be available as there will be replicas across different regions.</a:t>
            </a:r>
            <a:br>
              <a:rPr lang="en" sz="1500">
                <a:solidFill>
                  <a:srgbClr val="828282"/>
                </a:solidFill>
                <a:highlight>
                  <a:srgbClr val="FFFFFF"/>
                </a:highlight>
                <a:latin typeface="Arial"/>
                <a:ea typeface="Arial"/>
                <a:cs typeface="Arial"/>
                <a:sym typeface="Arial"/>
              </a:rPr>
            </a:br>
            <a:endParaRPr sz="1500">
              <a:solidFill>
                <a:srgbClr val="828282"/>
              </a:solidFill>
              <a:highlight>
                <a:srgbClr val="FFFFFF"/>
              </a:highlight>
              <a:latin typeface="Arial"/>
              <a:ea typeface="Arial"/>
              <a:cs typeface="Arial"/>
              <a:sym typeface="Arial"/>
            </a:endParaRPr>
          </a:p>
          <a:p>
            <a:pPr indent="-323850" lvl="0" marL="457200" rtl="0" algn="just">
              <a:spcBef>
                <a:spcPts val="0"/>
              </a:spcBef>
              <a:spcAft>
                <a:spcPts val="0"/>
              </a:spcAft>
              <a:buClr>
                <a:srgbClr val="980000"/>
              </a:buClr>
              <a:buSzPts val="1500"/>
              <a:buFont typeface="Arial"/>
              <a:buChar char="●"/>
            </a:pPr>
            <a:r>
              <a:rPr lang="en" sz="1500">
                <a:solidFill>
                  <a:srgbClr val="828282"/>
                </a:solidFill>
                <a:highlight>
                  <a:schemeClr val="lt1"/>
                </a:highlight>
                <a:latin typeface="Arial"/>
                <a:ea typeface="Arial"/>
                <a:cs typeface="Arial"/>
                <a:sym typeface="Arial"/>
              </a:rPr>
              <a:t>AWS make new instances to run query at every 700-1000 Request Units which is another form of scaling too.</a:t>
            </a:r>
            <a:br>
              <a:rPr lang="en" sz="1500"/>
            </a:br>
            <a:endParaRPr sz="1500">
              <a:solidFill>
                <a:srgbClr val="828282"/>
              </a:solidFill>
              <a:highlight>
                <a:srgbClr val="FFFFFF"/>
              </a:highlight>
              <a:latin typeface="Arial"/>
              <a:ea typeface="Arial"/>
              <a:cs typeface="Arial"/>
              <a:sym typeface="Arial"/>
            </a:endParaRPr>
          </a:p>
          <a:p>
            <a:pPr indent="-323850" lvl="0" marL="457200" marR="0" rtl="0" algn="just">
              <a:lnSpc>
                <a:spcPct val="115000"/>
              </a:lnSpc>
              <a:spcBef>
                <a:spcPts val="0"/>
              </a:spcBef>
              <a:spcAft>
                <a:spcPts val="0"/>
              </a:spcAft>
              <a:buClr>
                <a:srgbClr val="980000"/>
              </a:buClr>
              <a:buSzPts val="1500"/>
              <a:buFont typeface="Arial"/>
              <a:buChar char="●"/>
            </a:pPr>
            <a:r>
              <a:rPr lang="en" sz="1500">
                <a:solidFill>
                  <a:srgbClr val="828282"/>
                </a:solidFill>
                <a:highlight>
                  <a:srgbClr val="FFFFFF"/>
                </a:highlight>
                <a:latin typeface="Arial"/>
                <a:ea typeface="Arial"/>
                <a:cs typeface="Arial"/>
                <a:sym typeface="Arial"/>
              </a:rPr>
              <a:t>We have used approx 2000 WRU (Read Write Units) while migrating.</a:t>
            </a:r>
            <a:endParaRPr/>
          </a:p>
        </p:txBody>
      </p:sp>
      <p:pic>
        <p:nvPicPr>
          <p:cNvPr id="147" name="Google Shape;147;p19"/>
          <p:cNvPicPr preferRelativeResize="0"/>
          <p:nvPr/>
        </p:nvPicPr>
        <p:blipFill>
          <a:blip r:embed="rId3">
            <a:alphaModFix/>
          </a:blip>
          <a:stretch>
            <a:fillRect/>
          </a:stretch>
        </p:blipFill>
        <p:spPr>
          <a:xfrm>
            <a:off x="129641" y="58675"/>
            <a:ext cx="2616782" cy="400200"/>
          </a:xfrm>
          <a:prstGeom prst="rect">
            <a:avLst/>
          </a:prstGeom>
          <a:noFill/>
          <a:ln>
            <a:noFill/>
          </a:ln>
        </p:spPr>
      </p:pic>
      <p:pic>
        <p:nvPicPr>
          <p:cNvPr id="148" name="Google Shape;148;p19"/>
          <p:cNvPicPr preferRelativeResize="0"/>
          <p:nvPr/>
        </p:nvPicPr>
        <p:blipFill rotWithShape="1">
          <a:blip r:embed="rId4">
            <a:alphaModFix/>
          </a:blip>
          <a:srcRect b="19620" l="0" r="34058" t="0"/>
          <a:stretch/>
        </p:blipFill>
        <p:spPr>
          <a:xfrm>
            <a:off x="5518300" y="338150"/>
            <a:ext cx="3330200" cy="151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0"/>
          <p:cNvPicPr preferRelativeResize="0"/>
          <p:nvPr/>
        </p:nvPicPr>
        <p:blipFill>
          <a:blip r:embed="rId3">
            <a:alphaModFix/>
          </a:blip>
          <a:stretch>
            <a:fillRect/>
          </a:stretch>
        </p:blipFill>
        <p:spPr>
          <a:xfrm>
            <a:off x="3810873" y="685537"/>
            <a:ext cx="4553599" cy="4040924"/>
          </a:xfrm>
          <a:prstGeom prst="rect">
            <a:avLst/>
          </a:prstGeom>
          <a:noFill/>
          <a:ln>
            <a:noFill/>
          </a:ln>
        </p:spPr>
      </p:pic>
      <p:pic>
        <p:nvPicPr>
          <p:cNvPr id="154" name="Google Shape;154;p20"/>
          <p:cNvPicPr preferRelativeResize="0"/>
          <p:nvPr/>
        </p:nvPicPr>
        <p:blipFill>
          <a:blip r:embed="rId4">
            <a:alphaModFix/>
          </a:blip>
          <a:stretch>
            <a:fillRect/>
          </a:stretch>
        </p:blipFill>
        <p:spPr>
          <a:xfrm>
            <a:off x="129641" y="58675"/>
            <a:ext cx="2616782" cy="400200"/>
          </a:xfrm>
          <a:prstGeom prst="rect">
            <a:avLst/>
          </a:prstGeom>
          <a:noFill/>
          <a:ln>
            <a:noFill/>
          </a:ln>
        </p:spPr>
      </p:pic>
      <p:sp>
        <p:nvSpPr>
          <p:cNvPr id="155" name="Google Shape;155;p20"/>
          <p:cNvSpPr txBox="1"/>
          <p:nvPr>
            <p:ph type="title"/>
          </p:nvPr>
        </p:nvSpPr>
        <p:spPr>
          <a:xfrm>
            <a:off x="729450" y="1318650"/>
            <a:ext cx="2790900" cy="24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Configuration</a:t>
            </a:r>
            <a:endParaRPr/>
          </a:p>
          <a:p>
            <a:pPr indent="0" lvl="0" marL="0" rtl="0" algn="l">
              <a:spcBef>
                <a:spcPts val="0"/>
              </a:spcBef>
              <a:spcAft>
                <a:spcPts val="0"/>
              </a:spcAft>
              <a:buNone/>
            </a:pPr>
            <a:r>
              <a:rPr lang="en"/>
              <a:t>Of </a:t>
            </a:r>
            <a:r>
              <a:rPr lang="en">
                <a:solidFill>
                  <a:srgbClr val="980000"/>
                </a:solidFill>
              </a:rPr>
              <a:t>DynamoDB</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7341975" y="507775"/>
            <a:ext cx="129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Metrics</a:t>
            </a:r>
            <a:endParaRPr>
              <a:solidFill>
                <a:srgbClr val="980000"/>
              </a:solidFill>
            </a:endParaRPr>
          </a:p>
        </p:txBody>
      </p:sp>
      <p:pic>
        <p:nvPicPr>
          <p:cNvPr id="161" name="Google Shape;161;p21"/>
          <p:cNvPicPr preferRelativeResize="0"/>
          <p:nvPr/>
        </p:nvPicPr>
        <p:blipFill>
          <a:blip r:embed="rId3">
            <a:alphaModFix/>
          </a:blip>
          <a:stretch>
            <a:fillRect/>
          </a:stretch>
        </p:blipFill>
        <p:spPr>
          <a:xfrm>
            <a:off x="336863" y="1113925"/>
            <a:ext cx="8372526" cy="3796849"/>
          </a:xfrm>
          <a:prstGeom prst="rect">
            <a:avLst/>
          </a:prstGeom>
          <a:noFill/>
          <a:ln>
            <a:noFill/>
          </a:ln>
        </p:spPr>
      </p:pic>
      <p:pic>
        <p:nvPicPr>
          <p:cNvPr id="162" name="Google Shape;162;p21"/>
          <p:cNvPicPr preferRelativeResize="0"/>
          <p:nvPr/>
        </p:nvPicPr>
        <p:blipFill>
          <a:blip r:embed="rId4">
            <a:alphaModFix/>
          </a:blip>
          <a:stretch>
            <a:fillRect/>
          </a:stretch>
        </p:blipFill>
        <p:spPr>
          <a:xfrm>
            <a:off x="129641" y="58675"/>
            <a:ext cx="2616782" cy="4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