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6" r:id="rId6"/>
    <p:sldId id="261" r:id="rId7"/>
    <p:sldId id="262" r:id="rId8"/>
    <p:sldId id="264" r:id="rId9"/>
    <p:sldId id="265"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9/6/2021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8727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9/6/2021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27683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9/6/2021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22815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9/6/2021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48022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9/6/2021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79957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9/6/2021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17956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9/6/2021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3604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9/6/2021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98403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9/6/2021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71986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9/6/2021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05606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9/6/2021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70484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9/6/2021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45365358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jmcauley.ucsd.edu/data/amazon/index_2014.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8">
            <a:extLst>
              <a:ext uri="{FF2B5EF4-FFF2-40B4-BE49-F238E27FC236}">
                <a16:creationId xmlns:a16="http://schemas.microsoft.com/office/drawing/2014/main" id="{4DA4374D-F270-4C02-88D7-B751FD9BD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5" name="Picture 3" descr="Abstract bubbles on a multi-colored background">
            <a:extLst>
              <a:ext uri="{FF2B5EF4-FFF2-40B4-BE49-F238E27FC236}">
                <a16:creationId xmlns:a16="http://schemas.microsoft.com/office/drawing/2014/main" id="{62423A7E-733D-4D6C-A612-B5AF7D7D389C}"/>
              </a:ext>
            </a:extLst>
          </p:cNvPr>
          <p:cNvPicPr>
            <a:picLocks noChangeAspect="1"/>
          </p:cNvPicPr>
          <p:nvPr/>
        </p:nvPicPr>
        <p:blipFill rotWithShape="1">
          <a:blip r:embed="rId2">
            <a:alphaModFix amt="60000"/>
          </a:blip>
          <a:srcRect/>
          <a:stretch/>
        </p:blipFill>
        <p:spPr>
          <a:xfrm>
            <a:off x="20" y="10"/>
            <a:ext cx="12191979" cy="6857989"/>
          </a:xfrm>
          <a:prstGeom prst="rect">
            <a:avLst/>
          </a:prstGeom>
        </p:spPr>
      </p:pic>
      <p:sp>
        <p:nvSpPr>
          <p:cNvPr id="56" name="Rectangle 12">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alpha val="95000"/>
            </a:schemeClr>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6DC832-2B5D-4138-BA31-F4E018C62D48}"/>
              </a:ext>
            </a:extLst>
          </p:cNvPr>
          <p:cNvSpPr>
            <a:spLocks noGrp="1"/>
          </p:cNvSpPr>
          <p:nvPr>
            <p:ph type="ctrTitle"/>
          </p:nvPr>
        </p:nvSpPr>
        <p:spPr>
          <a:xfrm>
            <a:off x="1804988" y="1442172"/>
            <a:ext cx="8582025" cy="2177328"/>
          </a:xfrm>
        </p:spPr>
        <p:txBody>
          <a:bodyPr anchor="ctr">
            <a:noAutofit/>
          </a:bodyPr>
          <a:lstStyle/>
          <a:p>
            <a:pPr algn="ctr"/>
            <a:r>
              <a:rPr lang="en-US" sz="4000" dirty="0">
                <a:latin typeface="Times New Roman" panose="02020603050405020304" pitchFamily="18" charset="0"/>
                <a:cs typeface="Times New Roman" panose="02020603050405020304" pitchFamily="18" charset="0"/>
              </a:rPr>
              <a:t>“Strategies to Add Value to the Product and Provide the most in demand Features to the Customers.”</a:t>
            </a:r>
          </a:p>
        </p:txBody>
      </p:sp>
      <p:sp>
        <p:nvSpPr>
          <p:cNvPr id="15" name="Rectangle: Rounded Corners 14">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3" name="Subtitle 2">
            <a:extLst>
              <a:ext uri="{FF2B5EF4-FFF2-40B4-BE49-F238E27FC236}">
                <a16:creationId xmlns:a16="http://schemas.microsoft.com/office/drawing/2014/main" id="{A69B9DF1-7911-44BC-AED9-CAED337FDE5E}"/>
              </a:ext>
            </a:extLst>
          </p:cNvPr>
          <p:cNvSpPr>
            <a:spLocks noGrp="1"/>
          </p:cNvSpPr>
          <p:nvPr>
            <p:ph type="subTitle" idx="1"/>
          </p:nvPr>
        </p:nvSpPr>
        <p:spPr>
          <a:xfrm>
            <a:off x="2566988" y="3962400"/>
            <a:ext cx="7058025" cy="581025"/>
          </a:xfrm>
        </p:spPr>
        <p:txBody>
          <a:bodyPr anchor="ctr">
            <a:normAutofit fontScale="85000" lnSpcReduction="20000"/>
          </a:bodyPr>
          <a:lstStyle/>
          <a:p>
            <a:pPr algn="ctr"/>
            <a:r>
              <a:rPr lang="en-US" sz="1400" b="1" dirty="0">
                <a:solidFill>
                  <a:srgbClr val="FFFFFF"/>
                </a:solidFill>
              </a:rPr>
              <a:t>(For a mobile manufacture-based firm)</a:t>
            </a:r>
          </a:p>
          <a:p>
            <a:pPr algn="ctr"/>
            <a:r>
              <a:rPr lang="en-US" sz="1400" b="1" dirty="0">
                <a:solidFill>
                  <a:srgbClr val="FFFFFF"/>
                </a:solidFill>
              </a:rPr>
              <a:t>By Shubhang Singh </a:t>
            </a:r>
          </a:p>
        </p:txBody>
      </p:sp>
    </p:spTree>
    <p:extLst>
      <p:ext uri="{BB962C8B-B14F-4D97-AF65-F5344CB8AC3E}">
        <p14:creationId xmlns:p14="http://schemas.microsoft.com/office/powerpoint/2010/main" val="1625880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3D9D7-7866-43BE-9B45-3A644D62F837}"/>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RECOMMENDATIONS </a:t>
            </a:r>
            <a:r>
              <a:rPr lang="en-US" dirty="0"/>
              <a:t> </a:t>
            </a:r>
          </a:p>
        </p:txBody>
      </p:sp>
      <p:sp>
        <p:nvSpPr>
          <p:cNvPr id="3" name="Content Placeholder 2">
            <a:extLst>
              <a:ext uri="{FF2B5EF4-FFF2-40B4-BE49-F238E27FC236}">
                <a16:creationId xmlns:a16="http://schemas.microsoft.com/office/drawing/2014/main" id="{1ED0B745-A6C4-43D5-A6B2-728A79358E6F}"/>
              </a:ext>
            </a:extLst>
          </p:cNvPr>
          <p:cNvSpPr>
            <a:spLocks noGrp="1"/>
          </p:cNvSpPr>
          <p:nvPr>
            <p:ph idx="1"/>
          </p:nvPr>
        </p:nvSpPr>
        <p:spPr/>
        <p:txBody>
          <a:bodyPr>
            <a:normAutofit lnSpcReduction="10000"/>
          </a:bodyPr>
          <a:lstStyle/>
          <a:p>
            <a:r>
              <a:rPr lang="en-US" dirty="0"/>
              <a:t>Since now we know our competitors include brands like Samsung, Motorola, HTC, Huawei and Apple; we have to keep a keen eye on the services and features offered by them.</a:t>
            </a:r>
          </a:p>
          <a:p>
            <a:r>
              <a:rPr lang="en-US" dirty="0"/>
              <a:t>The market we are focusing on is a mid range price segment market since the price range preferred is in the range- 150$-70$. This gives us the segment we need to focus and introduce our range of products in.</a:t>
            </a:r>
          </a:p>
          <a:p>
            <a:r>
              <a:rPr lang="en-US" dirty="0"/>
              <a:t>Features we must have- 1. Android OS, 2. 5.1-5.7 inches screen, a processor of 2.7 GHz and a camera of lens 16MP.</a:t>
            </a:r>
          </a:p>
        </p:txBody>
      </p:sp>
    </p:spTree>
    <p:extLst>
      <p:ext uri="{BB962C8B-B14F-4D97-AF65-F5344CB8AC3E}">
        <p14:creationId xmlns:p14="http://schemas.microsoft.com/office/powerpoint/2010/main" val="804546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2C122-48EE-4AB7-827C-7552424E97B7}"/>
              </a:ext>
            </a:extLst>
          </p:cNvPr>
          <p:cNvSpPr>
            <a:spLocks noGrp="1"/>
          </p:cNvSpPr>
          <p:nvPr>
            <p:ph type="title"/>
          </p:nvPr>
        </p:nvSpPr>
        <p:spPr/>
        <p:txBody>
          <a:bodyPr/>
          <a:lstStyle/>
          <a:p>
            <a:pPr algn="ctr"/>
            <a:r>
              <a:rPr lang="en-US" dirty="0"/>
              <a:t>APPENDIX</a:t>
            </a:r>
          </a:p>
        </p:txBody>
      </p:sp>
      <p:sp>
        <p:nvSpPr>
          <p:cNvPr id="3" name="Content Placeholder 2">
            <a:extLst>
              <a:ext uri="{FF2B5EF4-FFF2-40B4-BE49-F238E27FC236}">
                <a16:creationId xmlns:a16="http://schemas.microsoft.com/office/drawing/2014/main" id="{DF00B5A4-EBB2-453C-9588-1990CB291B58}"/>
              </a:ext>
            </a:extLst>
          </p:cNvPr>
          <p:cNvSpPr>
            <a:spLocks noGrp="1"/>
          </p:cNvSpPr>
          <p:nvPr>
            <p:ph idx="1"/>
          </p:nvPr>
        </p:nvSpPr>
        <p:spPr/>
        <p:txBody>
          <a:bodyPr/>
          <a:lstStyle/>
          <a:p>
            <a:r>
              <a:rPr lang="en-US" dirty="0"/>
              <a:t>Data Source: </a:t>
            </a:r>
            <a:r>
              <a:rPr lang="en-US" dirty="0">
                <a:hlinkClick r:id="rId2"/>
              </a:rPr>
              <a:t>http://jmcauley.ucsd.edu/data/amazon/index_2014.html</a:t>
            </a:r>
            <a:endParaRPr lang="en-US" dirty="0"/>
          </a:p>
          <a:p>
            <a:r>
              <a:rPr lang="en-US" dirty="0"/>
              <a:t>Data Methodology:</a:t>
            </a:r>
          </a:p>
          <a:p>
            <a:pPr lvl="1"/>
            <a:r>
              <a:rPr lang="en-US" dirty="0"/>
              <a:t>Cleaning the data by summarizing rows and reducing columns.</a:t>
            </a:r>
          </a:p>
          <a:p>
            <a:pPr lvl="1"/>
            <a:r>
              <a:rPr lang="en-US" dirty="0"/>
              <a:t>Doing an exploratory analysis and formulating visualizations using Tableau</a:t>
            </a:r>
          </a:p>
          <a:p>
            <a:pPr lvl="1"/>
            <a:r>
              <a:rPr lang="en-US" dirty="0"/>
              <a:t>Using visualizations like Pie chart, Scatter Plot, Stacked bar chart, Heat map and Double Axis Chart.</a:t>
            </a:r>
          </a:p>
        </p:txBody>
      </p:sp>
    </p:spTree>
    <p:extLst>
      <p:ext uri="{BB962C8B-B14F-4D97-AF65-F5344CB8AC3E}">
        <p14:creationId xmlns:p14="http://schemas.microsoft.com/office/powerpoint/2010/main" val="1427965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0B0D7-FBC0-473E-9696-CBBA8F84CBCD}"/>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11C070A6-0EA3-49C0-98D7-EA09447F7A03}"/>
              </a:ext>
            </a:extLst>
          </p:cNvPr>
          <p:cNvSpPr>
            <a:spLocks noGrp="1"/>
          </p:cNvSpPr>
          <p:nvPr>
            <p:ph idx="1"/>
          </p:nvPr>
        </p:nvSpPr>
        <p:spPr>
          <a:noFill/>
          <a:ln>
            <a:solidFill>
              <a:schemeClr val="accent1"/>
            </a:solidFill>
          </a:ln>
        </p:spPr>
        <p:txBody>
          <a:bodyPr/>
          <a:lstStyle/>
          <a:p>
            <a:r>
              <a:rPr lang="en-US" dirty="0"/>
              <a:t>Objective</a:t>
            </a:r>
          </a:p>
          <a:p>
            <a:r>
              <a:rPr lang="en-US" dirty="0"/>
              <a:t>Background</a:t>
            </a:r>
          </a:p>
          <a:p>
            <a:r>
              <a:rPr lang="en-US" dirty="0"/>
              <a:t>Key Findings</a:t>
            </a:r>
          </a:p>
          <a:p>
            <a:r>
              <a:rPr lang="en-US" dirty="0"/>
              <a:t>Recommendations</a:t>
            </a:r>
          </a:p>
          <a:p>
            <a:r>
              <a:rPr lang="en-US" dirty="0"/>
              <a:t>Appendix:</a:t>
            </a:r>
          </a:p>
          <a:p>
            <a:pPr lvl="1"/>
            <a:r>
              <a:rPr lang="en-US" dirty="0"/>
              <a:t>Data sources</a:t>
            </a:r>
          </a:p>
          <a:p>
            <a:pPr lvl="1"/>
            <a:r>
              <a:rPr lang="en-US" dirty="0"/>
              <a:t>Data methodology</a:t>
            </a:r>
          </a:p>
        </p:txBody>
      </p:sp>
      <p:sp>
        <p:nvSpPr>
          <p:cNvPr id="4" name="TextBox 3">
            <a:extLst>
              <a:ext uri="{FF2B5EF4-FFF2-40B4-BE49-F238E27FC236}">
                <a16:creationId xmlns:a16="http://schemas.microsoft.com/office/drawing/2014/main" id="{08290E54-8077-4A63-9BB7-E5272466211A}"/>
              </a:ext>
            </a:extLst>
          </p:cNvPr>
          <p:cNvSpPr txBox="1"/>
          <p:nvPr/>
        </p:nvSpPr>
        <p:spPr>
          <a:xfrm flipH="1" flipV="1">
            <a:off x="908304" y="2558256"/>
            <a:ext cx="8244754" cy="353371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121476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31A70-6041-43EE-87B9-2930010BE23C}"/>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C3A56AEE-7AE4-4366-89A3-5344ABA55C31}"/>
              </a:ext>
            </a:extLst>
          </p:cNvPr>
          <p:cNvSpPr>
            <a:spLocks noGrp="1"/>
          </p:cNvSpPr>
          <p:nvPr>
            <p:ph idx="1"/>
          </p:nvPr>
        </p:nvSpPr>
        <p:spPr>
          <a:xfrm>
            <a:off x="1115568" y="2478025"/>
            <a:ext cx="10168128" cy="2443600"/>
          </a:xfrm>
          <a:ln cap="rnd">
            <a:solidFill>
              <a:srgbClr val="FF0000"/>
            </a:solidFill>
          </a:ln>
        </p:spPr>
        <p:txBody>
          <a:bodyPr/>
          <a:lstStyle/>
          <a:p>
            <a:r>
              <a:rPr lang="en-US" dirty="0"/>
              <a:t>Provide major insights into the cell phone industry to hep them develop a new product optimally.</a:t>
            </a:r>
          </a:p>
          <a:p>
            <a:r>
              <a:rPr lang="en-US" dirty="0"/>
              <a:t>To tweak the marketing strategies in order to add more value to the product and close the supply-demand gap.</a:t>
            </a:r>
          </a:p>
          <a:p>
            <a:endParaRPr lang="en-US" dirty="0"/>
          </a:p>
        </p:txBody>
      </p:sp>
    </p:spTree>
    <p:extLst>
      <p:ext uri="{BB962C8B-B14F-4D97-AF65-F5344CB8AC3E}">
        <p14:creationId xmlns:p14="http://schemas.microsoft.com/office/powerpoint/2010/main" val="2006866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31A70-6041-43EE-87B9-2930010BE23C}"/>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BACKGROUND</a:t>
            </a:r>
          </a:p>
        </p:txBody>
      </p:sp>
      <p:sp>
        <p:nvSpPr>
          <p:cNvPr id="3" name="Content Placeholder 2">
            <a:extLst>
              <a:ext uri="{FF2B5EF4-FFF2-40B4-BE49-F238E27FC236}">
                <a16:creationId xmlns:a16="http://schemas.microsoft.com/office/drawing/2014/main" id="{C3A56AEE-7AE4-4366-89A3-5344ABA55C31}"/>
              </a:ext>
            </a:extLst>
          </p:cNvPr>
          <p:cNvSpPr>
            <a:spLocks noGrp="1"/>
          </p:cNvSpPr>
          <p:nvPr>
            <p:ph idx="1"/>
          </p:nvPr>
        </p:nvSpPr>
        <p:spPr>
          <a:xfrm>
            <a:off x="1115568" y="2478025"/>
            <a:ext cx="10168128" cy="2443600"/>
          </a:xfrm>
          <a:ln cap="rnd">
            <a:solidFill>
              <a:srgbClr val="FF0000"/>
            </a:solidFill>
          </a:ln>
        </p:spPr>
        <p:txBody>
          <a:bodyPr/>
          <a:lstStyle/>
          <a:p>
            <a:r>
              <a:rPr lang="en-US" dirty="0"/>
              <a:t>As the firm has just entered the mobile market three years ago, they want to understand their competitors and preference of their users; so that they can design their strategies accordingly.</a:t>
            </a:r>
          </a:p>
        </p:txBody>
      </p:sp>
    </p:spTree>
    <p:extLst>
      <p:ext uri="{BB962C8B-B14F-4D97-AF65-F5344CB8AC3E}">
        <p14:creationId xmlns:p14="http://schemas.microsoft.com/office/powerpoint/2010/main" val="1051275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24">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D11B78-AA6A-499B-91D8-1FDCB9D3E841}"/>
              </a:ext>
            </a:extLst>
          </p:cNvPr>
          <p:cNvSpPr>
            <a:spLocks noGrp="1"/>
          </p:cNvSpPr>
          <p:nvPr>
            <p:ph type="title"/>
          </p:nvPr>
        </p:nvSpPr>
        <p:spPr>
          <a:xfrm>
            <a:off x="371094" y="1161288"/>
            <a:ext cx="3438144" cy="1239012"/>
          </a:xfrm>
        </p:spPr>
        <p:txBody>
          <a:bodyPr anchor="ctr">
            <a:normAutofit/>
          </a:bodyPr>
          <a:lstStyle/>
          <a:p>
            <a:r>
              <a:rPr lang="en-US" sz="2800" dirty="0">
                <a:latin typeface="Times New Roman" panose="02020603050405020304" pitchFamily="18" charset="0"/>
                <a:cs typeface="Times New Roman" panose="02020603050405020304" pitchFamily="18" charset="0"/>
              </a:rPr>
              <a:t>Popular Brands!!</a:t>
            </a:r>
          </a:p>
        </p:txBody>
      </p:sp>
      <p:sp>
        <p:nvSpPr>
          <p:cNvPr id="29" name="Rectangle 28">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73C66F2-AE5F-40B9-A4AE-D4010719B439}"/>
              </a:ext>
            </a:extLst>
          </p:cNvPr>
          <p:cNvSpPr>
            <a:spLocks noGrp="1"/>
          </p:cNvSpPr>
          <p:nvPr>
            <p:ph idx="1"/>
          </p:nvPr>
        </p:nvSpPr>
        <p:spPr>
          <a:xfrm>
            <a:off x="371094" y="2718054"/>
            <a:ext cx="3438906" cy="3207258"/>
          </a:xfrm>
        </p:spPr>
        <p:txBody>
          <a:bodyPr anchor="t">
            <a:normAutofit/>
          </a:bodyPr>
          <a:lstStyle/>
          <a:p>
            <a:pPr>
              <a:lnSpc>
                <a:spcPct val="100000"/>
              </a:lnSpc>
            </a:pPr>
            <a:r>
              <a:rPr lang="en-US" sz="1600" dirty="0"/>
              <a:t>The most reviewed brands include Samsung, Motorola, LG, Huawei, HTC, Blu and Apple.</a:t>
            </a:r>
          </a:p>
          <a:p>
            <a:pPr>
              <a:lnSpc>
                <a:spcPct val="100000"/>
              </a:lnSpc>
            </a:pPr>
            <a:r>
              <a:rPr lang="en-US" sz="1600" dirty="0"/>
              <a:t>Since now we know how the market is controlled by these competitors, we can focus on the features and services provided by these brands.</a:t>
            </a:r>
          </a:p>
        </p:txBody>
      </p:sp>
      <p:pic>
        <p:nvPicPr>
          <p:cNvPr id="6" name="Picture 5">
            <a:extLst>
              <a:ext uri="{FF2B5EF4-FFF2-40B4-BE49-F238E27FC236}">
                <a16:creationId xmlns:a16="http://schemas.microsoft.com/office/drawing/2014/main" id="{79AA0B87-2D0E-465E-8721-3DD54784C0A8}"/>
              </a:ext>
            </a:extLst>
          </p:cNvPr>
          <p:cNvPicPr>
            <a:picLocks noChangeAspect="1"/>
          </p:cNvPicPr>
          <p:nvPr/>
        </p:nvPicPr>
        <p:blipFill>
          <a:blip r:embed="rId2"/>
          <a:stretch>
            <a:fillRect/>
          </a:stretch>
        </p:blipFill>
        <p:spPr>
          <a:xfrm>
            <a:off x="4654463" y="914797"/>
            <a:ext cx="7141644" cy="5028405"/>
          </a:xfrm>
          <a:prstGeom prst="rect">
            <a:avLst/>
          </a:prstGeom>
        </p:spPr>
      </p:pic>
    </p:spTree>
    <p:extLst>
      <p:ext uri="{BB962C8B-B14F-4D97-AF65-F5344CB8AC3E}">
        <p14:creationId xmlns:p14="http://schemas.microsoft.com/office/powerpoint/2010/main" val="4188447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D11B78-AA6A-499B-91D8-1FDCB9D3E841}"/>
              </a:ext>
            </a:extLst>
          </p:cNvPr>
          <p:cNvSpPr>
            <a:spLocks noGrp="1"/>
          </p:cNvSpPr>
          <p:nvPr>
            <p:ph type="title"/>
          </p:nvPr>
        </p:nvSpPr>
        <p:spPr>
          <a:xfrm>
            <a:off x="371094" y="1161288"/>
            <a:ext cx="3438144" cy="1239012"/>
          </a:xfrm>
        </p:spPr>
        <p:txBody>
          <a:bodyPr anchor="ctr">
            <a:normAutofit/>
          </a:bodyPr>
          <a:lstStyle/>
          <a:p>
            <a:r>
              <a:rPr lang="en-US" sz="2800">
                <a:latin typeface="Times New Roman" panose="02020603050405020304" pitchFamily="18" charset="0"/>
                <a:cs typeface="Times New Roman" panose="02020603050405020304" pitchFamily="18" charset="0"/>
              </a:rPr>
              <a:t>Customer Ratings w.r.t to Brands</a:t>
            </a: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73C66F2-AE5F-40B9-A4AE-D4010719B439}"/>
              </a:ext>
            </a:extLst>
          </p:cNvPr>
          <p:cNvSpPr>
            <a:spLocks noGrp="1"/>
          </p:cNvSpPr>
          <p:nvPr>
            <p:ph idx="1"/>
          </p:nvPr>
        </p:nvSpPr>
        <p:spPr>
          <a:xfrm>
            <a:off x="371094" y="2718054"/>
            <a:ext cx="3438906" cy="3207258"/>
          </a:xfrm>
        </p:spPr>
        <p:txBody>
          <a:bodyPr anchor="t">
            <a:normAutofit fontScale="92500" lnSpcReduction="10000"/>
          </a:bodyPr>
          <a:lstStyle/>
          <a:p>
            <a:r>
              <a:rPr lang="en-US" sz="1700" dirty="0"/>
              <a:t>Cross Referencing the Customers’ Ratings with respect to different brands, we observe that even though Samsung controls the major sector of the market in terms of popularity, still other brands like LG, Apple, Blackberry, HTC, Huawei are positively related.</a:t>
            </a:r>
          </a:p>
          <a:p>
            <a:r>
              <a:rPr lang="en-US" sz="1700" dirty="0"/>
              <a:t>This means we must look at features provided by each brand.</a:t>
            </a:r>
          </a:p>
        </p:txBody>
      </p:sp>
      <p:pic>
        <p:nvPicPr>
          <p:cNvPr id="5" name="Picture 4">
            <a:extLst>
              <a:ext uri="{FF2B5EF4-FFF2-40B4-BE49-F238E27FC236}">
                <a16:creationId xmlns:a16="http://schemas.microsoft.com/office/drawing/2014/main" id="{F78E09B7-D28D-44BE-A6D4-3814A40D2720}"/>
              </a:ext>
            </a:extLst>
          </p:cNvPr>
          <p:cNvPicPr>
            <a:picLocks noChangeAspect="1"/>
          </p:cNvPicPr>
          <p:nvPr/>
        </p:nvPicPr>
        <p:blipFill>
          <a:blip r:embed="rId2"/>
          <a:stretch>
            <a:fillRect/>
          </a:stretch>
        </p:blipFill>
        <p:spPr>
          <a:xfrm>
            <a:off x="5102340" y="841248"/>
            <a:ext cx="6519696" cy="5276088"/>
          </a:xfrm>
          <a:prstGeom prst="rect">
            <a:avLst/>
          </a:prstGeom>
        </p:spPr>
      </p:pic>
    </p:spTree>
    <p:extLst>
      <p:ext uri="{BB962C8B-B14F-4D97-AF65-F5344CB8AC3E}">
        <p14:creationId xmlns:p14="http://schemas.microsoft.com/office/powerpoint/2010/main" val="843533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0043280-65AC-441A-8850-F35BC7E4EEBD}"/>
              </a:ext>
            </a:extLst>
          </p:cNvPr>
          <p:cNvSpPr>
            <a:spLocks noGrp="1"/>
          </p:cNvSpPr>
          <p:nvPr>
            <p:ph type="title"/>
          </p:nvPr>
        </p:nvSpPr>
        <p:spPr>
          <a:xfrm>
            <a:off x="371094" y="1161288"/>
            <a:ext cx="3438144" cy="1239012"/>
          </a:xfrm>
        </p:spPr>
        <p:txBody>
          <a:bodyPr anchor="ctr">
            <a:normAutofit/>
          </a:bodyPr>
          <a:lstStyle/>
          <a:p>
            <a:r>
              <a:rPr lang="en-US" sz="2800" dirty="0"/>
              <a:t>Top Brands with Price Variants</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0E7903C9-BEC2-4517-A70B-2CF613873128}"/>
              </a:ext>
            </a:extLst>
          </p:cNvPr>
          <p:cNvSpPr>
            <a:spLocks noGrp="1"/>
          </p:cNvSpPr>
          <p:nvPr>
            <p:ph idx="1"/>
          </p:nvPr>
        </p:nvSpPr>
        <p:spPr>
          <a:xfrm>
            <a:off x="371094" y="2718054"/>
            <a:ext cx="3438906" cy="3207258"/>
          </a:xfrm>
        </p:spPr>
        <p:txBody>
          <a:bodyPr anchor="t">
            <a:normAutofit/>
          </a:bodyPr>
          <a:lstStyle/>
          <a:p>
            <a:r>
              <a:rPr lang="en-US" sz="1700" dirty="0"/>
              <a:t>The price preferred by the customers lies in the range of 150$ - 70$.</a:t>
            </a:r>
          </a:p>
          <a:p>
            <a:r>
              <a:rPr lang="en-US" sz="1700" dirty="0"/>
              <a:t>This should be the price segment that we should be targeting.</a:t>
            </a:r>
          </a:p>
        </p:txBody>
      </p:sp>
      <p:pic>
        <p:nvPicPr>
          <p:cNvPr id="5" name="Content Placeholder 4">
            <a:extLst>
              <a:ext uri="{FF2B5EF4-FFF2-40B4-BE49-F238E27FC236}">
                <a16:creationId xmlns:a16="http://schemas.microsoft.com/office/drawing/2014/main" id="{780118EC-E6CC-4197-9888-4CF3CD78D42D}"/>
              </a:ext>
            </a:extLst>
          </p:cNvPr>
          <p:cNvPicPr>
            <a:picLocks noChangeAspect="1"/>
          </p:cNvPicPr>
          <p:nvPr/>
        </p:nvPicPr>
        <p:blipFill>
          <a:blip r:embed="rId2"/>
          <a:stretch>
            <a:fillRect/>
          </a:stretch>
        </p:blipFill>
        <p:spPr>
          <a:xfrm>
            <a:off x="4901184" y="1212335"/>
            <a:ext cx="6922008" cy="4533914"/>
          </a:xfrm>
          <a:prstGeom prst="rect">
            <a:avLst/>
          </a:prstGeom>
        </p:spPr>
      </p:pic>
    </p:spTree>
    <p:extLst>
      <p:ext uri="{BB962C8B-B14F-4D97-AF65-F5344CB8AC3E}">
        <p14:creationId xmlns:p14="http://schemas.microsoft.com/office/powerpoint/2010/main" val="478577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28">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0043280-65AC-441A-8850-F35BC7E4EEBD}"/>
              </a:ext>
            </a:extLst>
          </p:cNvPr>
          <p:cNvSpPr>
            <a:spLocks noGrp="1"/>
          </p:cNvSpPr>
          <p:nvPr>
            <p:ph type="title"/>
          </p:nvPr>
        </p:nvSpPr>
        <p:spPr>
          <a:xfrm>
            <a:off x="371094" y="1161288"/>
            <a:ext cx="3438144" cy="1239012"/>
          </a:xfrm>
        </p:spPr>
        <p:txBody>
          <a:bodyPr anchor="ctr">
            <a:normAutofit/>
          </a:bodyPr>
          <a:lstStyle/>
          <a:p>
            <a:r>
              <a:rPr lang="en-US" sz="2800" dirty="0"/>
              <a:t>Top Voted Features!!</a:t>
            </a:r>
          </a:p>
        </p:txBody>
      </p:sp>
      <p:sp>
        <p:nvSpPr>
          <p:cNvPr id="31" name="Rectangle 30">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0E7903C9-BEC2-4517-A70B-2CF613873128}"/>
              </a:ext>
            </a:extLst>
          </p:cNvPr>
          <p:cNvSpPr>
            <a:spLocks noGrp="1"/>
          </p:cNvSpPr>
          <p:nvPr>
            <p:ph idx="1"/>
          </p:nvPr>
        </p:nvSpPr>
        <p:spPr>
          <a:xfrm>
            <a:off x="371094" y="2718054"/>
            <a:ext cx="3438906" cy="3207258"/>
          </a:xfrm>
        </p:spPr>
        <p:txBody>
          <a:bodyPr anchor="t">
            <a:normAutofit fontScale="92500"/>
          </a:bodyPr>
          <a:lstStyle/>
          <a:p>
            <a:r>
              <a:rPr lang="en-US" sz="1700" dirty="0"/>
              <a:t>One of the most desired feature includes a Display size of 5.1 inches, Camera with a 16MP lens and a processor having 2.5GHz cloaking speed. </a:t>
            </a:r>
          </a:p>
          <a:p>
            <a:r>
              <a:rPr lang="en-US" sz="1700" dirty="0"/>
              <a:t>Also, the OS  favored most is Android, this gives us an insight that the market we are focusing upon is majorly oriented to open-source platforms. </a:t>
            </a:r>
          </a:p>
        </p:txBody>
      </p:sp>
      <p:pic>
        <p:nvPicPr>
          <p:cNvPr id="4" name="Picture 3">
            <a:extLst>
              <a:ext uri="{FF2B5EF4-FFF2-40B4-BE49-F238E27FC236}">
                <a16:creationId xmlns:a16="http://schemas.microsoft.com/office/drawing/2014/main" id="{E2107D65-F9E0-4816-A24F-EE5ED094FF82}"/>
              </a:ext>
            </a:extLst>
          </p:cNvPr>
          <p:cNvPicPr>
            <a:picLocks noChangeAspect="1"/>
          </p:cNvPicPr>
          <p:nvPr/>
        </p:nvPicPr>
        <p:blipFill>
          <a:blip r:embed="rId2"/>
          <a:stretch>
            <a:fillRect/>
          </a:stretch>
        </p:blipFill>
        <p:spPr>
          <a:xfrm>
            <a:off x="4901184" y="1307512"/>
            <a:ext cx="6922008" cy="4343560"/>
          </a:xfrm>
          <a:prstGeom prst="rect">
            <a:avLst/>
          </a:prstGeom>
        </p:spPr>
      </p:pic>
      <p:pic>
        <p:nvPicPr>
          <p:cNvPr id="7" name="Picture 6">
            <a:extLst>
              <a:ext uri="{FF2B5EF4-FFF2-40B4-BE49-F238E27FC236}">
                <a16:creationId xmlns:a16="http://schemas.microsoft.com/office/drawing/2014/main" id="{A069D8F5-F264-42A1-8BEB-BE3A7E6D5258}"/>
              </a:ext>
            </a:extLst>
          </p:cNvPr>
          <p:cNvPicPr>
            <a:picLocks noChangeAspect="1"/>
          </p:cNvPicPr>
          <p:nvPr/>
        </p:nvPicPr>
        <p:blipFill>
          <a:blip r:embed="rId3"/>
          <a:stretch>
            <a:fillRect/>
          </a:stretch>
        </p:blipFill>
        <p:spPr>
          <a:xfrm>
            <a:off x="9381934" y="2718054"/>
            <a:ext cx="1876425" cy="1466850"/>
          </a:xfrm>
          <a:prstGeom prst="rect">
            <a:avLst/>
          </a:prstGeom>
        </p:spPr>
      </p:pic>
    </p:spTree>
    <p:extLst>
      <p:ext uri="{BB962C8B-B14F-4D97-AF65-F5344CB8AC3E}">
        <p14:creationId xmlns:p14="http://schemas.microsoft.com/office/powerpoint/2010/main" val="3613902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Freeform: Shape 39">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2" name="Freeform: Shape 41">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0043280-65AC-441A-8850-F35BC7E4EEBD}"/>
              </a:ext>
            </a:extLst>
          </p:cNvPr>
          <p:cNvSpPr>
            <a:spLocks noGrp="1"/>
          </p:cNvSpPr>
          <p:nvPr>
            <p:ph type="title"/>
          </p:nvPr>
        </p:nvSpPr>
        <p:spPr>
          <a:xfrm>
            <a:off x="371094" y="1161288"/>
            <a:ext cx="3438144" cy="1239012"/>
          </a:xfrm>
        </p:spPr>
        <p:txBody>
          <a:bodyPr anchor="ctr">
            <a:normAutofit fontScale="90000"/>
          </a:bodyPr>
          <a:lstStyle/>
          <a:p>
            <a:r>
              <a:rPr lang="en-US" sz="2800" dirty="0"/>
              <a:t>Top Features along with the Price offered!!</a:t>
            </a:r>
          </a:p>
        </p:txBody>
      </p:sp>
      <p:sp>
        <p:nvSpPr>
          <p:cNvPr id="44" name="Rectangle 43">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0E7903C9-BEC2-4517-A70B-2CF613873128}"/>
              </a:ext>
            </a:extLst>
          </p:cNvPr>
          <p:cNvSpPr>
            <a:spLocks noGrp="1"/>
          </p:cNvSpPr>
          <p:nvPr>
            <p:ph idx="1"/>
          </p:nvPr>
        </p:nvSpPr>
        <p:spPr>
          <a:xfrm>
            <a:off x="371094" y="2718054"/>
            <a:ext cx="3438906" cy="3207258"/>
          </a:xfrm>
        </p:spPr>
        <p:txBody>
          <a:bodyPr anchor="t">
            <a:normAutofit fontScale="92500"/>
          </a:bodyPr>
          <a:lstStyle/>
          <a:p>
            <a:r>
              <a:rPr lang="en-US" sz="1600" dirty="0"/>
              <a:t>Although there are many features which are reviews positively, but we see that not all the features are not cheap and far more than the price range which we are targeting(150$-70$).</a:t>
            </a:r>
          </a:p>
          <a:p>
            <a:r>
              <a:rPr lang="en-US" sz="1600" dirty="0"/>
              <a:t>The only feature which is favored as well as cost effective includes a display of 5.7 inches, a camera of 16 MP, 2.7 GHz processor along with Android OS.</a:t>
            </a:r>
          </a:p>
        </p:txBody>
      </p:sp>
      <p:pic>
        <p:nvPicPr>
          <p:cNvPr id="8" name="Picture 7">
            <a:extLst>
              <a:ext uri="{FF2B5EF4-FFF2-40B4-BE49-F238E27FC236}">
                <a16:creationId xmlns:a16="http://schemas.microsoft.com/office/drawing/2014/main" id="{224DB735-C1AD-4640-B7D8-57114A0B18B7}"/>
              </a:ext>
            </a:extLst>
          </p:cNvPr>
          <p:cNvPicPr>
            <a:picLocks noChangeAspect="1"/>
          </p:cNvPicPr>
          <p:nvPr/>
        </p:nvPicPr>
        <p:blipFill>
          <a:blip r:embed="rId2"/>
          <a:stretch>
            <a:fillRect/>
          </a:stretch>
        </p:blipFill>
        <p:spPr>
          <a:xfrm>
            <a:off x="4901184" y="1313584"/>
            <a:ext cx="6922008" cy="4331416"/>
          </a:xfrm>
          <a:prstGeom prst="rect">
            <a:avLst/>
          </a:prstGeom>
        </p:spPr>
      </p:pic>
    </p:spTree>
    <p:extLst>
      <p:ext uri="{BB962C8B-B14F-4D97-AF65-F5344CB8AC3E}">
        <p14:creationId xmlns:p14="http://schemas.microsoft.com/office/powerpoint/2010/main" val="694503442"/>
      </p:ext>
    </p:extLst>
  </p:cSld>
  <p:clrMapOvr>
    <a:masterClrMapping/>
  </p:clrMapOvr>
</p:sld>
</file>

<file path=ppt/theme/theme1.xml><?xml version="1.0" encoding="utf-8"?>
<a:theme xmlns:a="http://schemas.openxmlformats.org/drawingml/2006/main" name="AccentBoxVTI">
  <a:themeElements>
    <a:clrScheme name="AnalogousFromLightSeedLeftStep">
      <a:dk1>
        <a:srgbClr val="000000"/>
      </a:dk1>
      <a:lt1>
        <a:srgbClr val="FFFFFF"/>
      </a:lt1>
      <a:dk2>
        <a:srgbClr val="3A2441"/>
      </a:dk2>
      <a:lt2>
        <a:srgbClr val="E2E5E8"/>
      </a:lt2>
      <a:accent1>
        <a:srgbClr val="BC9B83"/>
      </a:accent1>
      <a:accent2>
        <a:srgbClr val="BA7F7F"/>
      </a:accent2>
      <a:accent3>
        <a:srgbClr val="C594A8"/>
      </a:accent3>
      <a:accent4>
        <a:srgbClr val="BA7FAF"/>
      </a:accent4>
      <a:accent5>
        <a:srgbClr val="BB96C6"/>
      </a:accent5>
      <a:accent6>
        <a:srgbClr val="937FBA"/>
      </a:accent6>
      <a:hlink>
        <a:srgbClr val="5A86A6"/>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134</TotalTime>
  <Words>568</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Avenir Next LT Pro</vt:lpstr>
      <vt:lpstr>Calibri</vt:lpstr>
      <vt:lpstr>Neue Haas Grotesk Text Pro</vt:lpstr>
      <vt:lpstr>Times New Roman</vt:lpstr>
      <vt:lpstr>AccentBoxVTI</vt:lpstr>
      <vt:lpstr>“Strategies to Add Value to the Product and Provide the most in demand Features to the Customers.”</vt:lpstr>
      <vt:lpstr>AGENDA</vt:lpstr>
      <vt:lpstr>OBJECTIVE</vt:lpstr>
      <vt:lpstr>BACKGROUND</vt:lpstr>
      <vt:lpstr>Popular Brands!!</vt:lpstr>
      <vt:lpstr>Customer Ratings w.r.t to Brands</vt:lpstr>
      <vt:lpstr>Top Brands with Price Variants</vt:lpstr>
      <vt:lpstr>Top Voted Features!!</vt:lpstr>
      <vt:lpstr>Top Features along with the Price offered!!</vt:lpstr>
      <vt:lpstr>RECOMMENDATIONS  </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“Strategies to Add Value to the Product and Provide the most in demand Features to the Customers.”</dc:title>
  <dc:creator>shubhang singh</dc:creator>
  <cp:lastModifiedBy>shubhang singh</cp:lastModifiedBy>
  <cp:revision>2</cp:revision>
  <dcterms:created xsi:type="dcterms:W3CDTF">2021-09-06T14:58:45Z</dcterms:created>
  <dcterms:modified xsi:type="dcterms:W3CDTF">2021-09-06T17:13:00Z</dcterms:modified>
</cp:coreProperties>
</file>