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6425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5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5167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0267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7256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087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130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129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790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5174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804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4072526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9"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file:///C:/Users/Subhankar/Downloads/Zielinksi,%20L.%20(2020,%20April%203).%20This%20Is%20How%20Many%20Push-Ups%20Experts%20Say%20You%20Should%20Do%20to%20Build%20Muscle.%20https:/www.openfit.com/how-many-push-ups-a-day" TargetMode="External"/><Relationship Id="rId3" Type="http://schemas.openxmlformats.org/officeDocument/2006/relationships/hyperlink" Target="https://www.wareable.com/garmin/how-to-change-garmin-connect-goals-7421" TargetMode="External"/><Relationship Id="rId7" Type="http://schemas.openxmlformats.org/officeDocument/2006/relationships/hyperlink" Target="https://www.verywellfit.com/whats-typical-for-average-daily-steps-3435736" TargetMode="External"/><Relationship Id="rId2" Type="http://schemas.openxmlformats.org/officeDocument/2006/relationships/hyperlink" Target="https://www.wareable.com/fitbit/how-to-change-goals-on-fitbit-6847#:~:text=follow%20these%20steps%3A-,Go%20to%20the%20Fitbit%20app.,Active%20Minutes%20or%20Floors%20Climbed." TargetMode="External"/><Relationship Id="rId1" Type="http://schemas.openxmlformats.org/officeDocument/2006/relationships/slideLayout" Target="../slideLayouts/slideLayout2.xml"/><Relationship Id="rId6" Type="http://schemas.openxmlformats.org/officeDocument/2006/relationships/hyperlink" Target="https://www.livestrong.com/article/324842-how-many-miles-to-ride-a-bike-to-lose-weight/" TargetMode="External"/><Relationship Id="rId5" Type="http://schemas.openxmlformats.org/officeDocument/2006/relationships/hyperlink" Target="https://www.active.com/running/articles/how-far-should-you-run" TargetMode="External"/><Relationship Id="rId10" Type="http://schemas.openxmlformats.org/officeDocument/2006/relationships/hyperlink" Target="https://www.healthline.com/health/fitness-exercise/how-many-squats-should-i-do-a-day" TargetMode="External"/><Relationship Id="rId4" Type="http://schemas.openxmlformats.org/officeDocument/2006/relationships/hyperlink" Target="https://www.cultofmac.com/395069/setting-fitness-goals-apple-watch/" TargetMode="External"/><Relationship Id="rId9" Type="http://schemas.openxmlformats.org/officeDocument/2006/relationships/hyperlink" Target="https://www.health.harvard.edu/blog/straight-talk-on-planking-201911131830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5">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owl of fruit and vegetable salad&#10;&#10;Description automatically generated">
            <a:extLst>
              <a:ext uri="{FF2B5EF4-FFF2-40B4-BE49-F238E27FC236}">
                <a16:creationId xmlns:a16="http://schemas.microsoft.com/office/drawing/2014/main" id="{EE83FC5D-A0AB-47E9-A422-D3365488C9FC}"/>
              </a:ext>
            </a:extLst>
          </p:cNvPr>
          <p:cNvPicPr>
            <a:picLocks noChangeAspect="1"/>
          </p:cNvPicPr>
          <p:nvPr/>
        </p:nvPicPr>
        <p:blipFill rotWithShape="1">
          <a:blip r:embed="rId2"/>
          <a:srcRect l="10176" r="3" b="3"/>
          <a:stretch/>
        </p:blipFill>
        <p:spPr>
          <a:xfrm>
            <a:off x="6096000" y="10"/>
            <a:ext cx="6096000" cy="4530063"/>
          </a:xfrm>
          <a:prstGeom prst="rect">
            <a:avLst/>
          </a:prstGeom>
        </p:spPr>
      </p:pic>
      <p:sp>
        <p:nvSpPr>
          <p:cNvPr id="34"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5"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AD79424-1688-9747-AF4F-47AE516AB570}"/>
              </a:ext>
            </a:extLst>
          </p:cNvPr>
          <p:cNvSpPr>
            <a:spLocks noGrp="1"/>
          </p:cNvSpPr>
          <p:nvPr>
            <p:ph type="ctrTitle"/>
          </p:nvPr>
        </p:nvSpPr>
        <p:spPr>
          <a:xfrm>
            <a:off x="372723" y="4692767"/>
            <a:ext cx="11439414" cy="1161483"/>
          </a:xfrm>
        </p:spPr>
        <p:txBody>
          <a:bodyPr>
            <a:normAutofit/>
          </a:bodyPr>
          <a:lstStyle/>
          <a:p>
            <a:r>
              <a:rPr lang="en-US" sz="2400" b="1" dirty="0">
                <a:solidFill>
                  <a:schemeClr val="tx1"/>
                </a:solidFill>
                <a:latin typeface="Arial Rounded MT Bold" panose="020F0704030504030204" pitchFamily="34" charset="77"/>
              </a:rPr>
              <a:t>Promoting Health and Well Being of Workers through Automatic SENSING AND Goal Setting</a:t>
            </a:r>
          </a:p>
        </p:txBody>
      </p:sp>
      <p:sp>
        <p:nvSpPr>
          <p:cNvPr id="3" name="Subtitle 2">
            <a:extLst>
              <a:ext uri="{FF2B5EF4-FFF2-40B4-BE49-F238E27FC236}">
                <a16:creationId xmlns:a16="http://schemas.microsoft.com/office/drawing/2014/main" id="{2A65D9F5-1216-C641-8D24-5AF4F38354DA}"/>
              </a:ext>
            </a:extLst>
          </p:cNvPr>
          <p:cNvSpPr>
            <a:spLocks noGrp="1"/>
          </p:cNvSpPr>
          <p:nvPr>
            <p:ph type="subTitle" idx="1"/>
          </p:nvPr>
        </p:nvSpPr>
        <p:spPr>
          <a:xfrm>
            <a:off x="764274" y="6016943"/>
            <a:ext cx="10873543" cy="764689"/>
          </a:xfrm>
        </p:spPr>
        <p:txBody>
          <a:bodyPr>
            <a:noAutofit/>
          </a:bodyPr>
          <a:lstStyle/>
          <a:p>
            <a:pPr>
              <a:lnSpc>
                <a:spcPct val="100000"/>
              </a:lnSpc>
              <a:spcAft>
                <a:spcPts val="600"/>
              </a:spcAft>
            </a:pPr>
            <a:r>
              <a:rPr lang="en-US" sz="1100" b="1" dirty="0">
                <a:solidFill>
                  <a:schemeClr val="tx1"/>
                </a:solidFill>
                <a:latin typeface="Arial Rounded MT Bold" panose="020F0704030504030204" pitchFamily="34" charset="77"/>
              </a:rPr>
              <a:t>- </a:t>
            </a:r>
            <a:r>
              <a:rPr lang="en-US" sz="1600" b="1" dirty="0">
                <a:solidFill>
                  <a:schemeClr val="tx1"/>
                </a:solidFill>
                <a:latin typeface="Arial Rounded MT Bold" panose="020F0704030504030204" pitchFamily="34" charset="77"/>
              </a:rPr>
              <a:t>Shubhankar Gupta</a:t>
            </a:r>
          </a:p>
          <a:p>
            <a:pPr>
              <a:lnSpc>
                <a:spcPct val="100000"/>
              </a:lnSpc>
              <a:spcAft>
                <a:spcPts val="600"/>
              </a:spcAft>
            </a:pPr>
            <a:r>
              <a:rPr lang="en-US" sz="1600" b="1" dirty="0">
                <a:solidFill>
                  <a:schemeClr val="tx1"/>
                </a:solidFill>
                <a:latin typeface="Arial Rounded MT Bold" panose="020F0704030504030204" pitchFamily="34" charset="77"/>
              </a:rPr>
              <a:t>UC Davis Computer Science</a:t>
            </a:r>
          </a:p>
        </p:txBody>
      </p:sp>
      <p:pic>
        <p:nvPicPr>
          <p:cNvPr id="8" name="Picture 7" descr="A close up of a logo&#10;&#10;Description automatically generated">
            <a:extLst>
              <a:ext uri="{FF2B5EF4-FFF2-40B4-BE49-F238E27FC236}">
                <a16:creationId xmlns:a16="http://schemas.microsoft.com/office/drawing/2014/main" id="{F811724A-1964-D141-9B26-E5A685542C7C}"/>
              </a:ext>
            </a:extLst>
          </p:cNvPr>
          <p:cNvPicPr>
            <a:picLocks noChangeAspect="1"/>
          </p:cNvPicPr>
          <p:nvPr/>
        </p:nvPicPr>
        <p:blipFill>
          <a:blip r:embed="rId3"/>
          <a:stretch>
            <a:fillRect/>
          </a:stretch>
        </p:blipFill>
        <p:spPr>
          <a:xfrm>
            <a:off x="372723" y="76367"/>
            <a:ext cx="4985090" cy="4291012"/>
          </a:xfrm>
          <a:prstGeom prst="rect">
            <a:avLst/>
          </a:prstGeom>
        </p:spPr>
      </p:pic>
    </p:spTree>
    <p:extLst>
      <p:ext uri="{BB962C8B-B14F-4D97-AF65-F5344CB8AC3E}">
        <p14:creationId xmlns:p14="http://schemas.microsoft.com/office/powerpoint/2010/main" val="34052151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5ECAFC77-3588-EF47-AA90-5EE862B12D94}"/>
              </a:ext>
            </a:extLst>
          </p:cNvPr>
          <p:cNvPicPr>
            <a:picLocks noGrp="1" noChangeAspect="1"/>
          </p:cNvPicPr>
          <p:nvPr>
            <p:ph idx="1"/>
          </p:nvPr>
        </p:nvPicPr>
        <p:blipFill>
          <a:blip r:embed="rId2"/>
          <a:stretch>
            <a:fillRect/>
          </a:stretch>
        </p:blipFill>
        <p:spPr>
          <a:xfrm>
            <a:off x="512762" y="502443"/>
            <a:ext cx="2583040" cy="1730375"/>
          </a:xfrm>
        </p:spPr>
      </p:pic>
      <p:sp>
        <p:nvSpPr>
          <p:cNvPr id="6" name="TextBox 5">
            <a:extLst>
              <a:ext uri="{FF2B5EF4-FFF2-40B4-BE49-F238E27FC236}">
                <a16:creationId xmlns:a16="http://schemas.microsoft.com/office/drawing/2014/main" id="{CFF4E1EE-B739-1349-99F6-A31C3D386F00}"/>
              </a:ext>
            </a:extLst>
          </p:cNvPr>
          <p:cNvSpPr txBox="1"/>
          <p:nvPr/>
        </p:nvSpPr>
        <p:spPr>
          <a:xfrm>
            <a:off x="3095802" y="803091"/>
            <a:ext cx="8754886" cy="1477328"/>
          </a:xfrm>
          <a:prstGeom prst="rect">
            <a:avLst/>
          </a:prstGeom>
          <a:noFill/>
        </p:spPr>
        <p:txBody>
          <a:bodyPr wrap="square" rtlCol="0">
            <a:spAutoFit/>
          </a:bodyPr>
          <a:lstStyle/>
          <a:p>
            <a:r>
              <a:rPr lang="en-US" sz="2700" b="1" dirty="0">
                <a:latin typeface="Arial Rounded MT Bold" panose="020F0704030504030204" pitchFamily="34" charset="77"/>
              </a:rPr>
              <a:t>Can only update </a:t>
            </a:r>
            <a:r>
              <a:rPr lang="en-US" sz="2700" b="1" dirty="0">
                <a:solidFill>
                  <a:schemeClr val="accent5">
                    <a:lumMod val="50000"/>
                  </a:schemeClr>
                </a:solidFill>
                <a:latin typeface="Arial Rounded MT Bold" panose="020F0704030504030204" pitchFamily="34" charset="77"/>
              </a:rPr>
              <a:t>Steps</a:t>
            </a:r>
            <a:r>
              <a:rPr lang="en-US" sz="2700" b="1" dirty="0">
                <a:latin typeface="Arial Rounded MT Bold" panose="020F0704030504030204" pitchFamily="34" charset="77"/>
              </a:rPr>
              <a:t>, </a:t>
            </a:r>
            <a:r>
              <a:rPr lang="en-US" sz="2700" b="1" dirty="0">
                <a:solidFill>
                  <a:schemeClr val="accent1">
                    <a:lumMod val="50000"/>
                  </a:schemeClr>
                </a:solidFill>
                <a:latin typeface="Arial Rounded MT Bold" panose="020F0704030504030204" pitchFamily="34" charset="77"/>
              </a:rPr>
              <a:t>Distance</a:t>
            </a:r>
            <a:r>
              <a:rPr lang="en-US" sz="2700" b="1" dirty="0">
                <a:latin typeface="Arial Rounded MT Bold" panose="020F0704030504030204" pitchFamily="34" charset="77"/>
              </a:rPr>
              <a:t>, </a:t>
            </a:r>
            <a:r>
              <a:rPr lang="en-US" sz="2700" b="1" dirty="0">
                <a:solidFill>
                  <a:schemeClr val="accent6">
                    <a:lumMod val="50000"/>
                  </a:schemeClr>
                </a:solidFill>
                <a:latin typeface="Arial Rounded MT Bold" panose="020F0704030504030204" pitchFamily="34" charset="77"/>
              </a:rPr>
              <a:t>Calories</a:t>
            </a:r>
            <a:r>
              <a:rPr lang="en-US" sz="2700" b="1" dirty="0">
                <a:latin typeface="Arial Rounded MT Bold" panose="020F0704030504030204" pitchFamily="34" charset="77"/>
              </a:rPr>
              <a:t>, </a:t>
            </a:r>
            <a:r>
              <a:rPr lang="en-US" sz="2700" b="1" dirty="0">
                <a:solidFill>
                  <a:schemeClr val="accent3">
                    <a:lumMod val="50000"/>
                  </a:schemeClr>
                </a:solidFill>
                <a:latin typeface="Arial Rounded MT Bold" panose="020F0704030504030204" pitchFamily="34" charset="77"/>
              </a:rPr>
              <a:t>Weight</a:t>
            </a:r>
            <a:r>
              <a:rPr lang="en-US" sz="2700" b="1" dirty="0">
                <a:latin typeface="Arial Rounded MT Bold" panose="020F0704030504030204" pitchFamily="34" charset="77"/>
              </a:rPr>
              <a:t>  and </a:t>
            </a:r>
            <a:r>
              <a:rPr lang="en-US" sz="2700" b="1" dirty="0">
                <a:solidFill>
                  <a:srgbClr val="002060"/>
                </a:solidFill>
                <a:latin typeface="Arial Rounded MT Bold" panose="020F0704030504030204" pitchFamily="34" charset="77"/>
              </a:rPr>
              <a:t>Water Intake</a:t>
            </a:r>
            <a:endParaRPr lang="en-US" sz="2700" b="1" dirty="0">
              <a:solidFill>
                <a:srgbClr val="002060"/>
              </a:solidFill>
              <a:effectLst/>
              <a:latin typeface="Arial Rounded MT Bold" panose="020F0704030504030204" pitchFamily="34" charset="77"/>
            </a:endParaRPr>
          </a:p>
          <a:p>
            <a:br>
              <a:rPr lang="en-US" dirty="0"/>
            </a:br>
            <a:endParaRPr lang="en-US" dirty="0"/>
          </a:p>
        </p:txBody>
      </p:sp>
      <p:pic>
        <p:nvPicPr>
          <p:cNvPr id="8" name="Picture 7" descr="A picture containing cellphone&#10;&#10;Description automatically generated">
            <a:extLst>
              <a:ext uri="{FF2B5EF4-FFF2-40B4-BE49-F238E27FC236}">
                <a16:creationId xmlns:a16="http://schemas.microsoft.com/office/drawing/2014/main" id="{5D6D89BF-6F0F-A84B-9D7C-02698B307BB6}"/>
              </a:ext>
            </a:extLst>
          </p:cNvPr>
          <p:cNvPicPr>
            <a:picLocks noChangeAspect="1"/>
          </p:cNvPicPr>
          <p:nvPr/>
        </p:nvPicPr>
        <p:blipFill>
          <a:blip r:embed="rId3"/>
          <a:stretch>
            <a:fillRect/>
          </a:stretch>
        </p:blipFill>
        <p:spPr>
          <a:xfrm>
            <a:off x="8420277" y="2187884"/>
            <a:ext cx="3135313" cy="2259909"/>
          </a:xfrm>
          <a:prstGeom prst="rect">
            <a:avLst/>
          </a:prstGeom>
        </p:spPr>
      </p:pic>
      <p:sp>
        <p:nvSpPr>
          <p:cNvPr id="9" name="TextBox 8">
            <a:extLst>
              <a:ext uri="{FF2B5EF4-FFF2-40B4-BE49-F238E27FC236}">
                <a16:creationId xmlns:a16="http://schemas.microsoft.com/office/drawing/2014/main" id="{117FEC52-64A6-FD40-922D-8709C212138A}"/>
              </a:ext>
            </a:extLst>
          </p:cNvPr>
          <p:cNvSpPr txBox="1"/>
          <p:nvPr/>
        </p:nvSpPr>
        <p:spPr>
          <a:xfrm>
            <a:off x="512764" y="2741949"/>
            <a:ext cx="8459788" cy="2092881"/>
          </a:xfrm>
          <a:prstGeom prst="rect">
            <a:avLst/>
          </a:prstGeom>
          <a:noFill/>
        </p:spPr>
        <p:txBody>
          <a:bodyPr wrap="square" rtlCol="0">
            <a:spAutoFit/>
          </a:bodyPr>
          <a:lstStyle/>
          <a:p>
            <a:pPr marL="342900" indent="-342900">
              <a:buFont typeface="Arial" panose="020B0604020202020204" pitchFamily="34" charset="0"/>
              <a:buChar char="•"/>
            </a:pPr>
            <a:r>
              <a:rPr lang="en-US" sz="2600" b="1" dirty="0">
                <a:latin typeface="Arial Rounded MT Bold" panose="020F0704030504030204" pitchFamily="34" charset="77"/>
              </a:rPr>
              <a:t>Three Rings: </a:t>
            </a:r>
            <a:r>
              <a:rPr lang="en-US" sz="2600" b="1" dirty="0">
                <a:solidFill>
                  <a:schemeClr val="accent5">
                    <a:lumMod val="75000"/>
                  </a:schemeClr>
                </a:solidFill>
                <a:latin typeface="Arial Rounded MT Bold" panose="020F0704030504030204" pitchFamily="34" charset="77"/>
              </a:rPr>
              <a:t>Move</a:t>
            </a:r>
            <a:r>
              <a:rPr lang="en-US" sz="2600" b="1" dirty="0">
                <a:latin typeface="Arial Rounded MT Bold" panose="020F0704030504030204" pitchFamily="34" charset="77"/>
              </a:rPr>
              <a:t>, </a:t>
            </a:r>
            <a:r>
              <a:rPr lang="en-US" sz="2600" b="1" dirty="0">
                <a:solidFill>
                  <a:schemeClr val="accent1">
                    <a:lumMod val="50000"/>
                  </a:schemeClr>
                </a:solidFill>
                <a:latin typeface="Arial Rounded MT Bold" panose="020F0704030504030204" pitchFamily="34" charset="77"/>
              </a:rPr>
              <a:t>Exercise</a:t>
            </a:r>
            <a:r>
              <a:rPr lang="en-US" sz="2600" b="1" dirty="0">
                <a:latin typeface="Arial Rounded MT Bold" panose="020F0704030504030204" pitchFamily="34" charset="77"/>
              </a:rPr>
              <a:t>, </a:t>
            </a:r>
            <a:r>
              <a:rPr lang="en-US" sz="2600" b="1" dirty="0">
                <a:solidFill>
                  <a:srgbClr val="002060"/>
                </a:solidFill>
                <a:latin typeface="Arial Rounded MT Bold" panose="020F0704030504030204" pitchFamily="34" charset="77"/>
              </a:rPr>
              <a:t>Stand</a:t>
            </a:r>
            <a:r>
              <a:rPr lang="en-US" sz="2600" b="1" dirty="0">
                <a:latin typeface="Arial Rounded MT Bold" panose="020F0704030504030204" pitchFamily="34" charset="77"/>
              </a:rPr>
              <a:t> </a:t>
            </a:r>
            <a:endParaRPr lang="en-US" sz="2600" b="1" dirty="0">
              <a:effectLst/>
              <a:latin typeface="Arial Rounded MT Bold" panose="020F0704030504030204" pitchFamily="34" charset="77"/>
            </a:endParaRPr>
          </a:p>
          <a:p>
            <a:pPr marL="342900" indent="-342900">
              <a:buFont typeface="Arial" panose="020B0604020202020204" pitchFamily="34" charset="0"/>
              <a:buChar char="•"/>
            </a:pPr>
            <a:r>
              <a:rPr lang="en-US" sz="2600" b="1" dirty="0">
                <a:latin typeface="Arial Rounded MT Bold" panose="020F0704030504030204" pitchFamily="34" charset="77"/>
              </a:rPr>
              <a:t>Can only change </a:t>
            </a:r>
            <a:r>
              <a:rPr lang="en-US" sz="2600" b="1" dirty="0">
                <a:solidFill>
                  <a:schemeClr val="accent5">
                    <a:lumMod val="50000"/>
                  </a:schemeClr>
                </a:solidFill>
                <a:latin typeface="Arial Rounded MT Bold" panose="020F0704030504030204" pitchFamily="34" charset="77"/>
              </a:rPr>
              <a:t>Move</a:t>
            </a:r>
            <a:r>
              <a:rPr lang="en-US" sz="2600" b="1" dirty="0">
                <a:latin typeface="Arial Rounded MT Bold" panose="020F0704030504030204" pitchFamily="34" charset="77"/>
              </a:rPr>
              <a:t> Ring </a:t>
            </a:r>
          </a:p>
          <a:p>
            <a:pPr marL="342900" indent="-342900">
              <a:buFont typeface="Arial" panose="020B0604020202020204" pitchFamily="34" charset="0"/>
              <a:buChar char="•"/>
            </a:pPr>
            <a:r>
              <a:rPr lang="en-US" sz="2600" b="1" dirty="0">
                <a:latin typeface="Arial Rounded MT Bold" panose="020F0704030504030204" pitchFamily="34" charset="77"/>
              </a:rPr>
              <a:t>Update target number of </a:t>
            </a:r>
            <a:r>
              <a:rPr lang="en-US" sz="2600" b="1" dirty="0">
                <a:solidFill>
                  <a:schemeClr val="accent5">
                    <a:lumMod val="50000"/>
                  </a:schemeClr>
                </a:solidFill>
                <a:latin typeface="Arial Rounded MT Bold" panose="020F0704030504030204" pitchFamily="34" charset="77"/>
              </a:rPr>
              <a:t>calories</a:t>
            </a:r>
            <a:r>
              <a:rPr lang="en-US" sz="2600" b="1" dirty="0">
                <a:latin typeface="Arial Rounded MT Bold" panose="020F0704030504030204" pitchFamily="34" charset="77"/>
              </a:rPr>
              <a:t> to be burnt</a:t>
            </a:r>
            <a:r>
              <a:rPr lang="en-US" sz="2600" dirty="0"/>
              <a:t> </a:t>
            </a:r>
            <a:endParaRPr lang="en-US" sz="2600" b="0" dirty="0">
              <a:effectLst/>
            </a:endParaRPr>
          </a:p>
          <a:p>
            <a:br>
              <a:rPr lang="en-US" sz="2600" dirty="0"/>
            </a:br>
            <a:endParaRPr lang="en-US" sz="2600" dirty="0"/>
          </a:p>
        </p:txBody>
      </p:sp>
      <p:pic>
        <p:nvPicPr>
          <p:cNvPr id="11" name="Picture 10" descr="A close up of a logo&#10;&#10;Description automatically generated">
            <a:extLst>
              <a:ext uri="{FF2B5EF4-FFF2-40B4-BE49-F238E27FC236}">
                <a16:creationId xmlns:a16="http://schemas.microsoft.com/office/drawing/2014/main" id="{638A07BB-C736-224A-84D8-33F874AEB1DE}"/>
              </a:ext>
            </a:extLst>
          </p:cNvPr>
          <p:cNvPicPr>
            <a:picLocks noChangeAspect="1"/>
          </p:cNvPicPr>
          <p:nvPr/>
        </p:nvPicPr>
        <p:blipFill>
          <a:blip r:embed="rId4"/>
          <a:stretch>
            <a:fillRect/>
          </a:stretch>
        </p:blipFill>
        <p:spPr>
          <a:xfrm>
            <a:off x="512762" y="4542351"/>
            <a:ext cx="2706688" cy="1813206"/>
          </a:xfrm>
          <a:prstGeom prst="rect">
            <a:avLst/>
          </a:prstGeom>
        </p:spPr>
      </p:pic>
      <p:sp>
        <p:nvSpPr>
          <p:cNvPr id="12" name="TextBox 11">
            <a:extLst>
              <a:ext uri="{FF2B5EF4-FFF2-40B4-BE49-F238E27FC236}">
                <a16:creationId xmlns:a16="http://schemas.microsoft.com/office/drawing/2014/main" id="{B9E9E245-7151-964A-8D35-5DA2DBAD14CD}"/>
              </a:ext>
            </a:extLst>
          </p:cNvPr>
          <p:cNvSpPr txBox="1"/>
          <p:nvPr/>
        </p:nvSpPr>
        <p:spPr>
          <a:xfrm>
            <a:off x="3219450" y="4625181"/>
            <a:ext cx="8459788"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Rounded MT Bold" panose="020F0704030504030204" pitchFamily="34" charset="77"/>
              </a:rPr>
              <a:t>Set </a:t>
            </a:r>
            <a:r>
              <a:rPr lang="en-US" sz="2400" b="1" dirty="0">
                <a:solidFill>
                  <a:schemeClr val="accent5">
                    <a:lumMod val="50000"/>
                  </a:schemeClr>
                </a:solidFill>
                <a:latin typeface="Arial Rounded MT Bold" panose="020F0704030504030204" pitchFamily="34" charset="77"/>
              </a:rPr>
              <a:t>daily</a:t>
            </a:r>
            <a:r>
              <a:rPr lang="en-US" sz="2400" b="1" dirty="0">
                <a:latin typeface="Arial Rounded MT Bold" panose="020F0704030504030204" pitchFamily="34" charset="77"/>
              </a:rPr>
              <a:t>, </a:t>
            </a:r>
            <a:r>
              <a:rPr lang="en-US" sz="2400" b="1" dirty="0">
                <a:solidFill>
                  <a:schemeClr val="accent1">
                    <a:lumMod val="50000"/>
                  </a:schemeClr>
                </a:solidFill>
                <a:latin typeface="Arial Rounded MT Bold" panose="020F0704030504030204" pitchFamily="34" charset="77"/>
              </a:rPr>
              <a:t>weekly</a:t>
            </a:r>
            <a:r>
              <a:rPr lang="en-US" sz="2400" b="1" dirty="0">
                <a:latin typeface="Arial Rounded MT Bold" panose="020F0704030504030204" pitchFamily="34" charset="77"/>
              </a:rPr>
              <a:t>, </a:t>
            </a:r>
            <a:r>
              <a:rPr lang="en-US" sz="2400" b="1" dirty="0">
                <a:solidFill>
                  <a:schemeClr val="accent6">
                    <a:lumMod val="50000"/>
                  </a:schemeClr>
                </a:solidFill>
                <a:latin typeface="Arial Rounded MT Bold" panose="020F0704030504030204" pitchFamily="34" charset="77"/>
              </a:rPr>
              <a:t>monthly</a:t>
            </a:r>
            <a:r>
              <a:rPr lang="en-US" sz="2400" b="1" dirty="0">
                <a:latin typeface="Arial Rounded MT Bold" panose="020F0704030504030204" pitchFamily="34" charset="77"/>
              </a:rPr>
              <a:t> goals. For ex: </a:t>
            </a:r>
            <a:r>
              <a:rPr lang="en-US" sz="2400" b="1" dirty="0">
                <a:solidFill>
                  <a:srgbClr val="002060"/>
                </a:solidFill>
                <a:latin typeface="Arial Rounded MT Bold" panose="020F0704030504030204" pitchFamily="34" charset="77"/>
              </a:rPr>
              <a:t>Jogging</a:t>
            </a:r>
            <a:r>
              <a:rPr lang="en-US" sz="2400" b="1" dirty="0">
                <a:latin typeface="Arial Rounded MT Bold" panose="020F0704030504030204" pitchFamily="34" charset="77"/>
              </a:rPr>
              <a:t> for 20 miles in 1 month</a:t>
            </a:r>
          </a:p>
          <a:p>
            <a:pPr marL="342900" indent="-342900">
              <a:buFont typeface="Arial" panose="020B0604020202020204" pitchFamily="34" charset="0"/>
              <a:buChar char="•"/>
            </a:pPr>
            <a:endParaRPr lang="en-US" sz="2400" b="1" dirty="0">
              <a:latin typeface="Arial Rounded MT Bold" panose="020F0704030504030204" pitchFamily="34" charset="77"/>
            </a:endParaRPr>
          </a:p>
          <a:p>
            <a:pPr marL="342900" indent="-342900">
              <a:buFont typeface="Arial" panose="020B0604020202020204" pitchFamily="34" charset="0"/>
              <a:buChar char="•"/>
            </a:pPr>
            <a:r>
              <a:rPr lang="en-US" sz="2400" b="1" dirty="0">
                <a:latin typeface="Arial Rounded MT Bold" panose="020F0704030504030204" pitchFamily="34" charset="77"/>
              </a:rPr>
              <a:t>No Guidance, can set </a:t>
            </a:r>
            <a:r>
              <a:rPr lang="en-US" sz="2400" b="1" dirty="0">
                <a:solidFill>
                  <a:schemeClr val="accent4">
                    <a:lumMod val="50000"/>
                  </a:schemeClr>
                </a:solidFill>
                <a:latin typeface="Arial Rounded MT Bold" panose="020F0704030504030204" pitchFamily="34" charset="77"/>
              </a:rPr>
              <a:t>unrealistic</a:t>
            </a:r>
            <a:r>
              <a:rPr lang="en-US" sz="2400" b="1" dirty="0">
                <a:latin typeface="Arial Rounded MT Bold" panose="020F0704030504030204" pitchFamily="34" charset="77"/>
              </a:rPr>
              <a:t> goals</a:t>
            </a:r>
          </a:p>
        </p:txBody>
      </p:sp>
    </p:spTree>
    <p:extLst>
      <p:ext uri="{BB962C8B-B14F-4D97-AF65-F5344CB8AC3E}">
        <p14:creationId xmlns:p14="http://schemas.microsoft.com/office/powerpoint/2010/main" val="38663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food, cup, bowl&#10;&#10;Description automatically generated">
            <a:extLst>
              <a:ext uri="{FF2B5EF4-FFF2-40B4-BE49-F238E27FC236}">
                <a16:creationId xmlns:a16="http://schemas.microsoft.com/office/drawing/2014/main" id="{15FFBDA0-2D97-F245-9D74-33C6E6221FAC}"/>
              </a:ext>
            </a:extLst>
          </p:cNvPr>
          <p:cNvPicPr>
            <a:picLocks noGrp="1" noChangeAspect="1"/>
          </p:cNvPicPr>
          <p:nvPr>
            <p:ph idx="1"/>
          </p:nvPr>
        </p:nvPicPr>
        <p:blipFill>
          <a:blip r:embed="rId2"/>
          <a:stretch>
            <a:fillRect/>
          </a:stretch>
        </p:blipFill>
        <p:spPr>
          <a:xfrm>
            <a:off x="444305" y="4970464"/>
            <a:ext cx="1653382" cy="1653382"/>
          </a:xfrm>
        </p:spPr>
      </p:pic>
      <p:pic>
        <p:nvPicPr>
          <p:cNvPr id="7" name="Picture 6" descr="A picture containing drawing&#10;&#10;Description automatically generated">
            <a:extLst>
              <a:ext uri="{FF2B5EF4-FFF2-40B4-BE49-F238E27FC236}">
                <a16:creationId xmlns:a16="http://schemas.microsoft.com/office/drawing/2014/main" id="{CBD907AF-3531-2748-8421-E49EF9F5392C}"/>
              </a:ext>
            </a:extLst>
          </p:cNvPr>
          <p:cNvPicPr>
            <a:picLocks noChangeAspect="1"/>
          </p:cNvPicPr>
          <p:nvPr/>
        </p:nvPicPr>
        <p:blipFill>
          <a:blip r:embed="rId3"/>
          <a:stretch>
            <a:fillRect/>
          </a:stretch>
        </p:blipFill>
        <p:spPr>
          <a:xfrm>
            <a:off x="10197497" y="4970464"/>
            <a:ext cx="1422400" cy="1422400"/>
          </a:xfrm>
          <a:prstGeom prst="rect">
            <a:avLst/>
          </a:prstGeom>
        </p:spPr>
      </p:pic>
      <p:pic>
        <p:nvPicPr>
          <p:cNvPr id="9" name="Picture 8" descr="A picture containing stool, drawing&#10;&#10;Description automatically generated">
            <a:extLst>
              <a:ext uri="{FF2B5EF4-FFF2-40B4-BE49-F238E27FC236}">
                <a16:creationId xmlns:a16="http://schemas.microsoft.com/office/drawing/2014/main" id="{BBEDDDF7-9A49-E543-A069-62E004BDAD17}"/>
              </a:ext>
            </a:extLst>
          </p:cNvPr>
          <p:cNvPicPr>
            <a:picLocks noChangeAspect="1"/>
          </p:cNvPicPr>
          <p:nvPr/>
        </p:nvPicPr>
        <p:blipFill>
          <a:blip r:embed="rId4"/>
          <a:stretch>
            <a:fillRect/>
          </a:stretch>
        </p:blipFill>
        <p:spPr>
          <a:xfrm>
            <a:off x="5526878" y="858797"/>
            <a:ext cx="1382713" cy="1382713"/>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3450274C-DC5B-1944-AF7F-09284689594D}"/>
              </a:ext>
            </a:extLst>
          </p:cNvPr>
          <p:cNvPicPr>
            <a:picLocks noChangeAspect="1"/>
          </p:cNvPicPr>
          <p:nvPr/>
        </p:nvPicPr>
        <p:blipFill>
          <a:blip r:embed="rId5"/>
          <a:stretch>
            <a:fillRect/>
          </a:stretch>
        </p:blipFill>
        <p:spPr>
          <a:xfrm>
            <a:off x="5424485" y="3382964"/>
            <a:ext cx="1587500" cy="1587500"/>
          </a:xfrm>
          <a:prstGeom prst="rect">
            <a:avLst/>
          </a:prstGeom>
        </p:spPr>
      </p:pic>
      <p:sp>
        <p:nvSpPr>
          <p:cNvPr id="25" name="TextBox 24">
            <a:extLst>
              <a:ext uri="{FF2B5EF4-FFF2-40B4-BE49-F238E27FC236}">
                <a16:creationId xmlns:a16="http://schemas.microsoft.com/office/drawing/2014/main" id="{09771BF9-AF1E-E74F-AE6C-B20F05197CA6}"/>
              </a:ext>
            </a:extLst>
          </p:cNvPr>
          <p:cNvSpPr txBox="1"/>
          <p:nvPr/>
        </p:nvSpPr>
        <p:spPr>
          <a:xfrm>
            <a:off x="5126035" y="489465"/>
            <a:ext cx="2689228" cy="369332"/>
          </a:xfrm>
          <a:prstGeom prst="rect">
            <a:avLst/>
          </a:prstGeom>
          <a:noFill/>
        </p:spPr>
        <p:txBody>
          <a:bodyPr wrap="square" rtlCol="0">
            <a:spAutoFit/>
          </a:bodyPr>
          <a:lstStyle/>
          <a:p>
            <a:r>
              <a:rPr lang="en-US" b="1" dirty="0">
                <a:latin typeface="Arial Rounded MT Bold" panose="020F0704030504030204" pitchFamily="34" charset="77"/>
              </a:rPr>
              <a:t>Worker’s Fitbit Device</a:t>
            </a:r>
          </a:p>
        </p:txBody>
      </p:sp>
      <p:sp>
        <p:nvSpPr>
          <p:cNvPr id="26" name="Rectangle 25">
            <a:extLst>
              <a:ext uri="{FF2B5EF4-FFF2-40B4-BE49-F238E27FC236}">
                <a16:creationId xmlns:a16="http://schemas.microsoft.com/office/drawing/2014/main" id="{73801B9E-0B18-604E-8C80-AA7FEF5C2F06}"/>
              </a:ext>
            </a:extLst>
          </p:cNvPr>
          <p:cNvSpPr/>
          <p:nvPr/>
        </p:nvSpPr>
        <p:spPr>
          <a:xfrm>
            <a:off x="580540" y="4737978"/>
            <a:ext cx="1112356" cy="369332"/>
          </a:xfrm>
          <a:prstGeom prst="rect">
            <a:avLst/>
          </a:prstGeom>
        </p:spPr>
        <p:txBody>
          <a:bodyPr wrap="none">
            <a:spAutoFit/>
          </a:bodyPr>
          <a:lstStyle/>
          <a:p>
            <a:r>
              <a:rPr lang="en-US" b="1" dirty="0">
                <a:latin typeface="Arial Rounded MT Bold" panose="020F0704030504030204" pitchFamily="34" charset="77"/>
              </a:rPr>
              <a:t>Workers</a:t>
            </a:r>
            <a:endParaRPr lang="en-US" dirty="0">
              <a:latin typeface="Arial Rounded MT Bold" panose="020F0704030504030204" pitchFamily="34" charset="77"/>
            </a:endParaRPr>
          </a:p>
        </p:txBody>
      </p:sp>
      <p:sp>
        <p:nvSpPr>
          <p:cNvPr id="27" name="TextBox 26">
            <a:extLst>
              <a:ext uri="{FF2B5EF4-FFF2-40B4-BE49-F238E27FC236}">
                <a16:creationId xmlns:a16="http://schemas.microsoft.com/office/drawing/2014/main" id="{F81DC767-B437-6E42-ACE7-10699CAE5DCC}"/>
              </a:ext>
            </a:extLst>
          </p:cNvPr>
          <p:cNvSpPr txBox="1"/>
          <p:nvPr/>
        </p:nvSpPr>
        <p:spPr>
          <a:xfrm>
            <a:off x="10197497" y="4514057"/>
            <a:ext cx="2389190" cy="369332"/>
          </a:xfrm>
          <a:prstGeom prst="rect">
            <a:avLst/>
          </a:prstGeom>
          <a:noFill/>
        </p:spPr>
        <p:txBody>
          <a:bodyPr wrap="square" rtlCol="0">
            <a:spAutoFit/>
          </a:bodyPr>
          <a:lstStyle/>
          <a:p>
            <a:r>
              <a:rPr lang="en-US" b="1" dirty="0">
                <a:latin typeface="Arial Rounded MT Bold" panose="020F0704030504030204" pitchFamily="34" charset="77"/>
              </a:rPr>
              <a:t>Supporter</a:t>
            </a:r>
          </a:p>
        </p:txBody>
      </p:sp>
      <p:sp>
        <p:nvSpPr>
          <p:cNvPr id="28" name="TextBox 27">
            <a:extLst>
              <a:ext uri="{FF2B5EF4-FFF2-40B4-BE49-F238E27FC236}">
                <a16:creationId xmlns:a16="http://schemas.microsoft.com/office/drawing/2014/main" id="{A207AA4D-8C47-244F-AC23-F6991F1D827C}"/>
              </a:ext>
            </a:extLst>
          </p:cNvPr>
          <p:cNvSpPr txBox="1"/>
          <p:nvPr/>
        </p:nvSpPr>
        <p:spPr>
          <a:xfrm>
            <a:off x="5308597" y="5020907"/>
            <a:ext cx="2389190" cy="369332"/>
          </a:xfrm>
          <a:prstGeom prst="rect">
            <a:avLst/>
          </a:prstGeom>
          <a:noFill/>
        </p:spPr>
        <p:txBody>
          <a:bodyPr wrap="square" rtlCol="0">
            <a:spAutoFit/>
          </a:bodyPr>
          <a:lstStyle/>
          <a:p>
            <a:r>
              <a:rPr lang="en-US" b="1" dirty="0">
                <a:latin typeface="Arial Rounded MT Bold" panose="020F0704030504030204" pitchFamily="34" charset="77"/>
              </a:rPr>
              <a:t>Well Being App</a:t>
            </a:r>
          </a:p>
        </p:txBody>
      </p:sp>
      <p:grpSp>
        <p:nvGrpSpPr>
          <p:cNvPr id="43" name="Group 42">
            <a:extLst>
              <a:ext uri="{FF2B5EF4-FFF2-40B4-BE49-F238E27FC236}">
                <a16:creationId xmlns:a16="http://schemas.microsoft.com/office/drawing/2014/main" id="{D6833978-95D6-EE45-BC9D-DC8E5596E758}"/>
              </a:ext>
            </a:extLst>
          </p:cNvPr>
          <p:cNvGrpSpPr/>
          <p:nvPr/>
        </p:nvGrpSpPr>
        <p:grpSpPr>
          <a:xfrm>
            <a:off x="1587195" y="4057651"/>
            <a:ext cx="4195987" cy="1147921"/>
            <a:chOff x="1587195" y="4057651"/>
            <a:chExt cx="4195987" cy="1147921"/>
          </a:xfrm>
        </p:grpSpPr>
        <p:cxnSp>
          <p:nvCxnSpPr>
            <p:cNvPr id="15" name="Straight Arrow Connector 14">
              <a:extLst>
                <a:ext uri="{FF2B5EF4-FFF2-40B4-BE49-F238E27FC236}">
                  <a16:creationId xmlns:a16="http://schemas.microsoft.com/office/drawing/2014/main" id="{3DCA76D1-A645-A641-8859-9D7514A57D36}"/>
                </a:ext>
              </a:extLst>
            </p:cNvPr>
            <p:cNvCxnSpPr>
              <a:cxnSpLocks/>
            </p:cNvCxnSpPr>
            <p:nvPr/>
          </p:nvCxnSpPr>
          <p:spPr>
            <a:xfrm flipV="1">
              <a:off x="1659476" y="4057651"/>
              <a:ext cx="3765009" cy="11479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F209A2E-1985-E348-91DF-FA1F811C026D}"/>
                </a:ext>
              </a:extLst>
            </p:cNvPr>
            <p:cNvSpPr txBox="1"/>
            <p:nvPr/>
          </p:nvSpPr>
          <p:spPr>
            <a:xfrm rot="20630010">
              <a:off x="1587195" y="4191306"/>
              <a:ext cx="4195987" cy="338554"/>
            </a:xfrm>
            <a:prstGeom prst="rect">
              <a:avLst/>
            </a:prstGeom>
            <a:noFill/>
          </p:spPr>
          <p:txBody>
            <a:bodyPr wrap="square" rtlCol="0">
              <a:spAutoFit/>
            </a:bodyPr>
            <a:lstStyle/>
            <a:p>
              <a:r>
                <a:rPr lang="en-US" sz="1600" b="1" dirty="0">
                  <a:latin typeface="Arial Rounded MT Bold" panose="020F0704030504030204" pitchFamily="34" charset="77"/>
                </a:rPr>
                <a:t>Set/Revise Daily Goals for supporters </a:t>
              </a:r>
            </a:p>
          </p:txBody>
        </p:sp>
      </p:grpSp>
      <p:grpSp>
        <p:nvGrpSpPr>
          <p:cNvPr id="42" name="Group 41">
            <a:extLst>
              <a:ext uri="{FF2B5EF4-FFF2-40B4-BE49-F238E27FC236}">
                <a16:creationId xmlns:a16="http://schemas.microsoft.com/office/drawing/2014/main" id="{C7F7F499-9D0F-B044-B343-A85EBAD3E6A7}"/>
              </a:ext>
            </a:extLst>
          </p:cNvPr>
          <p:cNvGrpSpPr/>
          <p:nvPr/>
        </p:nvGrpSpPr>
        <p:grpSpPr>
          <a:xfrm>
            <a:off x="6204437" y="2241510"/>
            <a:ext cx="4425457" cy="1141454"/>
            <a:chOff x="6204437" y="2241510"/>
            <a:chExt cx="4425457" cy="1141454"/>
          </a:xfrm>
        </p:grpSpPr>
        <p:cxnSp>
          <p:nvCxnSpPr>
            <p:cNvPr id="19" name="Straight Arrow Connector 18">
              <a:extLst>
                <a:ext uri="{FF2B5EF4-FFF2-40B4-BE49-F238E27FC236}">
                  <a16:creationId xmlns:a16="http://schemas.microsoft.com/office/drawing/2014/main" id="{5413FC18-FD79-2F4E-B515-B2BC72607F90}"/>
                </a:ext>
              </a:extLst>
            </p:cNvPr>
            <p:cNvCxnSpPr>
              <a:cxnSpLocks/>
              <a:stCxn id="9" idx="2"/>
              <a:endCxn id="13" idx="0"/>
            </p:cNvCxnSpPr>
            <p:nvPr/>
          </p:nvCxnSpPr>
          <p:spPr>
            <a:xfrm>
              <a:off x="6218235" y="2241510"/>
              <a:ext cx="0" cy="1141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5692167-0A41-2546-BBE8-B56C88DD698F}"/>
                </a:ext>
              </a:extLst>
            </p:cNvPr>
            <p:cNvSpPr txBox="1"/>
            <p:nvPr/>
          </p:nvSpPr>
          <p:spPr>
            <a:xfrm>
              <a:off x="6204437" y="2546865"/>
              <a:ext cx="4425457" cy="338554"/>
            </a:xfrm>
            <a:prstGeom prst="rect">
              <a:avLst/>
            </a:prstGeom>
            <a:noFill/>
          </p:spPr>
          <p:txBody>
            <a:bodyPr wrap="square" rtlCol="0">
              <a:spAutoFit/>
            </a:bodyPr>
            <a:lstStyle/>
            <a:p>
              <a:r>
                <a:rPr lang="en-US" sz="1600" b="1" dirty="0">
                  <a:latin typeface="Arial Rounded MT Bold" panose="020F0704030504030204" pitchFamily="34" charset="77"/>
                </a:rPr>
                <a:t>Send sensing data for every 24 hours</a:t>
              </a:r>
            </a:p>
          </p:txBody>
        </p:sp>
      </p:grpSp>
      <p:grpSp>
        <p:nvGrpSpPr>
          <p:cNvPr id="44" name="Group 43">
            <a:extLst>
              <a:ext uri="{FF2B5EF4-FFF2-40B4-BE49-F238E27FC236}">
                <a16:creationId xmlns:a16="http://schemas.microsoft.com/office/drawing/2014/main" id="{C744C0C6-195E-1C40-9FC2-85755990BD34}"/>
              </a:ext>
            </a:extLst>
          </p:cNvPr>
          <p:cNvGrpSpPr/>
          <p:nvPr/>
        </p:nvGrpSpPr>
        <p:grpSpPr>
          <a:xfrm>
            <a:off x="7011986" y="4057651"/>
            <a:ext cx="3239359" cy="1147922"/>
            <a:chOff x="7011986" y="4057651"/>
            <a:chExt cx="3239359" cy="1147922"/>
          </a:xfrm>
        </p:grpSpPr>
        <p:cxnSp>
          <p:nvCxnSpPr>
            <p:cNvPr id="23" name="Straight Arrow Connector 22">
              <a:extLst>
                <a:ext uri="{FF2B5EF4-FFF2-40B4-BE49-F238E27FC236}">
                  <a16:creationId xmlns:a16="http://schemas.microsoft.com/office/drawing/2014/main" id="{1D6E893B-A87F-2F48-ADBB-5F6BB9E5C372}"/>
                </a:ext>
              </a:extLst>
            </p:cNvPr>
            <p:cNvCxnSpPr>
              <a:cxnSpLocks/>
            </p:cNvCxnSpPr>
            <p:nvPr/>
          </p:nvCxnSpPr>
          <p:spPr>
            <a:xfrm flipH="1" flipV="1">
              <a:off x="7011986" y="4057651"/>
              <a:ext cx="3185511" cy="114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C26E69B5-BE38-C943-BCBB-432BC34105C0}"/>
                </a:ext>
              </a:extLst>
            </p:cNvPr>
            <p:cNvSpPr txBox="1"/>
            <p:nvPr/>
          </p:nvSpPr>
          <p:spPr>
            <a:xfrm rot="1204424">
              <a:off x="7189678" y="4253613"/>
              <a:ext cx="3061667" cy="338554"/>
            </a:xfrm>
            <a:prstGeom prst="rect">
              <a:avLst/>
            </a:prstGeom>
            <a:noFill/>
          </p:spPr>
          <p:txBody>
            <a:bodyPr wrap="square" rtlCol="0">
              <a:spAutoFit/>
            </a:bodyPr>
            <a:lstStyle/>
            <a:p>
              <a:r>
                <a:rPr lang="en-US" sz="1600" b="1" dirty="0">
                  <a:latin typeface="Arial Rounded MT Bold" panose="020F0704030504030204" pitchFamily="34" charset="77"/>
                </a:rPr>
                <a:t>Set/Revise Goals for Workers</a:t>
              </a:r>
            </a:p>
          </p:txBody>
        </p:sp>
      </p:grpSp>
      <p:sp>
        <p:nvSpPr>
          <p:cNvPr id="40" name="TextBox 39">
            <a:extLst>
              <a:ext uri="{FF2B5EF4-FFF2-40B4-BE49-F238E27FC236}">
                <a16:creationId xmlns:a16="http://schemas.microsoft.com/office/drawing/2014/main" id="{252ED394-7BCF-F844-B06F-C740A2D323E6}"/>
              </a:ext>
            </a:extLst>
          </p:cNvPr>
          <p:cNvSpPr txBox="1"/>
          <p:nvPr/>
        </p:nvSpPr>
        <p:spPr>
          <a:xfrm rot="20615433">
            <a:off x="1806306" y="4714111"/>
            <a:ext cx="3592153" cy="338554"/>
          </a:xfrm>
          <a:prstGeom prst="rect">
            <a:avLst/>
          </a:prstGeom>
          <a:noFill/>
        </p:spPr>
        <p:txBody>
          <a:bodyPr wrap="square" rtlCol="0">
            <a:spAutoFit/>
          </a:bodyPr>
          <a:lstStyle/>
          <a:p>
            <a:pPr algn="ctr"/>
            <a:r>
              <a:rPr lang="en-US" sz="1600" b="1" dirty="0">
                <a:latin typeface="Arial Rounded MT Bold" panose="020F0704030504030204" pitchFamily="34" charset="77"/>
              </a:rPr>
              <a:t>Rate the supporter  </a:t>
            </a:r>
          </a:p>
        </p:txBody>
      </p:sp>
      <p:sp>
        <p:nvSpPr>
          <p:cNvPr id="41" name="TextBox 40">
            <a:extLst>
              <a:ext uri="{FF2B5EF4-FFF2-40B4-BE49-F238E27FC236}">
                <a16:creationId xmlns:a16="http://schemas.microsoft.com/office/drawing/2014/main" id="{28F3CAB4-0688-1E49-B7F0-06893B90C435}"/>
              </a:ext>
            </a:extLst>
          </p:cNvPr>
          <p:cNvSpPr txBox="1"/>
          <p:nvPr/>
        </p:nvSpPr>
        <p:spPr>
          <a:xfrm rot="1193513">
            <a:off x="7299227" y="4655328"/>
            <a:ext cx="2389190" cy="338554"/>
          </a:xfrm>
          <a:prstGeom prst="rect">
            <a:avLst/>
          </a:prstGeom>
          <a:noFill/>
        </p:spPr>
        <p:txBody>
          <a:bodyPr wrap="square" rtlCol="0">
            <a:spAutoFit/>
          </a:bodyPr>
          <a:lstStyle/>
          <a:p>
            <a:r>
              <a:rPr lang="en-US" sz="1600" b="1" dirty="0">
                <a:latin typeface="Arial Rounded MT Bold" panose="020F0704030504030204" pitchFamily="34" charset="77"/>
              </a:rPr>
              <a:t>Rate the user</a:t>
            </a:r>
          </a:p>
        </p:txBody>
      </p:sp>
    </p:spTree>
    <p:extLst>
      <p:ext uri="{BB962C8B-B14F-4D97-AF65-F5344CB8AC3E}">
        <p14:creationId xmlns:p14="http://schemas.microsoft.com/office/powerpoint/2010/main" val="149555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B2B2-316E-6A48-A2EB-57C12D8A6FCB}"/>
              </a:ext>
            </a:extLst>
          </p:cNvPr>
          <p:cNvSpPr>
            <a:spLocks noGrp="1"/>
          </p:cNvSpPr>
          <p:nvPr>
            <p:ph type="title"/>
          </p:nvPr>
        </p:nvSpPr>
        <p:spPr>
          <a:xfrm>
            <a:off x="423863" y="490746"/>
            <a:ext cx="10058400" cy="829019"/>
          </a:xfrm>
        </p:spPr>
        <p:txBody>
          <a:bodyPr/>
          <a:lstStyle/>
          <a:p>
            <a:pPr algn="ctr"/>
            <a:r>
              <a:rPr lang="en-US" dirty="0">
                <a:latin typeface="Arial Rounded MT Bold" panose="020F0704030504030204" pitchFamily="34" charset="77"/>
              </a:rPr>
              <a:t>References</a:t>
            </a:r>
          </a:p>
        </p:txBody>
      </p:sp>
      <p:sp>
        <p:nvSpPr>
          <p:cNvPr id="3" name="Content Placeholder 2">
            <a:extLst>
              <a:ext uri="{FF2B5EF4-FFF2-40B4-BE49-F238E27FC236}">
                <a16:creationId xmlns:a16="http://schemas.microsoft.com/office/drawing/2014/main" id="{487402EE-DE94-8745-BEA2-AAF1682F41E9}"/>
              </a:ext>
            </a:extLst>
          </p:cNvPr>
          <p:cNvSpPr>
            <a:spLocks noGrp="1"/>
          </p:cNvSpPr>
          <p:nvPr>
            <p:ph idx="1"/>
          </p:nvPr>
        </p:nvSpPr>
        <p:spPr>
          <a:xfrm>
            <a:off x="423863" y="1319764"/>
            <a:ext cx="11344274" cy="5047489"/>
          </a:xfrm>
        </p:spPr>
        <p:txBody>
          <a:bodyPr>
            <a:normAutofit fontScale="92500" lnSpcReduction="20000"/>
          </a:bodyPr>
          <a:lstStyle/>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Ockenfels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-Martinez M,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Farhang</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Lili. 2019. Human Impact Partners and Gig Workers Rising. Driving Away Our Health: The Economic Insecurity of Working for Lyft and Uber. Oakland, CA </a:t>
            </a:r>
          </a:p>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Apantaku-Onayemi</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F,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Baldyga</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W,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Amuwo</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S, et al. 2012. Driving to Better Health: Cancer and Cardiovascular Risk Assessment among Taxi Cab Operators in Chicago.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J Health Care Poor Underserved,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768-780. doi:10.1353/hpu.2012.0066.</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Wendell C Taylor, Ross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Shegog</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Vincent Chen, David M Rempel, Marybeth Pappas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Baun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Cresendo</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L Bush, Tomas Green, and Nicole Hare-</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Everline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2010. The Booster Break program: description and feasibility test of a worksite physical activity daily practice.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Work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37, 4: 433–443.</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Dean Cooley and Scott Pedersen. 2013. A pilot study of increasing non-purposeful movement breaks at work as a means of reducing prolonged sitting.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Journal of environmental and public health</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Robert A Henning, Eric A Callaghan, Anna M Ortega, George V Kissel, Jason I Guttman, and Heather A Braun. 1996. Continuous feedback to promote self- management of rest breaks during computer use.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Int. Journal of Industrial Ergonomics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18, 1: 71–82.</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Derek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Burkland</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2013.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The Effects of Taking a Short Break: Task Difficulty, Need for Recovery and Task Performance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Scott A.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Cambo</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Daniel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Avrahami</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and Matthew L. Lee. 2017.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BreakSense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Combining Physiological and Location Sensing to Promote Mobility during Work-Breaks. Proc. of the 2017 CHI Conference on Human Factors in Computing Systems (CHI ’17). Association for Computing Machinery, New York, NY, USA,3595–3607.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Sunny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Consolvo</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Predrag</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Klasnja</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David W. McDonald, and James A.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Landay</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2009. Goal-setting considerations for persuasive technologies that encourage physical activity. In Proceedings of the 4th International Conference on Persuasive Technology (Persuasive ’09). Association for Computing Machinery, New York, NY, USA, Article 8, 1–8.</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Wei,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Xiahua</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&amp; Chen, Wei &amp; Zhu, Kevin. 2015. Motivating User Contributions in Online Knowledge Communities: Virtual Rewards and Reputation. 2015. 3760-3769. 10.1109/HICSS.2015.452</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951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3F24A-AE95-3748-98A0-14A38232B12A}"/>
              </a:ext>
            </a:extLst>
          </p:cNvPr>
          <p:cNvSpPr>
            <a:spLocks noGrp="1"/>
          </p:cNvSpPr>
          <p:nvPr>
            <p:ph idx="1"/>
          </p:nvPr>
        </p:nvSpPr>
        <p:spPr>
          <a:xfrm>
            <a:off x="481012" y="445769"/>
            <a:ext cx="11234737" cy="5983605"/>
          </a:xfrm>
        </p:spPr>
        <p:txBody>
          <a:bodyPr>
            <a:normAutofit fontScale="92500" lnSpcReduction="10000"/>
          </a:bodyPr>
          <a:lstStyle/>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Chrysanthi</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Konstanti</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Evangelos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Karapanos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2018. An Inquiry into Goal-Setting Practices with Physical Activity Trackers. </a:t>
            </a:r>
            <a:r>
              <a:rPr lang="en-US" i="1" dirty="0">
                <a:latin typeface="Arial Unicode MS" panose="020B0604020202020204" pitchFamily="34" charset="-128"/>
                <a:ea typeface="Arial Unicode MS" panose="020B0604020202020204" pitchFamily="34" charset="-128"/>
                <a:cs typeface="Arial Unicode MS" panose="020B0604020202020204" pitchFamily="34" charset="-128"/>
              </a:rPr>
              <a:t>In Extended Abstracts of the CHI Conference on Human Factors in Computing Systems (CHI EA ’18)</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Association for Computing Machinery, New York, NY, USA, Paper LBW587, 1–6.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Sandra Gabriele and Sonia Chiasson. 2020. Understanding Fitness Tracker Users’ Security and Privacy Knowledge, Attitudes and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Behaviours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In CHI Conference on Human Factors in Computing Systems (CHI '20), April 25–30, 2020, Honolulu, HI, USA. ACM, New York, NY, USA 13 Pages.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Allison, C. (2018, December 20). How to set or change your goals on Fitbit.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2">
                  <a:extLst>
                    <a:ext uri="{A12FA001-AC4F-418D-AE19-62706E023703}">
                      <ahyp:hlinkClr xmlns:ahyp="http://schemas.microsoft.com/office/drawing/2018/hyperlinkcolor" val="tx"/>
                    </a:ext>
                  </a:extLst>
                </a:hlinkClick>
              </a:rPr>
              <a:t>https://www.wareable.com/fitbit/how-to-change-goals-on-fitbit-6847</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Stables, J. (2019, July 20). How to change Garmin goals: Set workout, activity and weight goals.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3">
                  <a:extLst>
                    <a:ext uri="{A12FA001-AC4F-418D-AE19-62706E023703}">
                      <ahyp:hlinkClr xmlns:ahyp="http://schemas.microsoft.com/office/drawing/2018/hyperlinkcolor" val="tx"/>
                    </a:ext>
                  </a:extLst>
                </a:hlinkClick>
              </a:rPr>
              <a:t>https://www.wareable.com/garmin/how-to-change-garmin-connect-goals-7421</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Bower, G. (2015, October 31). How to set personal fitness goals with Apple Watch.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4">
                  <a:extLst>
                    <a:ext uri="{A12FA001-AC4F-418D-AE19-62706E023703}">
                      <ahyp:hlinkClr xmlns:ahyp="http://schemas.microsoft.com/office/drawing/2018/hyperlinkcolor" val="tx"/>
                    </a:ext>
                  </a:extLst>
                </a:hlinkClick>
              </a:rPr>
              <a:t>https://www.cultofmac.com/395069/setting-fitness-goals-apple-watch/</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Fitzgerald, J. How Far Should You Run? Active.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5">
                  <a:extLst>
                    <a:ext uri="{A12FA001-AC4F-418D-AE19-62706E023703}">
                      <ahyp:hlinkClr xmlns:ahyp="http://schemas.microsoft.com/office/drawing/2018/hyperlinkcolor" val="tx"/>
                    </a:ext>
                  </a:extLst>
                </a:hlinkClick>
              </a:rPr>
              <a:t>https://www.active.com/running/articles/how-far-should-you-run</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Maloney, L. (2019, May 28). How Many Miles to Ride a Bike to Lose Weight?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6">
                  <a:extLst>
                    <a:ext uri="{A12FA001-AC4F-418D-AE19-62706E023703}">
                      <ahyp:hlinkClr xmlns:ahyp="http://schemas.microsoft.com/office/drawing/2018/hyperlinkcolor" val="tx"/>
                    </a:ext>
                  </a:extLst>
                </a:hlinkClick>
              </a:rPr>
              <a:t>https://www.livestrong.com/article/324842-how-many-miles-to-ride-a-bike-to-lose-weight/</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Bumgradener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W. (2019, December 6). The Average Daily Steps People Walk.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7">
                  <a:extLst>
                    <a:ext uri="{A12FA001-AC4F-418D-AE19-62706E023703}">
                      <ahyp:hlinkClr xmlns:ahyp="http://schemas.microsoft.com/office/drawing/2018/hyperlinkcolor" val="tx"/>
                    </a:ext>
                  </a:extLst>
                </a:hlinkClick>
              </a:rPr>
              <a:t>https://www.verywellfit.com/whats-typical-for-average-daily-steps-3435736</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Zielinksi</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L. (2020, April 3). This Is How Many Push-Ups Experts Say You Should Do to Build Muscle.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8">
                  <a:extLst>
                    <a:ext uri="{A12FA001-AC4F-418D-AE19-62706E023703}">
                      <ahyp:hlinkClr xmlns:ahyp="http://schemas.microsoft.com/office/drawing/2018/hyperlinkcolor" val="tx"/>
                    </a:ext>
                  </a:extLst>
                </a:hlinkClick>
              </a:rPr>
              <a:t>https://www.openfit.com/how-many-push-ups-a-day</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just"/>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Solan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M. (2019, November 23). Straight talk on planking.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9">
                  <a:extLst>
                    <a:ext uri="{A12FA001-AC4F-418D-AE19-62706E023703}">
                      <ahyp:hlinkClr xmlns:ahyp="http://schemas.microsoft.com/office/drawing/2018/hyperlinkcolor" val="tx"/>
                    </a:ext>
                  </a:extLst>
                </a:hlinkClick>
              </a:rPr>
              <a:t>https://www.health.harvard.edu/blog/straight-talk-on-planking-2019111318304</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Davis, N. (2018, June 15). How Many Squats Should I Do a Day? A Beginner’s Guide. </a:t>
            </a:r>
            <a:r>
              <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hlinkClick r:id="rId10">
                  <a:extLst>
                    <a:ext uri="{A12FA001-AC4F-418D-AE19-62706E023703}">
                      <ahyp:hlinkClr xmlns:ahyp="http://schemas.microsoft.com/office/drawing/2018/hyperlinkcolor" val="tx"/>
                    </a:ext>
                  </a:extLst>
                </a:hlinkClick>
              </a:rPr>
              <a:t>https://www.healthline.com/health/fitness-exercise/how-many-squats-should-i-do-a-day</a:t>
            </a:r>
            <a:endParaRPr lang="en-US"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Tree>
    <p:extLst>
      <p:ext uri="{BB962C8B-B14F-4D97-AF65-F5344CB8AC3E}">
        <p14:creationId xmlns:p14="http://schemas.microsoft.com/office/powerpoint/2010/main" val="401402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68" name="Rectangle 67">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0" name="Rectangle 69">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2" name="Group 7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3" name="Straight Connector 72">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0A8797-8316-4E9F-B664-9A8C9AA885CF}"/>
              </a:ext>
            </a:extLst>
          </p:cNvPr>
          <p:cNvPicPr>
            <a:picLocks noChangeAspect="1"/>
          </p:cNvPicPr>
          <p:nvPr/>
        </p:nvPicPr>
        <p:blipFill rotWithShape="1">
          <a:blip r:embed="rId2"/>
          <a:srcRect l="8740" r="8740"/>
          <a:stretch/>
        </p:blipFill>
        <p:spPr>
          <a:xfrm>
            <a:off x="4662210" y="10"/>
            <a:ext cx="7545615" cy="6857990"/>
          </a:xfrm>
          <a:prstGeom prst="rect">
            <a:avLst/>
          </a:prstGeom>
        </p:spPr>
      </p:pic>
      <p:sp>
        <p:nvSpPr>
          <p:cNvPr id="79" name="Rectangle 7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81" name="Rectangle 8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858D738-7CA0-7448-848A-E3E6A0A913C6}"/>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4800" cap="all" spc="-100" dirty="0" err="1">
                <a:solidFill>
                  <a:schemeClr val="tx1"/>
                </a:solidFill>
                <a:latin typeface="Arial Rounded MT Bold" panose="020F0704030504030204" pitchFamily="34" charset="77"/>
              </a:rPr>
              <a:t>ProblemS</a:t>
            </a:r>
            <a:endParaRPr lang="en-US" sz="4800" cap="all" spc="-100" dirty="0">
              <a:solidFill>
                <a:schemeClr val="tx1"/>
              </a:solidFill>
              <a:latin typeface="Arial Rounded MT Bold" panose="020F0704030504030204" pitchFamily="34" charset="77"/>
            </a:endParaRPr>
          </a:p>
        </p:txBody>
      </p:sp>
    </p:spTree>
    <p:extLst>
      <p:ext uri="{BB962C8B-B14F-4D97-AF65-F5344CB8AC3E}">
        <p14:creationId xmlns:p14="http://schemas.microsoft.com/office/powerpoint/2010/main" val="7818260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pSp>
        <p:nvGrpSpPr>
          <p:cNvPr id="26" name="Group 25">
            <a:extLst>
              <a:ext uri="{FF2B5EF4-FFF2-40B4-BE49-F238E27FC236}">
                <a16:creationId xmlns:a16="http://schemas.microsoft.com/office/drawing/2014/main" id="{74EB6187-B774-F04B-A1EE-26C80DF53AB3}"/>
              </a:ext>
            </a:extLst>
          </p:cNvPr>
          <p:cNvGrpSpPr/>
          <p:nvPr/>
        </p:nvGrpSpPr>
        <p:grpSpPr>
          <a:xfrm>
            <a:off x="546070" y="1521638"/>
            <a:ext cx="5308778" cy="1486457"/>
            <a:chOff x="546070" y="1521638"/>
            <a:chExt cx="5308778" cy="1486457"/>
          </a:xfrm>
        </p:grpSpPr>
        <p:sp>
          <p:nvSpPr>
            <p:cNvPr id="7" name="Oval 6">
              <a:extLst>
                <a:ext uri="{FF2B5EF4-FFF2-40B4-BE49-F238E27FC236}">
                  <a16:creationId xmlns:a16="http://schemas.microsoft.com/office/drawing/2014/main" id="{EFB1A0B3-B8A0-E24C-BD80-A2067E426464}"/>
                </a:ext>
              </a:extLst>
            </p:cNvPr>
            <p:cNvSpPr/>
            <p:nvPr/>
          </p:nvSpPr>
          <p:spPr>
            <a:xfrm>
              <a:off x="546070" y="1521638"/>
              <a:ext cx="1486457" cy="148645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8" name="Rectangle 7" descr="Stopwatch">
              <a:extLst>
                <a:ext uri="{FF2B5EF4-FFF2-40B4-BE49-F238E27FC236}">
                  <a16:creationId xmlns:a16="http://schemas.microsoft.com/office/drawing/2014/main" id="{5EC3B7D3-5B0F-5043-B90A-C82FB1E5674A}"/>
                </a:ext>
              </a:extLst>
            </p:cNvPr>
            <p:cNvSpPr/>
            <p:nvPr/>
          </p:nvSpPr>
          <p:spPr>
            <a:xfrm>
              <a:off x="858227" y="1833794"/>
              <a:ext cx="862145" cy="8621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Freeform 9">
              <a:extLst>
                <a:ext uri="{FF2B5EF4-FFF2-40B4-BE49-F238E27FC236}">
                  <a16:creationId xmlns:a16="http://schemas.microsoft.com/office/drawing/2014/main" id="{4540D536-41F7-8445-8B28-CB9265DAA0CA}"/>
                </a:ext>
              </a:extLst>
            </p:cNvPr>
            <p:cNvSpPr/>
            <p:nvPr/>
          </p:nvSpPr>
          <p:spPr>
            <a:xfrm>
              <a:off x="2351055" y="1521638"/>
              <a:ext cx="3503793" cy="1486457"/>
            </a:xfrm>
            <a:custGeom>
              <a:avLst/>
              <a:gdLst>
                <a:gd name="connsiteX0" fmla="*/ 0 w 3503793"/>
                <a:gd name="connsiteY0" fmla="*/ 0 h 1486457"/>
                <a:gd name="connsiteX1" fmla="*/ 3503793 w 3503793"/>
                <a:gd name="connsiteY1" fmla="*/ 0 h 1486457"/>
                <a:gd name="connsiteX2" fmla="*/ 3503793 w 3503793"/>
                <a:gd name="connsiteY2" fmla="*/ 1486457 h 1486457"/>
                <a:gd name="connsiteX3" fmla="*/ 0 w 3503793"/>
                <a:gd name="connsiteY3" fmla="*/ 1486457 h 1486457"/>
                <a:gd name="connsiteX4" fmla="*/ 0 w 3503793"/>
                <a:gd name="connsiteY4" fmla="*/ 0 h 14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793" h="1486457">
                  <a:moveTo>
                    <a:pt x="0" y="0"/>
                  </a:moveTo>
                  <a:lnTo>
                    <a:pt x="3503793" y="0"/>
                  </a:lnTo>
                  <a:lnTo>
                    <a:pt x="3503793" y="1486457"/>
                  </a:lnTo>
                  <a:lnTo>
                    <a:pt x="0" y="14864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just" defTabSz="1066800">
                <a:lnSpc>
                  <a:spcPct val="90000"/>
                </a:lnSpc>
                <a:spcBef>
                  <a:spcPct val="0"/>
                </a:spcBef>
                <a:spcAft>
                  <a:spcPct val="35000"/>
                </a:spcAft>
                <a:buNone/>
              </a:pPr>
              <a:r>
                <a:rPr lang="en-US" sz="2400" kern="1200" dirty="0"/>
                <a:t>Workers often end up working for more than 8 hours a day </a:t>
              </a:r>
            </a:p>
          </p:txBody>
        </p:sp>
      </p:grpSp>
      <p:grpSp>
        <p:nvGrpSpPr>
          <p:cNvPr id="23" name="Group 22">
            <a:extLst>
              <a:ext uri="{FF2B5EF4-FFF2-40B4-BE49-F238E27FC236}">
                <a16:creationId xmlns:a16="http://schemas.microsoft.com/office/drawing/2014/main" id="{3F83FE27-F99A-C143-ACEE-31C320E031FC}"/>
              </a:ext>
            </a:extLst>
          </p:cNvPr>
          <p:cNvGrpSpPr/>
          <p:nvPr/>
        </p:nvGrpSpPr>
        <p:grpSpPr>
          <a:xfrm>
            <a:off x="6465358" y="1521638"/>
            <a:ext cx="5308777" cy="1486457"/>
            <a:chOff x="6465358" y="1521638"/>
            <a:chExt cx="5308777" cy="1486457"/>
          </a:xfrm>
        </p:grpSpPr>
        <p:sp>
          <p:nvSpPr>
            <p:cNvPr id="12" name="Oval 11">
              <a:extLst>
                <a:ext uri="{FF2B5EF4-FFF2-40B4-BE49-F238E27FC236}">
                  <a16:creationId xmlns:a16="http://schemas.microsoft.com/office/drawing/2014/main" id="{F1926C7D-4575-AE43-852B-415C6799B2DC}"/>
                </a:ext>
              </a:extLst>
            </p:cNvPr>
            <p:cNvSpPr/>
            <p:nvPr/>
          </p:nvSpPr>
          <p:spPr>
            <a:xfrm>
              <a:off x="6465358" y="1521638"/>
              <a:ext cx="1486457" cy="148645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4" name="Rectangle 13" descr="Run">
              <a:extLst>
                <a:ext uri="{FF2B5EF4-FFF2-40B4-BE49-F238E27FC236}">
                  <a16:creationId xmlns:a16="http://schemas.microsoft.com/office/drawing/2014/main" id="{AB52F344-0051-314B-872B-552EA17C9251}"/>
                </a:ext>
              </a:extLst>
            </p:cNvPr>
            <p:cNvSpPr/>
            <p:nvPr/>
          </p:nvSpPr>
          <p:spPr>
            <a:xfrm>
              <a:off x="6777514" y="1833794"/>
              <a:ext cx="862145" cy="8621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Freeform 14">
              <a:extLst>
                <a:ext uri="{FF2B5EF4-FFF2-40B4-BE49-F238E27FC236}">
                  <a16:creationId xmlns:a16="http://schemas.microsoft.com/office/drawing/2014/main" id="{58699F4F-6377-F84E-AD77-15A9AD0AE2CD}"/>
                </a:ext>
              </a:extLst>
            </p:cNvPr>
            <p:cNvSpPr/>
            <p:nvPr/>
          </p:nvSpPr>
          <p:spPr>
            <a:xfrm>
              <a:off x="8270342" y="1521638"/>
              <a:ext cx="3503793" cy="1486457"/>
            </a:xfrm>
            <a:custGeom>
              <a:avLst/>
              <a:gdLst>
                <a:gd name="connsiteX0" fmla="*/ 0 w 3503793"/>
                <a:gd name="connsiteY0" fmla="*/ 0 h 1486457"/>
                <a:gd name="connsiteX1" fmla="*/ 3503793 w 3503793"/>
                <a:gd name="connsiteY1" fmla="*/ 0 h 1486457"/>
                <a:gd name="connsiteX2" fmla="*/ 3503793 w 3503793"/>
                <a:gd name="connsiteY2" fmla="*/ 1486457 h 1486457"/>
                <a:gd name="connsiteX3" fmla="*/ 0 w 3503793"/>
                <a:gd name="connsiteY3" fmla="*/ 1486457 h 1486457"/>
                <a:gd name="connsiteX4" fmla="*/ 0 w 3503793"/>
                <a:gd name="connsiteY4" fmla="*/ 0 h 14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793" h="1486457">
                  <a:moveTo>
                    <a:pt x="0" y="0"/>
                  </a:moveTo>
                  <a:lnTo>
                    <a:pt x="3503793" y="0"/>
                  </a:lnTo>
                  <a:lnTo>
                    <a:pt x="3503793" y="1486457"/>
                  </a:lnTo>
                  <a:lnTo>
                    <a:pt x="0" y="14864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Less physical activity </a:t>
              </a:r>
            </a:p>
          </p:txBody>
        </p:sp>
      </p:grpSp>
      <p:grpSp>
        <p:nvGrpSpPr>
          <p:cNvPr id="27" name="Group 26">
            <a:extLst>
              <a:ext uri="{FF2B5EF4-FFF2-40B4-BE49-F238E27FC236}">
                <a16:creationId xmlns:a16="http://schemas.microsoft.com/office/drawing/2014/main" id="{2BFCC2C9-9932-4E44-8B4F-71BA1F61E190}"/>
              </a:ext>
            </a:extLst>
          </p:cNvPr>
          <p:cNvGrpSpPr/>
          <p:nvPr/>
        </p:nvGrpSpPr>
        <p:grpSpPr>
          <a:xfrm>
            <a:off x="546070" y="4017925"/>
            <a:ext cx="5308778" cy="1486457"/>
            <a:chOff x="546070" y="4017925"/>
            <a:chExt cx="5308778" cy="1486457"/>
          </a:xfrm>
        </p:grpSpPr>
        <p:sp>
          <p:nvSpPr>
            <p:cNvPr id="16" name="Oval 15">
              <a:extLst>
                <a:ext uri="{FF2B5EF4-FFF2-40B4-BE49-F238E27FC236}">
                  <a16:creationId xmlns:a16="http://schemas.microsoft.com/office/drawing/2014/main" id="{E24C711A-1085-A347-A481-A202A6D7274E}"/>
                </a:ext>
              </a:extLst>
            </p:cNvPr>
            <p:cNvSpPr/>
            <p:nvPr/>
          </p:nvSpPr>
          <p:spPr>
            <a:xfrm>
              <a:off x="546070" y="4017925"/>
              <a:ext cx="1486457" cy="148645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Rectangle 16" descr="Heart Organ">
              <a:extLst>
                <a:ext uri="{FF2B5EF4-FFF2-40B4-BE49-F238E27FC236}">
                  <a16:creationId xmlns:a16="http://schemas.microsoft.com/office/drawing/2014/main" id="{311448FB-897A-A14F-9E66-9E3BD5C278C5}"/>
                </a:ext>
              </a:extLst>
            </p:cNvPr>
            <p:cNvSpPr/>
            <p:nvPr/>
          </p:nvSpPr>
          <p:spPr>
            <a:xfrm>
              <a:off x="858227" y="4330081"/>
              <a:ext cx="862145" cy="86214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8" name="Freeform 17">
              <a:extLst>
                <a:ext uri="{FF2B5EF4-FFF2-40B4-BE49-F238E27FC236}">
                  <a16:creationId xmlns:a16="http://schemas.microsoft.com/office/drawing/2014/main" id="{54CDFF8D-E440-F14C-A8DB-9B71FEE0D15A}"/>
                </a:ext>
              </a:extLst>
            </p:cNvPr>
            <p:cNvSpPr/>
            <p:nvPr/>
          </p:nvSpPr>
          <p:spPr>
            <a:xfrm>
              <a:off x="2351055" y="4017925"/>
              <a:ext cx="3503793" cy="1486457"/>
            </a:xfrm>
            <a:custGeom>
              <a:avLst/>
              <a:gdLst>
                <a:gd name="connsiteX0" fmla="*/ 0 w 3503793"/>
                <a:gd name="connsiteY0" fmla="*/ 0 h 1486457"/>
                <a:gd name="connsiteX1" fmla="*/ 3503793 w 3503793"/>
                <a:gd name="connsiteY1" fmla="*/ 0 h 1486457"/>
                <a:gd name="connsiteX2" fmla="*/ 3503793 w 3503793"/>
                <a:gd name="connsiteY2" fmla="*/ 1486457 h 1486457"/>
                <a:gd name="connsiteX3" fmla="*/ 0 w 3503793"/>
                <a:gd name="connsiteY3" fmla="*/ 1486457 h 1486457"/>
                <a:gd name="connsiteX4" fmla="*/ 0 w 3503793"/>
                <a:gd name="connsiteY4" fmla="*/ 0 h 14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793" h="1486457">
                  <a:moveTo>
                    <a:pt x="0" y="0"/>
                  </a:moveTo>
                  <a:lnTo>
                    <a:pt x="3503793" y="0"/>
                  </a:lnTo>
                  <a:lnTo>
                    <a:pt x="3503793" y="1486457"/>
                  </a:lnTo>
                  <a:lnTo>
                    <a:pt x="0" y="14864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just" defTabSz="1066800">
                <a:lnSpc>
                  <a:spcPct val="90000"/>
                </a:lnSpc>
                <a:spcBef>
                  <a:spcPct val="0"/>
                </a:spcBef>
                <a:spcAft>
                  <a:spcPct val="35000"/>
                </a:spcAft>
                <a:buNone/>
              </a:pPr>
              <a:r>
                <a:rPr lang="en-US" sz="2400" kern="1200" dirty="0"/>
                <a:t>Prone to musculoskeletal disorders, chronic pain and heart diseases</a:t>
              </a:r>
            </a:p>
          </p:txBody>
        </p:sp>
      </p:grpSp>
      <p:grpSp>
        <p:nvGrpSpPr>
          <p:cNvPr id="25" name="Group 24">
            <a:extLst>
              <a:ext uri="{FF2B5EF4-FFF2-40B4-BE49-F238E27FC236}">
                <a16:creationId xmlns:a16="http://schemas.microsoft.com/office/drawing/2014/main" id="{E2198CEE-0557-4C46-B684-B6FFB86D2E88}"/>
              </a:ext>
            </a:extLst>
          </p:cNvPr>
          <p:cNvGrpSpPr/>
          <p:nvPr/>
        </p:nvGrpSpPr>
        <p:grpSpPr>
          <a:xfrm>
            <a:off x="6465358" y="4017925"/>
            <a:ext cx="5308777" cy="1486457"/>
            <a:chOff x="6465358" y="4017925"/>
            <a:chExt cx="5308777" cy="1486457"/>
          </a:xfrm>
        </p:grpSpPr>
        <p:sp>
          <p:nvSpPr>
            <p:cNvPr id="19" name="Oval 18">
              <a:extLst>
                <a:ext uri="{FF2B5EF4-FFF2-40B4-BE49-F238E27FC236}">
                  <a16:creationId xmlns:a16="http://schemas.microsoft.com/office/drawing/2014/main" id="{0714C98D-9EAB-9245-88C0-DE1B652997A9}"/>
                </a:ext>
              </a:extLst>
            </p:cNvPr>
            <p:cNvSpPr/>
            <p:nvPr/>
          </p:nvSpPr>
          <p:spPr>
            <a:xfrm>
              <a:off x="6465358" y="4017925"/>
              <a:ext cx="1486457" cy="148645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0" name="Rectangle 19" descr="Stethoscope">
              <a:extLst>
                <a:ext uri="{FF2B5EF4-FFF2-40B4-BE49-F238E27FC236}">
                  <a16:creationId xmlns:a16="http://schemas.microsoft.com/office/drawing/2014/main" id="{E939D2D7-B01C-0F4F-AA9D-D06E8E27344E}"/>
                </a:ext>
              </a:extLst>
            </p:cNvPr>
            <p:cNvSpPr/>
            <p:nvPr/>
          </p:nvSpPr>
          <p:spPr>
            <a:xfrm>
              <a:off x="6777514" y="4330081"/>
              <a:ext cx="862145" cy="862145"/>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1" name="Freeform 20">
              <a:extLst>
                <a:ext uri="{FF2B5EF4-FFF2-40B4-BE49-F238E27FC236}">
                  <a16:creationId xmlns:a16="http://schemas.microsoft.com/office/drawing/2014/main" id="{E1EB3EB1-B302-7443-9BEC-D87382664D97}"/>
                </a:ext>
              </a:extLst>
            </p:cNvPr>
            <p:cNvSpPr/>
            <p:nvPr/>
          </p:nvSpPr>
          <p:spPr>
            <a:xfrm>
              <a:off x="8270342" y="4017925"/>
              <a:ext cx="3503793" cy="1486457"/>
            </a:xfrm>
            <a:custGeom>
              <a:avLst/>
              <a:gdLst>
                <a:gd name="connsiteX0" fmla="*/ 0 w 3503793"/>
                <a:gd name="connsiteY0" fmla="*/ 0 h 1486457"/>
                <a:gd name="connsiteX1" fmla="*/ 3503793 w 3503793"/>
                <a:gd name="connsiteY1" fmla="*/ 0 h 1486457"/>
                <a:gd name="connsiteX2" fmla="*/ 3503793 w 3503793"/>
                <a:gd name="connsiteY2" fmla="*/ 1486457 h 1486457"/>
                <a:gd name="connsiteX3" fmla="*/ 0 w 3503793"/>
                <a:gd name="connsiteY3" fmla="*/ 1486457 h 1486457"/>
                <a:gd name="connsiteX4" fmla="*/ 0 w 3503793"/>
                <a:gd name="connsiteY4" fmla="*/ 0 h 14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793" h="1486457">
                  <a:moveTo>
                    <a:pt x="0" y="0"/>
                  </a:moveTo>
                  <a:lnTo>
                    <a:pt x="3503793" y="0"/>
                  </a:lnTo>
                  <a:lnTo>
                    <a:pt x="3503793" y="1486457"/>
                  </a:lnTo>
                  <a:lnTo>
                    <a:pt x="0" y="14864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Unaware of their personal health and well being</a:t>
              </a:r>
            </a:p>
          </p:txBody>
        </p:sp>
      </p:grpSp>
      <p:sp>
        <p:nvSpPr>
          <p:cNvPr id="4" name="TextBox 3">
            <a:extLst>
              <a:ext uri="{FF2B5EF4-FFF2-40B4-BE49-F238E27FC236}">
                <a16:creationId xmlns:a16="http://schemas.microsoft.com/office/drawing/2014/main" id="{21ADECDF-CD91-594F-B100-AD64027A3312}"/>
              </a:ext>
            </a:extLst>
          </p:cNvPr>
          <p:cNvSpPr txBox="1"/>
          <p:nvPr/>
        </p:nvSpPr>
        <p:spPr>
          <a:xfrm>
            <a:off x="814388" y="68722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9707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D8C41-54C1-4241-A2AE-F5AE3234B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55A89882-FBBA-49A4-AD75-D9A07149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0" name="Rectangle 19">
            <a:extLst>
              <a:ext uri="{FF2B5EF4-FFF2-40B4-BE49-F238E27FC236}">
                <a16:creationId xmlns:a16="http://schemas.microsoft.com/office/drawing/2014/main" id="{68CA9514-3753-40F3-8065-7A5E13853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7EE66C7-A6DB-BB4E-9F3B-CE8A2081FDBA}"/>
              </a:ext>
            </a:extLst>
          </p:cNvPr>
          <p:cNvPicPr>
            <a:picLocks noGrp="1" noChangeAspect="1"/>
          </p:cNvPicPr>
          <p:nvPr>
            <p:ph idx="1"/>
          </p:nvPr>
        </p:nvPicPr>
        <p:blipFill>
          <a:blip r:embed="rId2"/>
          <a:stretch>
            <a:fillRect/>
          </a:stretch>
        </p:blipFill>
        <p:spPr>
          <a:xfrm>
            <a:off x="205740" y="119861"/>
            <a:ext cx="6789603" cy="6006739"/>
          </a:xfrm>
          <a:prstGeom prst="rect">
            <a:avLst/>
          </a:prstGeom>
          <a:solidFill>
            <a:schemeClr val="tx1"/>
          </a:solidFill>
          <a:ln>
            <a:solidFill>
              <a:schemeClr val="tx1"/>
            </a:solidFill>
          </a:ln>
        </p:spPr>
      </p:pic>
      <p:pic>
        <p:nvPicPr>
          <p:cNvPr id="7" name="Picture 6" descr="A picture containing clock&#10;&#10;Description automatically generated">
            <a:extLst>
              <a:ext uri="{FF2B5EF4-FFF2-40B4-BE49-F238E27FC236}">
                <a16:creationId xmlns:a16="http://schemas.microsoft.com/office/drawing/2014/main" id="{1F61791F-FD0B-3649-955A-0D3409C8F7C6}"/>
              </a:ext>
            </a:extLst>
          </p:cNvPr>
          <p:cNvPicPr>
            <a:picLocks noChangeAspect="1"/>
          </p:cNvPicPr>
          <p:nvPr/>
        </p:nvPicPr>
        <p:blipFill>
          <a:blip r:embed="rId3"/>
          <a:stretch>
            <a:fillRect/>
          </a:stretch>
        </p:blipFill>
        <p:spPr>
          <a:xfrm>
            <a:off x="2050579" y="65884"/>
            <a:ext cx="7628818" cy="4806154"/>
          </a:xfrm>
          <a:prstGeom prst="rect">
            <a:avLst/>
          </a:prstGeom>
          <a:ln>
            <a:solidFill>
              <a:schemeClr val="tx1"/>
            </a:solidFill>
          </a:ln>
        </p:spPr>
      </p:pic>
      <p:pic>
        <p:nvPicPr>
          <p:cNvPr id="9" name="Picture 8" descr="A screenshot of a social media post&#10;&#10;Description automatically generated">
            <a:extLst>
              <a:ext uri="{FF2B5EF4-FFF2-40B4-BE49-F238E27FC236}">
                <a16:creationId xmlns:a16="http://schemas.microsoft.com/office/drawing/2014/main" id="{7ACEF0C7-8588-7D43-AD8D-2BA85D950AFF}"/>
              </a:ext>
            </a:extLst>
          </p:cNvPr>
          <p:cNvPicPr>
            <a:picLocks noChangeAspect="1"/>
          </p:cNvPicPr>
          <p:nvPr/>
        </p:nvPicPr>
        <p:blipFill>
          <a:blip r:embed="rId4"/>
          <a:stretch>
            <a:fillRect/>
          </a:stretch>
        </p:blipFill>
        <p:spPr>
          <a:xfrm>
            <a:off x="4194638" y="1745308"/>
            <a:ext cx="7831246" cy="4874948"/>
          </a:xfrm>
          <a:prstGeom prst="rect">
            <a:avLst/>
          </a:prstGeom>
          <a:ln w="12700">
            <a:solidFill>
              <a:schemeClr val="tx1"/>
            </a:solidFill>
          </a:ln>
        </p:spPr>
      </p:pic>
    </p:spTree>
    <p:extLst>
      <p:ext uri="{BB962C8B-B14F-4D97-AF65-F5344CB8AC3E}">
        <p14:creationId xmlns:p14="http://schemas.microsoft.com/office/powerpoint/2010/main" val="22839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718849-DEDF-4F17-8548-7C13FFE6553D}"/>
              </a:ext>
            </a:extLst>
          </p:cNvPr>
          <p:cNvPicPr>
            <a:picLocks noChangeAspect="1"/>
          </p:cNvPicPr>
          <p:nvPr/>
        </p:nvPicPr>
        <p:blipFill rotWithShape="1">
          <a:blip r:embed="rId2"/>
          <a:srcRect l="32334"/>
          <a:stretch/>
        </p:blipFill>
        <p:spPr>
          <a:xfrm>
            <a:off x="4646383" y="10"/>
            <a:ext cx="7545616" cy="6857990"/>
          </a:xfrm>
          <a:prstGeom prst="rect">
            <a:avLst/>
          </a:prstGeom>
        </p:spPr>
      </p:pic>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8464CDF-1D7E-6C4E-9383-3D0D0EE21A2C}"/>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4800" b="0" cap="all" spc="-100" dirty="0">
                <a:solidFill>
                  <a:schemeClr val="tx1"/>
                </a:solidFill>
                <a:latin typeface="Arial Rounded MT Bold" panose="020F0704030504030204" pitchFamily="34" charset="77"/>
              </a:rPr>
              <a:t>PROPOSED SOLUTION</a:t>
            </a:r>
          </a:p>
        </p:txBody>
      </p:sp>
    </p:spTree>
    <p:extLst>
      <p:ext uri="{BB962C8B-B14F-4D97-AF65-F5344CB8AC3E}">
        <p14:creationId xmlns:p14="http://schemas.microsoft.com/office/powerpoint/2010/main" val="7375632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pSp>
        <p:nvGrpSpPr>
          <p:cNvPr id="35" name="Group 34">
            <a:extLst>
              <a:ext uri="{FF2B5EF4-FFF2-40B4-BE49-F238E27FC236}">
                <a16:creationId xmlns:a16="http://schemas.microsoft.com/office/drawing/2014/main" id="{46D18F1E-E2C6-1145-A4C8-C4185D11FD76}"/>
              </a:ext>
            </a:extLst>
          </p:cNvPr>
          <p:cNvGrpSpPr/>
          <p:nvPr/>
        </p:nvGrpSpPr>
        <p:grpSpPr>
          <a:xfrm>
            <a:off x="1068779" y="430599"/>
            <a:ext cx="9958596" cy="859679"/>
            <a:chOff x="1068779" y="430599"/>
            <a:chExt cx="9958596" cy="859679"/>
          </a:xfrm>
        </p:grpSpPr>
        <p:sp>
          <p:nvSpPr>
            <p:cNvPr id="10" name="Rectangle 9" descr="Head with Gears">
              <a:extLst>
                <a:ext uri="{FF2B5EF4-FFF2-40B4-BE49-F238E27FC236}">
                  <a16:creationId xmlns:a16="http://schemas.microsoft.com/office/drawing/2014/main" id="{0E07BB23-FB16-DF4F-8F67-037073B851EC}"/>
                </a:ext>
              </a:extLst>
            </p:cNvPr>
            <p:cNvSpPr/>
            <p:nvPr/>
          </p:nvSpPr>
          <p:spPr>
            <a:xfrm>
              <a:off x="1068779" y="430599"/>
              <a:ext cx="825724" cy="85967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2" name="Freeform 11">
              <a:extLst>
                <a:ext uri="{FF2B5EF4-FFF2-40B4-BE49-F238E27FC236}">
                  <a16:creationId xmlns:a16="http://schemas.microsoft.com/office/drawing/2014/main" id="{579DFE34-DBB4-F242-B2C0-1476E7265B0A}"/>
                </a:ext>
              </a:extLst>
            </p:cNvPr>
            <p:cNvSpPr/>
            <p:nvPr/>
          </p:nvSpPr>
          <p:spPr>
            <a:xfrm>
              <a:off x="1391277" y="430599"/>
              <a:ext cx="9636098" cy="768232"/>
            </a:xfrm>
            <a:custGeom>
              <a:avLst/>
              <a:gdLst>
                <a:gd name="connsiteX0" fmla="*/ 0 w 9636098"/>
                <a:gd name="connsiteY0" fmla="*/ 0 h 768232"/>
                <a:gd name="connsiteX1" fmla="*/ 9636098 w 9636098"/>
                <a:gd name="connsiteY1" fmla="*/ 0 h 768232"/>
                <a:gd name="connsiteX2" fmla="*/ 9636098 w 9636098"/>
                <a:gd name="connsiteY2" fmla="*/ 768232 h 768232"/>
                <a:gd name="connsiteX3" fmla="*/ 0 w 9636098"/>
                <a:gd name="connsiteY3" fmla="*/ 768232 h 768232"/>
                <a:gd name="connsiteX4" fmla="*/ 0 w 9636098"/>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098" h="768232">
                  <a:moveTo>
                    <a:pt x="0" y="0"/>
                  </a:moveTo>
                  <a:lnTo>
                    <a:pt x="9636098" y="0"/>
                  </a:lnTo>
                  <a:lnTo>
                    <a:pt x="9636098"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solidFill>
                    <a:srgbClr val="002060"/>
                  </a:solidFill>
                  <a:latin typeface="Arial Rounded MT Bold" panose="020F0704030504030204" pitchFamily="34" charset="77"/>
                </a:rPr>
                <a:t>Help workers make aware of daily physical activity through automatic sensing i.e. Fitbit device</a:t>
              </a:r>
            </a:p>
          </p:txBody>
        </p:sp>
      </p:grpSp>
      <p:grpSp>
        <p:nvGrpSpPr>
          <p:cNvPr id="36" name="Group 35">
            <a:extLst>
              <a:ext uri="{FF2B5EF4-FFF2-40B4-BE49-F238E27FC236}">
                <a16:creationId xmlns:a16="http://schemas.microsoft.com/office/drawing/2014/main" id="{BD5AD436-AAE2-A94F-A735-BE4F857A484D}"/>
              </a:ext>
            </a:extLst>
          </p:cNvPr>
          <p:cNvGrpSpPr/>
          <p:nvPr/>
        </p:nvGrpSpPr>
        <p:grpSpPr>
          <a:xfrm>
            <a:off x="501077" y="1680518"/>
            <a:ext cx="1717667" cy="2013080"/>
            <a:chOff x="501077" y="1680518"/>
            <a:chExt cx="1717667" cy="2013080"/>
          </a:xfrm>
        </p:grpSpPr>
        <p:sp>
          <p:nvSpPr>
            <p:cNvPr id="14" name="Rectangle 13" descr="Check List">
              <a:extLst>
                <a:ext uri="{FF2B5EF4-FFF2-40B4-BE49-F238E27FC236}">
                  <a16:creationId xmlns:a16="http://schemas.microsoft.com/office/drawing/2014/main" id="{1C65D2B4-FCD5-C444-A210-123BAA5462F5}"/>
                </a:ext>
              </a:extLst>
            </p:cNvPr>
            <p:cNvSpPr/>
            <p:nvPr/>
          </p:nvSpPr>
          <p:spPr>
            <a:xfrm>
              <a:off x="638212" y="1680518"/>
              <a:ext cx="1206560" cy="128046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Freeform 16">
              <a:extLst>
                <a:ext uri="{FF2B5EF4-FFF2-40B4-BE49-F238E27FC236}">
                  <a16:creationId xmlns:a16="http://schemas.microsoft.com/office/drawing/2014/main" id="{64F2B30B-623B-5A4B-AFD2-EE4407918F25}"/>
                </a:ext>
              </a:extLst>
            </p:cNvPr>
            <p:cNvSpPr/>
            <p:nvPr/>
          </p:nvSpPr>
          <p:spPr>
            <a:xfrm>
              <a:off x="501077" y="2925366"/>
              <a:ext cx="1717667" cy="768232"/>
            </a:xfrm>
            <a:custGeom>
              <a:avLst/>
              <a:gdLst>
                <a:gd name="connsiteX0" fmla="*/ 0 w 1717667"/>
                <a:gd name="connsiteY0" fmla="*/ 0 h 768232"/>
                <a:gd name="connsiteX1" fmla="*/ 1717667 w 1717667"/>
                <a:gd name="connsiteY1" fmla="*/ 0 h 768232"/>
                <a:gd name="connsiteX2" fmla="*/ 1717667 w 1717667"/>
                <a:gd name="connsiteY2" fmla="*/ 768232 h 768232"/>
                <a:gd name="connsiteX3" fmla="*/ 0 w 1717667"/>
                <a:gd name="connsiteY3" fmla="*/ 768232 h 768232"/>
                <a:gd name="connsiteX4" fmla="*/ 0 w 1717667"/>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667" h="768232">
                  <a:moveTo>
                    <a:pt x="0" y="0"/>
                  </a:moveTo>
                  <a:lnTo>
                    <a:pt x="1717667" y="0"/>
                  </a:lnTo>
                  <a:lnTo>
                    <a:pt x="1717667"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Arial Rounded MT Bold" panose="020F0704030504030204" pitchFamily="34" charset="77"/>
                </a:rPr>
                <a:t>Number of steps taken</a:t>
              </a:r>
            </a:p>
          </p:txBody>
        </p:sp>
      </p:grpSp>
      <p:grpSp>
        <p:nvGrpSpPr>
          <p:cNvPr id="37" name="Group 36">
            <a:extLst>
              <a:ext uri="{FF2B5EF4-FFF2-40B4-BE49-F238E27FC236}">
                <a16:creationId xmlns:a16="http://schemas.microsoft.com/office/drawing/2014/main" id="{F6C447C3-991D-E845-82E7-B742DF0990F7}"/>
              </a:ext>
            </a:extLst>
          </p:cNvPr>
          <p:cNvGrpSpPr/>
          <p:nvPr/>
        </p:nvGrpSpPr>
        <p:grpSpPr>
          <a:xfrm>
            <a:off x="3785367" y="1658851"/>
            <a:ext cx="1587080" cy="2526237"/>
            <a:chOff x="2645391" y="1678147"/>
            <a:chExt cx="1587080" cy="2526237"/>
          </a:xfrm>
        </p:grpSpPr>
        <p:sp>
          <p:nvSpPr>
            <p:cNvPr id="19" name="Rectangle 18" descr="Walk">
              <a:extLst>
                <a:ext uri="{FF2B5EF4-FFF2-40B4-BE49-F238E27FC236}">
                  <a16:creationId xmlns:a16="http://schemas.microsoft.com/office/drawing/2014/main" id="{ED96C085-58EF-C34E-B906-982E9B58C1C7}"/>
                </a:ext>
              </a:extLst>
            </p:cNvPr>
            <p:cNvSpPr/>
            <p:nvPr/>
          </p:nvSpPr>
          <p:spPr>
            <a:xfrm>
              <a:off x="2645391" y="1678147"/>
              <a:ext cx="1587080" cy="175800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Freeform 20">
              <a:extLst>
                <a:ext uri="{FF2B5EF4-FFF2-40B4-BE49-F238E27FC236}">
                  <a16:creationId xmlns:a16="http://schemas.microsoft.com/office/drawing/2014/main" id="{624A3EB9-6F77-694F-8BEE-2746A6D38660}"/>
                </a:ext>
              </a:extLst>
            </p:cNvPr>
            <p:cNvSpPr/>
            <p:nvPr/>
          </p:nvSpPr>
          <p:spPr>
            <a:xfrm>
              <a:off x="2704188" y="3436152"/>
              <a:ext cx="1400976" cy="768232"/>
            </a:xfrm>
            <a:custGeom>
              <a:avLst/>
              <a:gdLst>
                <a:gd name="connsiteX0" fmla="*/ 0 w 1400976"/>
                <a:gd name="connsiteY0" fmla="*/ 0 h 768232"/>
                <a:gd name="connsiteX1" fmla="*/ 1400976 w 1400976"/>
                <a:gd name="connsiteY1" fmla="*/ 0 h 768232"/>
                <a:gd name="connsiteX2" fmla="*/ 1400976 w 1400976"/>
                <a:gd name="connsiteY2" fmla="*/ 768232 h 768232"/>
                <a:gd name="connsiteX3" fmla="*/ 0 w 1400976"/>
                <a:gd name="connsiteY3" fmla="*/ 768232 h 768232"/>
                <a:gd name="connsiteX4" fmla="*/ 0 w 1400976"/>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976" h="768232">
                  <a:moveTo>
                    <a:pt x="0" y="0"/>
                  </a:moveTo>
                  <a:lnTo>
                    <a:pt x="1400976" y="0"/>
                  </a:lnTo>
                  <a:lnTo>
                    <a:pt x="1400976"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Arial Rounded MT Bold" panose="020F0704030504030204" pitchFamily="34" charset="77"/>
                </a:rPr>
                <a:t>Miles Taken</a:t>
              </a:r>
            </a:p>
          </p:txBody>
        </p:sp>
      </p:grpSp>
      <p:grpSp>
        <p:nvGrpSpPr>
          <p:cNvPr id="38" name="Group 37">
            <a:extLst>
              <a:ext uri="{FF2B5EF4-FFF2-40B4-BE49-F238E27FC236}">
                <a16:creationId xmlns:a16="http://schemas.microsoft.com/office/drawing/2014/main" id="{7C9F27EB-4EE6-C441-BB05-35B3B8685E0C}"/>
              </a:ext>
            </a:extLst>
          </p:cNvPr>
          <p:cNvGrpSpPr/>
          <p:nvPr/>
        </p:nvGrpSpPr>
        <p:grpSpPr>
          <a:xfrm>
            <a:off x="6346116" y="1709563"/>
            <a:ext cx="1490551" cy="1811074"/>
            <a:chOff x="4757224" y="1807184"/>
            <a:chExt cx="1490551" cy="1811074"/>
          </a:xfrm>
        </p:grpSpPr>
        <p:sp>
          <p:nvSpPr>
            <p:cNvPr id="23" name="Rectangle 22" descr="Fire">
              <a:extLst>
                <a:ext uri="{FF2B5EF4-FFF2-40B4-BE49-F238E27FC236}">
                  <a16:creationId xmlns:a16="http://schemas.microsoft.com/office/drawing/2014/main" id="{FBB145F6-ADF3-5549-AC47-23F6345B973F}"/>
                </a:ext>
              </a:extLst>
            </p:cNvPr>
            <p:cNvSpPr/>
            <p:nvPr/>
          </p:nvSpPr>
          <p:spPr>
            <a:xfrm>
              <a:off x="4757224" y="1807184"/>
              <a:ext cx="1413848" cy="106228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Freeform 27">
              <a:extLst>
                <a:ext uri="{FF2B5EF4-FFF2-40B4-BE49-F238E27FC236}">
                  <a16:creationId xmlns:a16="http://schemas.microsoft.com/office/drawing/2014/main" id="{523A16FA-B44B-D04B-BC68-ADB8159AE557}"/>
                </a:ext>
              </a:extLst>
            </p:cNvPr>
            <p:cNvSpPr/>
            <p:nvPr/>
          </p:nvSpPr>
          <p:spPr>
            <a:xfrm>
              <a:off x="4846799" y="2850026"/>
              <a:ext cx="1400976" cy="768232"/>
            </a:xfrm>
            <a:custGeom>
              <a:avLst/>
              <a:gdLst>
                <a:gd name="connsiteX0" fmla="*/ 0 w 1400976"/>
                <a:gd name="connsiteY0" fmla="*/ 0 h 768232"/>
                <a:gd name="connsiteX1" fmla="*/ 1400976 w 1400976"/>
                <a:gd name="connsiteY1" fmla="*/ 0 h 768232"/>
                <a:gd name="connsiteX2" fmla="*/ 1400976 w 1400976"/>
                <a:gd name="connsiteY2" fmla="*/ 768232 h 768232"/>
                <a:gd name="connsiteX3" fmla="*/ 0 w 1400976"/>
                <a:gd name="connsiteY3" fmla="*/ 768232 h 768232"/>
                <a:gd name="connsiteX4" fmla="*/ 0 w 1400976"/>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976" h="768232">
                  <a:moveTo>
                    <a:pt x="0" y="0"/>
                  </a:moveTo>
                  <a:lnTo>
                    <a:pt x="1400976" y="0"/>
                  </a:lnTo>
                  <a:lnTo>
                    <a:pt x="1400976"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latin typeface="Arial Rounded MT Bold" panose="020F0704030504030204" pitchFamily="34" charset="77"/>
                </a:rPr>
                <a:t>Calories burned </a:t>
              </a:r>
            </a:p>
          </p:txBody>
        </p:sp>
      </p:grpSp>
      <p:grpSp>
        <p:nvGrpSpPr>
          <p:cNvPr id="39" name="Group 38">
            <a:extLst>
              <a:ext uri="{FF2B5EF4-FFF2-40B4-BE49-F238E27FC236}">
                <a16:creationId xmlns:a16="http://schemas.microsoft.com/office/drawing/2014/main" id="{54A63778-0202-444B-A18C-4911EC0A0393}"/>
              </a:ext>
            </a:extLst>
          </p:cNvPr>
          <p:cNvGrpSpPr/>
          <p:nvPr/>
        </p:nvGrpSpPr>
        <p:grpSpPr>
          <a:xfrm>
            <a:off x="9425748" y="1795602"/>
            <a:ext cx="1420727" cy="2104480"/>
            <a:chOff x="6713468" y="1660845"/>
            <a:chExt cx="1420727" cy="2104480"/>
          </a:xfrm>
        </p:grpSpPr>
        <p:sp>
          <p:nvSpPr>
            <p:cNvPr id="29" name="Rectangle 28" descr="Heart with Pulse">
              <a:extLst>
                <a:ext uri="{FF2B5EF4-FFF2-40B4-BE49-F238E27FC236}">
                  <a16:creationId xmlns:a16="http://schemas.microsoft.com/office/drawing/2014/main" id="{0FF1956E-974A-4B44-8F7C-81016A83157B}"/>
                </a:ext>
              </a:extLst>
            </p:cNvPr>
            <p:cNvSpPr/>
            <p:nvPr/>
          </p:nvSpPr>
          <p:spPr>
            <a:xfrm>
              <a:off x="6713468" y="1660845"/>
              <a:ext cx="1371792" cy="1458433"/>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Freeform 29">
              <a:extLst>
                <a:ext uri="{FF2B5EF4-FFF2-40B4-BE49-F238E27FC236}">
                  <a16:creationId xmlns:a16="http://schemas.microsoft.com/office/drawing/2014/main" id="{AAC5B689-02C2-B744-8F75-E14248774CCE}"/>
                </a:ext>
              </a:extLst>
            </p:cNvPr>
            <p:cNvSpPr/>
            <p:nvPr/>
          </p:nvSpPr>
          <p:spPr>
            <a:xfrm>
              <a:off x="6733219" y="2997093"/>
              <a:ext cx="1400976" cy="768232"/>
            </a:xfrm>
            <a:custGeom>
              <a:avLst/>
              <a:gdLst>
                <a:gd name="connsiteX0" fmla="*/ 0 w 1400976"/>
                <a:gd name="connsiteY0" fmla="*/ 0 h 768232"/>
                <a:gd name="connsiteX1" fmla="*/ 1400976 w 1400976"/>
                <a:gd name="connsiteY1" fmla="*/ 0 h 768232"/>
                <a:gd name="connsiteX2" fmla="*/ 1400976 w 1400976"/>
                <a:gd name="connsiteY2" fmla="*/ 768232 h 768232"/>
                <a:gd name="connsiteX3" fmla="*/ 0 w 1400976"/>
                <a:gd name="connsiteY3" fmla="*/ 768232 h 768232"/>
                <a:gd name="connsiteX4" fmla="*/ 0 w 1400976"/>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976" h="768232">
                  <a:moveTo>
                    <a:pt x="0" y="0"/>
                  </a:moveTo>
                  <a:lnTo>
                    <a:pt x="1400976" y="0"/>
                  </a:lnTo>
                  <a:lnTo>
                    <a:pt x="1400976"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Arial Rounded MT Bold" panose="020F0704030504030204" pitchFamily="34" charset="77"/>
                </a:rPr>
                <a:t>Hourly heart rate</a:t>
              </a:r>
            </a:p>
          </p:txBody>
        </p:sp>
      </p:grpSp>
      <p:grpSp>
        <p:nvGrpSpPr>
          <p:cNvPr id="42" name="Group 41">
            <a:extLst>
              <a:ext uri="{FF2B5EF4-FFF2-40B4-BE49-F238E27FC236}">
                <a16:creationId xmlns:a16="http://schemas.microsoft.com/office/drawing/2014/main" id="{E86C5B66-CCC2-194C-A092-D5BF0A468093}"/>
              </a:ext>
            </a:extLst>
          </p:cNvPr>
          <p:cNvGrpSpPr/>
          <p:nvPr/>
        </p:nvGrpSpPr>
        <p:grpSpPr>
          <a:xfrm>
            <a:off x="4414838" y="4086155"/>
            <a:ext cx="2455722" cy="2241054"/>
            <a:chOff x="4414838" y="4086155"/>
            <a:chExt cx="2455722" cy="2241054"/>
          </a:xfrm>
        </p:grpSpPr>
        <p:sp>
          <p:nvSpPr>
            <p:cNvPr id="33" name="Rectangle 32" descr="Handshake">
              <a:extLst>
                <a:ext uri="{FF2B5EF4-FFF2-40B4-BE49-F238E27FC236}">
                  <a16:creationId xmlns:a16="http://schemas.microsoft.com/office/drawing/2014/main" id="{757952D7-1EE1-954C-8537-F9ED79B5E0CB}"/>
                </a:ext>
              </a:extLst>
            </p:cNvPr>
            <p:cNvSpPr/>
            <p:nvPr/>
          </p:nvSpPr>
          <p:spPr>
            <a:xfrm>
              <a:off x="4414838" y="4086155"/>
              <a:ext cx="2455722" cy="160027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Freeform 33">
              <a:extLst>
                <a:ext uri="{FF2B5EF4-FFF2-40B4-BE49-F238E27FC236}">
                  <a16:creationId xmlns:a16="http://schemas.microsoft.com/office/drawing/2014/main" id="{C76B160D-8855-CF48-A2A0-31623FD0A124}"/>
                </a:ext>
              </a:extLst>
            </p:cNvPr>
            <p:cNvSpPr/>
            <p:nvPr/>
          </p:nvSpPr>
          <p:spPr>
            <a:xfrm>
              <a:off x="4913599" y="5558977"/>
              <a:ext cx="1852009" cy="768232"/>
            </a:xfrm>
            <a:custGeom>
              <a:avLst/>
              <a:gdLst>
                <a:gd name="connsiteX0" fmla="*/ 0 w 1400976"/>
                <a:gd name="connsiteY0" fmla="*/ 0 h 768232"/>
                <a:gd name="connsiteX1" fmla="*/ 1400976 w 1400976"/>
                <a:gd name="connsiteY1" fmla="*/ 0 h 768232"/>
                <a:gd name="connsiteX2" fmla="*/ 1400976 w 1400976"/>
                <a:gd name="connsiteY2" fmla="*/ 768232 h 768232"/>
                <a:gd name="connsiteX3" fmla="*/ 0 w 1400976"/>
                <a:gd name="connsiteY3" fmla="*/ 768232 h 768232"/>
                <a:gd name="connsiteX4" fmla="*/ 0 w 1400976"/>
                <a:gd name="connsiteY4" fmla="*/ 0 h 76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976" h="768232">
                  <a:moveTo>
                    <a:pt x="0" y="0"/>
                  </a:moveTo>
                  <a:lnTo>
                    <a:pt x="1400976" y="0"/>
                  </a:lnTo>
                  <a:lnTo>
                    <a:pt x="1400976" y="768232"/>
                  </a:lnTo>
                  <a:lnTo>
                    <a:pt x="0" y="7682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b="1" dirty="0">
                  <a:latin typeface="Arial Rounded MT Bold" panose="020F0704030504030204" pitchFamily="34" charset="77"/>
                </a:rPr>
                <a:t>Set Goals for Workers</a:t>
              </a:r>
              <a:endParaRPr lang="en-US" b="1" kern="1200" dirty="0">
                <a:latin typeface="Arial Rounded MT Bold" panose="020F0704030504030204" pitchFamily="34" charset="77"/>
              </a:endParaRPr>
            </a:p>
          </p:txBody>
        </p:sp>
      </p:grpSp>
    </p:spTree>
    <p:extLst>
      <p:ext uri="{BB962C8B-B14F-4D97-AF65-F5344CB8AC3E}">
        <p14:creationId xmlns:p14="http://schemas.microsoft.com/office/powerpoint/2010/main" val="68307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sp>
      <p:sp>
        <p:nvSpPr>
          <p:cNvPr id="17" name="Rectangle 12">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ECECE1C-3175-684F-9CCE-7A886E0EFDA8}"/>
              </a:ext>
            </a:extLst>
          </p:cNvPr>
          <p:cNvSpPr>
            <a:spLocks noGrp="1"/>
          </p:cNvSpPr>
          <p:nvPr>
            <p:ph type="title"/>
          </p:nvPr>
        </p:nvSpPr>
        <p:spPr>
          <a:xfrm>
            <a:off x="1064794" y="844481"/>
            <a:ext cx="10058400" cy="1371600"/>
          </a:xfrm>
        </p:spPr>
        <p:txBody>
          <a:bodyPr>
            <a:normAutofit/>
          </a:bodyPr>
          <a:lstStyle/>
          <a:p>
            <a:pPr algn="ctr"/>
            <a:r>
              <a:rPr lang="en-US" dirty="0">
                <a:solidFill>
                  <a:schemeClr val="tx1"/>
                </a:solidFill>
                <a:latin typeface="Arial Rounded MT Bold" panose="020F0704030504030204" pitchFamily="34" charset="77"/>
              </a:rPr>
              <a:t>Challenges for Goal Setting</a:t>
            </a:r>
          </a:p>
        </p:txBody>
      </p:sp>
      <p:sp>
        <p:nvSpPr>
          <p:cNvPr id="8" name="Freeform 7">
            <a:extLst>
              <a:ext uri="{FF2B5EF4-FFF2-40B4-BE49-F238E27FC236}">
                <a16:creationId xmlns:a16="http://schemas.microsoft.com/office/drawing/2014/main" id="{1978332F-4C14-EF47-967B-647656A3B695}"/>
              </a:ext>
            </a:extLst>
          </p:cNvPr>
          <p:cNvSpPr/>
          <p:nvPr/>
        </p:nvSpPr>
        <p:spPr>
          <a:xfrm>
            <a:off x="1473200" y="3645810"/>
            <a:ext cx="2896566" cy="1737939"/>
          </a:xfrm>
          <a:custGeom>
            <a:avLst/>
            <a:gdLst>
              <a:gd name="connsiteX0" fmla="*/ 0 w 2896566"/>
              <a:gd name="connsiteY0" fmla="*/ 0 h 1737939"/>
              <a:gd name="connsiteX1" fmla="*/ 2896566 w 2896566"/>
              <a:gd name="connsiteY1" fmla="*/ 0 h 1737939"/>
              <a:gd name="connsiteX2" fmla="*/ 2896566 w 2896566"/>
              <a:gd name="connsiteY2" fmla="*/ 1737939 h 1737939"/>
              <a:gd name="connsiteX3" fmla="*/ 0 w 2896566"/>
              <a:gd name="connsiteY3" fmla="*/ 1737939 h 1737939"/>
              <a:gd name="connsiteX4" fmla="*/ 0 w 2896566"/>
              <a:gd name="connsiteY4" fmla="*/ 0 h 173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566" h="1737939">
                <a:moveTo>
                  <a:pt x="0" y="0"/>
                </a:moveTo>
                <a:lnTo>
                  <a:pt x="2896566" y="0"/>
                </a:lnTo>
                <a:lnTo>
                  <a:pt x="2896566" y="1737939"/>
                </a:lnTo>
                <a:lnTo>
                  <a:pt x="0" y="173793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What goals to set?</a:t>
            </a:r>
          </a:p>
        </p:txBody>
      </p:sp>
      <p:sp>
        <p:nvSpPr>
          <p:cNvPr id="10" name="Freeform 9">
            <a:extLst>
              <a:ext uri="{FF2B5EF4-FFF2-40B4-BE49-F238E27FC236}">
                <a16:creationId xmlns:a16="http://schemas.microsoft.com/office/drawing/2014/main" id="{654D15CE-9989-0840-8F0F-E47B80191744}"/>
              </a:ext>
            </a:extLst>
          </p:cNvPr>
          <p:cNvSpPr/>
          <p:nvPr/>
        </p:nvSpPr>
        <p:spPr>
          <a:xfrm>
            <a:off x="4659422" y="3645810"/>
            <a:ext cx="2896566" cy="1737939"/>
          </a:xfrm>
          <a:custGeom>
            <a:avLst/>
            <a:gdLst>
              <a:gd name="connsiteX0" fmla="*/ 0 w 2896566"/>
              <a:gd name="connsiteY0" fmla="*/ 0 h 1737939"/>
              <a:gd name="connsiteX1" fmla="*/ 2896566 w 2896566"/>
              <a:gd name="connsiteY1" fmla="*/ 0 h 1737939"/>
              <a:gd name="connsiteX2" fmla="*/ 2896566 w 2896566"/>
              <a:gd name="connsiteY2" fmla="*/ 1737939 h 1737939"/>
              <a:gd name="connsiteX3" fmla="*/ 0 w 2896566"/>
              <a:gd name="connsiteY3" fmla="*/ 1737939 h 1737939"/>
              <a:gd name="connsiteX4" fmla="*/ 0 w 2896566"/>
              <a:gd name="connsiteY4" fmla="*/ 0 h 173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566" h="1737939">
                <a:moveTo>
                  <a:pt x="0" y="0"/>
                </a:moveTo>
                <a:lnTo>
                  <a:pt x="2896566" y="0"/>
                </a:lnTo>
                <a:lnTo>
                  <a:pt x="2896566" y="1737939"/>
                </a:lnTo>
                <a:lnTo>
                  <a:pt x="0" y="1737939"/>
                </a:lnTo>
                <a:lnTo>
                  <a:pt x="0" y="0"/>
                </a:lnTo>
                <a:close/>
              </a:path>
            </a:pathLst>
          </a:custGeom>
        </p:spPr>
        <p:style>
          <a:lnRef idx="2">
            <a:schemeClr val="lt1">
              <a:hueOff val="0"/>
              <a:satOff val="0"/>
              <a:lumOff val="0"/>
              <a:alphaOff val="0"/>
            </a:schemeClr>
          </a:lnRef>
          <a:fillRef idx="1">
            <a:schemeClr val="accent2">
              <a:hueOff val="-759555"/>
              <a:satOff val="-5416"/>
              <a:lumOff val="2255"/>
              <a:alphaOff val="0"/>
            </a:schemeClr>
          </a:fillRef>
          <a:effectRef idx="0">
            <a:schemeClr val="accent2">
              <a:hueOff val="-759555"/>
              <a:satOff val="-5416"/>
              <a:lumOff val="2255"/>
              <a:alphaOff val="0"/>
            </a:schemeClr>
          </a:effectRef>
          <a:fontRef idx="minor">
            <a:schemeClr val="lt1"/>
          </a:fontRef>
        </p:style>
        <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Duration of Goals?</a:t>
            </a:r>
          </a:p>
        </p:txBody>
      </p:sp>
      <p:sp>
        <p:nvSpPr>
          <p:cNvPr id="12" name="Freeform 11">
            <a:extLst>
              <a:ext uri="{FF2B5EF4-FFF2-40B4-BE49-F238E27FC236}">
                <a16:creationId xmlns:a16="http://schemas.microsoft.com/office/drawing/2014/main" id="{03EF28E4-A050-104A-BC23-F142DDD0C99F}"/>
              </a:ext>
            </a:extLst>
          </p:cNvPr>
          <p:cNvSpPr/>
          <p:nvPr/>
        </p:nvSpPr>
        <p:spPr>
          <a:xfrm>
            <a:off x="7845645" y="3645810"/>
            <a:ext cx="2896566" cy="1737939"/>
          </a:xfrm>
          <a:custGeom>
            <a:avLst/>
            <a:gdLst>
              <a:gd name="connsiteX0" fmla="*/ 0 w 2896566"/>
              <a:gd name="connsiteY0" fmla="*/ 0 h 1737939"/>
              <a:gd name="connsiteX1" fmla="*/ 2896566 w 2896566"/>
              <a:gd name="connsiteY1" fmla="*/ 0 h 1737939"/>
              <a:gd name="connsiteX2" fmla="*/ 2896566 w 2896566"/>
              <a:gd name="connsiteY2" fmla="*/ 1737939 h 1737939"/>
              <a:gd name="connsiteX3" fmla="*/ 0 w 2896566"/>
              <a:gd name="connsiteY3" fmla="*/ 1737939 h 1737939"/>
              <a:gd name="connsiteX4" fmla="*/ 0 w 2896566"/>
              <a:gd name="connsiteY4" fmla="*/ 0 h 173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566" h="1737939">
                <a:moveTo>
                  <a:pt x="0" y="0"/>
                </a:moveTo>
                <a:lnTo>
                  <a:pt x="2896566" y="0"/>
                </a:lnTo>
                <a:lnTo>
                  <a:pt x="2896566" y="1737939"/>
                </a:lnTo>
                <a:lnTo>
                  <a:pt x="0" y="1737939"/>
                </a:lnTo>
                <a:lnTo>
                  <a:pt x="0" y="0"/>
                </a:lnTo>
                <a:close/>
              </a:path>
            </a:pathLst>
          </a:custGeom>
        </p:spPr>
        <p:style>
          <a:lnRef idx="2">
            <a:schemeClr val="lt1">
              <a:hueOff val="0"/>
              <a:satOff val="0"/>
              <a:lumOff val="0"/>
              <a:alphaOff val="0"/>
            </a:schemeClr>
          </a:lnRef>
          <a:fillRef idx="1">
            <a:schemeClr val="accent2">
              <a:hueOff val="-1519109"/>
              <a:satOff val="-10832"/>
              <a:lumOff val="4511"/>
              <a:alphaOff val="0"/>
            </a:schemeClr>
          </a:fillRef>
          <a:effectRef idx="0">
            <a:schemeClr val="accent2">
              <a:hueOff val="-1519109"/>
              <a:satOff val="-10832"/>
              <a:lumOff val="4511"/>
              <a:alphaOff val="0"/>
            </a:schemeClr>
          </a:effectRef>
          <a:fontRef idx="minor">
            <a:schemeClr val="lt1"/>
          </a:fontRef>
        </p:style>
        <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Who will set goals? </a:t>
            </a:r>
          </a:p>
        </p:txBody>
      </p:sp>
    </p:spTree>
    <p:extLst>
      <p:ext uri="{BB962C8B-B14F-4D97-AF65-F5344CB8AC3E}">
        <p14:creationId xmlns:p14="http://schemas.microsoft.com/office/powerpoint/2010/main" val="200748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0E88EF88-D9FC-2B44-BF92-23DFD0970E91}"/>
              </a:ext>
            </a:extLst>
          </p:cNvPr>
          <p:cNvSpPr>
            <a:spLocks noGrp="1"/>
          </p:cNvSpPr>
          <p:nvPr>
            <p:ph type="title"/>
          </p:nvPr>
        </p:nvSpPr>
        <p:spPr>
          <a:xfrm>
            <a:off x="1066800" y="642594"/>
            <a:ext cx="10058400" cy="1371600"/>
          </a:xfrm>
        </p:spPr>
        <p:txBody>
          <a:bodyPr>
            <a:normAutofit/>
          </a:bodyPr>
          <a:lstStyle/>
          <a:p>
            <a:pPr algn="ctr"/>
            <a:r>
              <a:rPr lang="en-US" dirty="0">
                <a:latin typeface="Arial Rounded MT Bold" panose="020F0704030504030204" pitchFamily="34" charset="77"/>
              </a:rPr>
              <a:t>Goals Setting</a:t>
            </a:r>
          </a:p>
        </p:txBody>
      </p:sp>
      <p:grpSp>
        <p:nvGrpSpPr>
          <p:cNvPr id="25" name="Group 24">
            <a:extLst>
              <a:ext uri="{FF2B5EF4-FFF2-40B4-BE49-F238E27FC236}">
                <a16:creationId xmlns:a16="http://schemas.microsoft.com/office/drawing/2014/main" id="{22401B53-661A-8D4B-83BB-1D8230ED719C}"/>
              </a:ext>
            </a:extLst>
          </p:cNvPr>
          <p:cNvGrpSpPr/>
          <p:nvPr/>
        </p:nvGrpSpPr>
        <p:grpSpPr>
          <a:xfrm>
            <a:off x="1201625" y="2560281"/>
            <a:ext cx="4628249" cy="1295909"/>
            <a:chOff x="1201625" y="2560281"/>
            <a:chExt cx="4628249" cy="1295909"/>
          </a:xfrm>
        </p:grpSpPr>
        <p:sp>
          <p:nvSpPr>
            <p:cNvPr id="6" name="Oval 5">
              <a:extLst>
                <a:ext uri="{FF2B5EF4-FFF2-40B4-BE49-F238E27FC236}">
                  <a16:creationId xmlns:a16="http://schemas.microsoft.com/office/drawing/2014/main" id="{66BB1FAA-E543-7B48-96CA-8CFDDD1D9A46}"/>
                </a:ext>
              </a:extLst>
            </p:cNvPr>
            <p:cNvSpPr/>
            <p:nvPr/>
          </p:nvSpPr>
          <p:spPr>
            <a:xfrm>
              <a:off x="1201625" y="2560281"/>
              <a:ext cx="1295909" cy="1295909"/>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Business Growth">
              <a:extLst>
                <a:ext uri="{FF2B5EF4-FFF2-40B4-BE49-F238E27FC236}">
                  <a16:creationId xmlns:a16="http://schemas.microsoft.com/office/drawing/2014/main" id="{88285707-8D8C-EF48-B64B-0C09F77C8161}"/>
                </a:ext>
              </a:extLst>
            </p:cNvPr>
            <p:cNvSpPr/>
            <p:nvPr/>
          </p:nvSpPr>
          <p:spPr>
            <a:xfrm>
              <a:off x="1473766" y="2832423"/>
              <a:ext cx="751627" cy="75162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Freeform 7">
              <a:extLst>
                <a:ext uri="{FF2B5EF4-FFF2-40B4-BE49-F238E27FC236}">
                  <a16:creationId xmlns:a16="http://schemas.microsoft.com/office/drawing/2014/main" id="{559BD4DD-000C-3148-9C93-D2D867B05269}"/>
                </a:ext>
              </a:extLst>
            </p:cNvPr>
            <p:cNvSpPr/>
            <p:nvPr/>
          </p:nvSpPr>
          <p:spPr>
            <a:xfrm>
              <a:off x="2775230" y="2560281"/>
              <a:ext cx="3054644" cy="1295909"/>
            </a:xfrm>
            <a:custGeom>
              <a:avLst/>
              <a:gdLst>
                <a:gd name="connsiteX0" fmla="*/ 0 w 3054644"/>
                <a:gd name="connsiteY0" fmla="*/ 0 h 1295909"/>
                <a:gd name="connsiteX1" fmla="*/ 3054644 w 3054644"/>
                <a:gd name="connsiteY1" fmla="*/ 0 h 1295909"/>
                <a:gd name="connsiteX2" fmla="*/ 3054644 w 3054644"/>
                <a:gd name="connsiteY2" fmla="*/ 1295909 h 1295909"/>
                <a:gd name="connsiteX3" fmla="*/ 0 w 3054644"/>
                <a:gd name="connsiteY3" fmla="*/ 1295909 h 1295909"/>
                <a:gd name="connsiteX4" fmla="*/ 0 w 3054644"/>
                <a:gd name="connsiteY4" fmla="*/ 0 h 129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4644" h="1295909">
                  <a:moveTo>
                    <a:pt x="0" y="0"/>
                  </a:moveTo>
                  <a:lnTo>
                    <a:pt x="3054644" y="0"/>
                  </a:lnTo>
                  <a:lnTo>
                    <a:pt x="3054644" y="1295909"/>
                  </a:lnTo>
                  <a:lnTo>
                    <a:pt x="0" y="129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just" defTabSz="933450">
                <a:lnSpc>
                  <a:spcPct val="90000"/>
                </a:lnSpc>
                <a:spcBef>
                  <a:spcPct val="0"/>
                </a:spcBef>
                <a:spcAft>
                  <a:spcPct val="35000"/>
                </a:spcAft>
                <a:buNone/>
              </a:pPr>
              <a:r>
                <a:rPr lang="en-US" sz="2100" kern="1200" dirty="0"/>
                <a:t>Provide workers with a supporter to help them set goals and track their progress</a:t>
              </a:r>
            </a:p>
          </p:txBody>
        </p:sp>
      </p:grpSp>
      <p:grpSp>
        <p:nvGrpSpPr>
          <p:cNvPr id="26" name="Group 25">
            <a:extLst>
              <a:ext uri="{FF2B5EF4-FFF2-40B4-BE49-F238E27FC236}">
                <a16:creationId xmlns:a16="http://schemas.microsoft.com/office/drawing/2014/main" id="{91AD5AC0-113F-BD42-870E-D4F42403AFDB}"/>
              </a:ext>
            </a:extLst>
          </p:cNvPr>
          <p:cNvGrpSpPr/>
          <p:nvPr/>
        </p:nvGrpSpPr>
        <p:grpSpPr>
          <a:xfrm>
            <a:off x="6362124" y="2560281"/>
            <a:ext cx="4628249" cy="1295909"/>
            <a:chOff x="6362124" y="2560281"/>
            <a:chExt cx="4628249" cy="1295909"/>
          </a:xfrm>
        </p:grpSpPr>
        <p:sp>
          <p:nvSpPr>
            <p:cNvPr id="10" name="Oval 9">
              <a:extLst>
                <a:ext uri="{FF2B5EF4-FFF2-40B4-BE49-F238E27FC236}">
                  <a16:creationId xmlns:a16="http://schemas.microsoft.com/office/drawing/2014/main" id="{17D48443-04EF-6242-AB67-7A6C71185403}"/>
                </a:ext>
              </a:extLst>
            </p:cNvPr>
            <p:cNvSpPr/>
            <p:nvPr/>
          </p:nvSpPr>
          <p:spPr>
            <a:xfrm>
              <a:off x="6362124" y="2560281"/>
              <a:ext cx="1295909" cy="1295909"/>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Rectangle 11" descr="Check List">
              <a:extLst>
                <a:ext uri="{FF2B5EF4-FFF2-40B4-BE49-F238E27FC236}">
                  <a16:creationId xmlns:a16="http://schemas.microsoft.com/office/drawing/2014/main" id="{FF390EC0-75F0-0D40-BCF3-CA18EA969606}"/>
                </a:ext>
              </a:extLst>
            </p:cNvPr>
            <p:cNvSpPr/>
            <p:nvPr/>
          </p:nvSpPr>
          <p:spPr>
            <a:xfrm>
              <a:off x="6634265" y="2832423"/>
              <a:ext cx="751627" cy="75162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Freeform 13">
              <a:extLst>
                <a:ext uri="{FF2B5EF4-FFF2-40B4-BE49-F238E27FC236}">
                  <a16:creationId xmlns:a16="http://schemas.microsoft.com/office/drawing/2014/main" id="{2908171D-5A28-964B-A2FE-56C866368F5E}"/>
                </a:ext>
              </a:extLst>
            </p:cNvPr>
            <p:cNvSpPr/>
            <p:nvPr/>
          </p:nvSpPr>
          <p:spPr>
            <a:xfrm>
              <a:off x="7935729" y="2560281"/>
              <a:ext cx="3054644" cy="1295909"/>
            </a:xfrm>
            <a:custGeom>
              <a:avLst/>
              <a:gdLst>
                <a:gd name="connsiteX0" fmla="*/ 0 w 3054644"/>
                <a:gd name="connsiteY0" fmla="*/ 0 h 1295909"/>
                <a:gd name="connsiteX1" fmla="*/ 3054644 w 3054644"/>
                <a:gd name="connsiteY1" fmla="*/ 0 h 1295909"/>
                <a:gd name="connsiteX2" fmla="*/ 3054644 w 3054644"/>
                <a:gd name="connsiteY2" fmla="*/ 1295909 h 1295909"/>
                <a:gd name="connsiteX3" fmla="*/ 0 w 3054644"/>
                <a:gd name="connsiteY3" fmla="*/ 1295909 h 1295909"/>
                <a:gd name="connsiteX4" fmla="*/ 0 w 3054644"/>
                <a:gd name="connsiteY4" fmla="*/ 0 h 129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4644" h="1295909">
                  <a:moveTo>
                    <a:pt x="0" y="0"/>
                  </a:moveTo>
                  <a:lnTo>
                    <a:pt x="3054644" y="0"/>
                  </a:lnTo>
                  <a:lnTo>
                    <a:pt x="3054644" y="1295909"/>
                  </a:lnTo>
                  <a:lnTo>
                    <a:pt x="0" y="129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t>Set mini goals for workers on daily basis</a:t>
              </a:r>
            </a:p>
          </p:txBody>
        </p:sp>
      </p:grpSp>
      <p:grpSp>
        <p:nvGrpSpPr>
          <p:cNvPr id="27" name="Group 26">
            <a:extLst>
              <a:ext uri="{FF2B5EF4-FFF2-40B4-BE49-F238E27FC236}">
                <a16:creationId xmlns:a16="http://schemas.microsoft.com/office/drawing/2014/main" id="{02A7C498-D70D-FF42-AB6E-A7B18C3B14D7}"/>
              </a:ext>
            </a:extLst>
          </p:cNvPr>
          <p:cNvGrpSpPr/>
          <p:nvPr/>
        </p:nvGrpSpPr>
        <p:grpSpPr>
          <a:xfrm>
            <a:off x="1201625" y="4489546"/>
            <a:ext cx="4628249" cy="1295909"/>
            <a:chOff x="1201625" y="4489546"/>
            <a:chExt cx="4628249" cy="1295909"/>
          </a:xfrm>
        </p:grpSpPr>
        <p:sp>
          <p:nvSpPr>
            <p:cNvPr id="19" name="Oval 18">
              <a:extLst>
                <a:ext uri="{FF2B5EF4-FFF2-40B4-BE49-F238E27FC236}">
                  <a16:creationId xmlns:a16="http://schemas.microsoft.com/office/drawing/2014/main" id="{FA87406F-7AB9-D04E-8E46-D4EC3D120126}"/>
                </a:ext>
              </a:extLst>
            </p:cNvPr>
            <p:cNvSpPr/>
            <p:nvPr/>
          </p:nvSpPr>
          <p:spPr>
            <a:xfrm>
              <a:off x="1201625" y="4489546"/>
              <a:ext cx="1295909" cy="1295909"/>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0" name="Rectangle 19" descr="Target">
              <a:extLst>
                <a:ext uri="{FF2B5EF4-FFF2-40B4-BE49-F238E27FC236}">
                  <a16:creationId xmlns:a16="http://schemas.microsoft.com/office/drawing/2014/main" id="{24109317-49A7-5A4E-9579-8BEDF14B550B}"/>
                </a:ext>
              </a:extLst>
            </p:cNvPr>
            <p:cNvSpPr/>
            <p:nvPr/>
          </p:nvSpPr>
          <p:spPr>
            <a:xfrm>
              <a:off x="1473766" y="4761687"/>
              <a:ext cx="751627" cy="75162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1" name="Freeform 20">
              <a:extLst>
                <a:ext uri="{FF2B5EF4-FFF2-40B4-BE49-F238E27FC236}">
                  <a16:creationId xmlns:a16="http://schemas.microsoft.com/office/drawing/2014/main" id="{7E0010D6-E7CA-E940-B260-4A049A89DFA7}"/>
                </a:ext>
              </a:extLst>
            </p:cNvPr>
            <p:cNvSpPr/>
            <p:nvPr/>
          </p:nvSpPr>
          <p:spPr>
            <a:xfrm>
              <a:off x="2775230" y="4489546"/>
              <a:ext cx="3054644" cy="1295909"/>
            </a:xfrm>
            <a:custGeom>
              <a:avLst/>
              <a:gdLst>
                <a:gd name="connsiteX0" fmla="*/ 0 w 3054644"/>
                <a:gd name="connsiteY0" fmla="*/ 0 h 1295909"/>
                <a:gd name="connsiteX1" fmla="*/ 3054644 w 3054644"/>
                <a:gd name="connsiteY1" fmla="*/ 0 h 1295909"/>
                <a:gd name="connsiteX2" fmla="*/ 3054644 w 3054644"/>
                <a:gd name="connsiteY2" fmla="*/ 1295909 h 1295909"/>
                <a:gd name="connsiteX3" fmla="*/ 0 w 3054644"/>
                <a:gd name="connsiteY3" fmla="*/ 1295909 h 1295909"/>
                <a:gd name="connsiteX4" fmla="*/ 0 w 3054644"/>
                <a:gd name="connsiteY4" fmla="*/ 0 h 129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4644" h="1295909">
                  <a:moveTo>
                    <a:pt x="0" y="0"/>
                  </a:moveTo>
                  <a:lnTo>
                    <a:pt x="3054644" y="0"/>
                  </a:lnTo>
                  <a:lnTo>
                    <a:pt x="3054644" y="1295909"/>
                  </a:lnTo>
                  <a:lnTo>
                    <a:pt x="0" y="129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just" defTabSz="933450">
                <a:lnSpc>
                  <a:spcPct val="90000"/>
                </a:lnSpc>
                <a:spcBef>
                  <a:spcPct val="0"/>
                </a:spcBef>
                <a:spcAft>
                  <a:spcPct val="35000"/>
                </a:spcAft>
                <a:buNone/>
              </a:pPr>
              <a:r>
                <a:rPr lang="en-US" sz="2100" kern="1200" dirty="0"/>
                <a:t>Goals should be exercises and activities that help workers reach their daily target</a:t>
              </a:r>
            </a:p>
          </p:txBody>
        </p:sp>
      </p:grpSp>
      <p:grpSp>
        <p:nvGrpSpPr>
          <p:cNvPr id="28" name="Group 27">
            <a:extLst>
              <a:ext uri="{FF2B5EF4-FFF2-40B4-BE49-F238E27FC236}">
                <a16:creationId xmlns:a16="http://schemas.microsoft.com/office/drawing/2014/main" id="{7EDCC295-31D4-2B40-9784-65599E3D5AC4}"/>
              </a:ext>
            </a:extLst>
          </p:cNvPr>
          <p:cNvGrpSpPr/>
          <p:nvPr/>
        </p:nvGrpSpPr>
        <p:grpSpPr>
          <a:xfrm>
            <a:off x="6362124" y="4489546"/>
            <a:ext cx="4628249" cy="1295909"/>
            <a:chOff x="6362124" y="4489546"/>
            <a:chExt cx="4628249" cy="1295909"/>
          </a:xfrm>
        </p:grpSpPr>
        <p:sp>
          <p:nvSpPr>
            <p:cNvPr id="22" name="Oval 21">
              <a:extLst>
                <a:ext uri="{FF2B5EF4-FFF2-40B4-BE49-F238E27FC236}">
                  <a16:creationId xmlns:a16="http://schemas.microsoft.com/office/drawing/2014/main" id="{A805AD56-0FAA-4A40-B23D-EF8F7CB37E11}"/>
                </a:ext>
              </a:extLst>
            </p:cNvPr>
            <p:cNvSpPr/>
            <p:nvPr/>
          </p:nvSpPr>
          <p:spPr>
            <a:xfrm>
              <a:off x="6362124" y="4489546"/>
              <a:ext cx="1295909" cy="1295909"/>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3" name="Rectangle 22" descr="Drama">
              <a:extLst>
                <a:ext uri="{FF2B5EF4-FFF2-40B4-BE49-F238E27FC236}">
                  <a16:creationId xmlns:a16="http://schemas.microsoft.com/office/drawing/2014/main" id="{9324AE0F-BBB9-E344-871A-D247C5846754}"/>
                </a:ext>
              </a:extLst>
            </p:cNvPr>
            <p:cNvSpPr/>
            <p:nvPr/>
          </p:nvSpPr>
          <p:spPr>
            <a:xfrm>
              <a:off x="6634265" y="4761687"/>
              <a:ext cx="751627" cy="75162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4" name="Freeform 23">
              <a:extLst>
                <a:ext uri="{FF2B5EF4-FFF2-40B4-BE49-F238E27FC236}">
                  <a16:creationId xmlns:a16="http://schemas.microsoft.com/office/drawing/2014/main" id="{74AC4193-8826-3B4F-9862-6C91934FEBD4}"/>
                </a:ext>
              </a:extLst>
            </p:cNvPr>
            <p:cNvSpPr/>
            <p:nvPr/>
          </p:nvSpPr>
          <p:spPr>
            <a:xfrm>
              <a:off x="7935729" y="4489546"/>
              <a:ext cx="3054644" cy="1295909"/>
            </a:xfrm>
            <a:custGeom>
              <a:avLst/>
              <a:gdLst>
                <a:gd name="connsiteX0" fmla="*/ 0 w 3054644"/>
                <a:gd name="connsiteY0" fmla="*/ 0 h 1295909"/>
                <a:gd name="connsiteX1" fmla="*/ 3054644 w 3054644"/>
                <a:gd name="connsiteY1" fmla="*/ 0 h 1295909"/>
                <a:gd name="connsiteX2" fmla="*/ 3054644 w 3054644"/>
                <a:gd name="connsiteY2" fmla="*/ 1295909 h 1295909"/>
                <a:gd name="connsiteX3" fmla="*/ 0 w 3054644"/>
                <a:gd name="connsiteY3" fmla="*/ 1295909 h 1295909"/>
                <a:gd name="connsiteX4" fmla="*/ 0 w 3054644"/>
                <a:gd name="connsiteY4" fmla="*/ 0 h 129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4644" h="1295909">
                  <a:moveTo>
                    <a:pt x="0" y="0"/>
                  </a:moveTo>
                  <a:lnTo>
                    <a:pt x="3054644" y="0"/>
                  </a:lnTo>
                  <a:lnTo>
                    <a:pt x="3054644" y="1295909"/>
                  </a:lnTo>
                  <a:lnTo>
                    <a:pt x="0" y="12959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Workers can also play the role of supporter </a:t>
              </a:r>
            </a:p>
          </p:txBody>
        </p:sp>
      </p:grpSp>
    </p:spTree>
    <p:extLst>
      <p:ext uri="{BB962C8B-B14F-4D97-AF65-F5344CB8AC3E}">
        <p14:creationId xmlns:p14="http://schemas.microsoft.com/office/powerpoint/2010/main" val="61119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4" name="Content Placeholder 3">
            <a:extLst>
              <a:ext uri="{FF2B5EF4-FFF2-40B4-BE49-F238E27FC236}">
                <a16:creationId xmlns:a16="http://schemas.microsoft.com/office/drawing/2014/main" id="{24F229E3-2EAB-7641-B3D1-C0B35283B33E}"/>
              </a:ext>
            </a:extLst>
          </p:cNvPr>
          <p:cNvGraphicFramePr>
            <a:graphicFrameLocks noGrp="1"/>
          </p:cNvGraphicFramePr>
          <p:nvPr>
            <p:ph idx="1"/>
            <p:extLst>
              <p:ext uri="{D42A27DB-BD31-4B8C-83A1-F6EECF244321}">
                <p14:modId xmlns:p14="http://schemas.microsoft.com/office/powerpoint/2010/main" val="2118984503"/>
              </p:ext>
            </p:extLst>
          </p:nvPr>
        </p:nvGraphicFramePr>
        <p:xfrm>
          <a:off x="881062" y="528638"/>
          <a:ext cx="10777538" cy="5800725"/>
        </p:xfrm>
        <a:graphic>
          <a:graphicData uri="http://schemas.openxmlformats.org/drawingml/2006/table">
            <a:tbl>
              <a:tblPr firstRow="1" bandRow="1">
                <a:tableStyleId>{21E4AEA4-8DFA-4A89-87EB-49C32662AFE0}</a:tableStyleId>
              </a:tblPr>
              <a:tblGrid>
                <a:gridCol w="4149223">
                  <a:extLst>
                    <a:ext uri="{9D8B030D-6E8A-4147-A177-3AD203B41FA5}">
                      <a16:colId xmlns:a16="http://schemas.microsoft.com/office/drawing/2014/main" val="3936085871"/>
                    </a:ext>
                  </a:extLst>
                </a:gridCol>
                <a:gridCol w="6628315">
                  <a:extLst>
                    <a:ext uri="{9D8B030D-6E8A-4147-A177-3AD203B41FA5}">
                      <a16:colId xmlns:a16="http://schemas.microsoft.com/office/drawing/2014/main" val="2647887561"/>
                    </a:ext>
                  </a:extLst>
                </a:gridCol>
              </a:tblGrid>
              <a:tr h="828675">
                <a:tc>
                  <a:txBody>
                    <a:bodyPr/>
                    <a:lstStyle/>
                    <a:p>
                      <a:pPr algn="ctr"/>
                      <a:r>
                        <a:rPr lang="en-US" sz="2800" dirty="0"/>
                        <a:t>Activity</a:t>
                      </a:r>
                    </a:p>
                  </a:txBody>
                  <a:tcPr marL="105841" marR="105841" marT="52921" marB="52921"/>
                </a:tc>
                <a:tc>
                  <a:txBody>
                    <a:bodyPr/>
                    <a:lstStyle/>
                    <a:p>
                      <a:pPr algn="ctr"/>
                      <a:r>
                        <a:rPr lang="en-US" sz="2800" dirty="0"/>
                        <a:t>Range/Day</a:t>
                      </a:r>
                    </a:p>
                  </a:txBody>
                  <a:tcPr marL="105841" marR="105841" marT="52921" marB="52921"/>
                </a:tc>
                <a:extLst>
                  <a:ext uri="{0D108BD9-81ED-4DB2-BD59-A6C34878D82A}">
                    <a16:rowId xmlns:a16="http://schemas.microsoft.com/office/drawing/2014/main" val="2147495463"/>
                  </a:ext>
                </a:extLst>
              </a:tr>
              <a:tr h="828675">
                <a:tc>
                  <a:txBody>
                    <a:bodyPr/>
                    <a:lstStyle/>
                    <a:p>
                      <a:pPr algn="ctr"/>
                      <a:r>
                        <a:rPr lang="en-US" sz="2400" b="1" dirty="0"/>
                        <a:t>Jogging </a:t>
                      </a:r>
                    </a:p>
                  </a:txBody>
                  <a:tcPr marL="105841" marR="105841" marT="52921" marB="52921"/>
                </a:tc>
                <a:tc>
                  <a:txBody>
                    <a:bodyPr/>
                    <a:lstStyle/>
                    <a:p>
                      <a:pPr algn="ctr"/>
                      <a:r>
                        <a:rPr lang="en-US" sz="2400" b="1" dirty="0"/>
                        <a:t>1 mile, 2 miles, 3 miles</a:t>
                      </a:r>
                    </a:p>
                  </a:txBody>
                  <a:tcPr marL="105841" marR="105841" marT="52921" marB="52921"/>
                </a:tc>
                <a:extLst>
                  <a:ext uri="{0D108BD9-81ED-4DB2-BD59-A6C34878D82A}">
                    <a16:rowId xmlns:a16="http://schemas.microsoft.com/office/drawing/2014/main" val="243234919"/>
                  </a:ext>
                </a:extLst>
              </a:tr>
              <a:tr h="828675">
                <a:tc>
                  <a:txBody>
                    <a:bodyPr/>
                    <a:lstStyle/>
                    <a:p>
                      <a:pPr algn="ctr"/>
                      <a:r>
                        <a:rPr lang="en-US" sz="2400" b="1" dirty="0"/>
                        <a:t>Biking</a:t>
                      </a:r>
                    </a:p>
                  </a:txBody>
                  <a:tcPr marL="105841" marR="105841" marT="52921" marB="52921"/>
                </a:tc>
                <a:tc>
                  <a:txBody>
                    <a:bodyPr/>
                    <a:lstStyle/>
                    <a:p>
                      <a:pPr algn="ctr"/>
                      <a:r>
                        <a:rPr lang="en-US" sz="2400" b="1" dirty="0"/>
                        <a:t>5 miles, 6 miles, 7 miles</a:t>
                      </a:r>
                    </a:p>
                  </a:txBody>
                  <a:tcPr marL="105841" marR="105841" marT="52921" marB="52921"/>
                </a:tc>
                <a:extLst>
                  <a:ext uri="{0D108BD9-81ED-4DB2-BD59-A6C34878D82A}">
                    <a16:rowId xmlns:a16="http://schemas.microsoft.com/office/drawing/2014/main" val="920768153"/>
                  </a:ext>
                </a:extLst>
              </a:tr>
              <a:tr h="828675">
                <a:tc>
                  <a:txBody>
                    <a:bodyPr/>
                    <a:lstStyle/>
                    <a:p>
                      <a:pPr algn="ctr"/>
                      <a:r>
                        <a:rPr lang="en-US" sz="2400" b="1" dirty="0"/>
                        <a:t>Walking</a:t>
                      </a:r>
                    </a:p>
                  </a:txBody>
                  <a:tcPr marL="105841" marR="105841" marT="52921" marB="52921"/>
                </a:tc>
                <a:tc>
                  <a:txBody>
                    <a:bodyPr/>
                    <a:lstStyle/>
                    <a:p>
                      <a:pPr algn="ctr"/>
                      <a:r>
                        <a:rPr lang="en-US" sz="2400" b="1" dirty="0"/>
                        <a:t>1.5 miles, 2.5 miles</a:t>
                      </a:r>
                    </a:p>
                  </a:txBody>
                  <a:tcPr marL="105841" marR="105841" marT="52921" marB="52921"/>
                </a:tc>
                <a:extLst>
                  <a:ext uri="{0D108BD9-81ED-4DB2-BD59-A6C34878D82A}">
                    <a16:rowId xmlns:a16="http://schemas.microsoft.com/office/drawing/2014/main" val="3327578519"/>
                  </a:ext>
                </a:extLst>
              </a:tr>
              <a:tr h="828675">
                <a:tc>
                  <a:txBody>
                    <a:bodyPr/>
                    <a:lstStyle/>
                    <a:p>
                      <a:pPr algn="ctr"/>
                      <a:r>
                        <a:rPr lang="en-US" sz="2400" b="1"/>
                        <a:t>Push-up</a:t>
                      </a:r>
                    </a:p>
                  </a:txBody>
                  <a:tcPr marL="105841" marR="105841" marT="52921" marB="52921"/>
                </a:tc>
                <a:tc>
                  <a:txBody>
                    <a:bodyPr/>
                    <a:lstStyle/>
                    <a:p>
                      <a:pPr algn="ctr"/>
                      <a:r>
                        <a:rPr lang="en-US" sz="2400" b="1" dirty="0"/>
                        <a:t>10 reps, 15 reps, 20 reps</a:t>
                      </a:r>
                    </a:p>
                  </a:txBody>
                  <a:tcPr marL="105841" marR="105841" marT="52921" marB="52921"/>
                </a:tc>
                <a:extLst>
                  <a:ext uri="{0D108BD9-81ED-4DB2-BD59-A6C34878D82A}">
                    <a16:rowId xmlns:a16="http://schemas.microsoft.com/office/drawing/2014/main" val="4235856490"/>
                  </a:ext>
                </a:extLst>
              </a:tr>
              <a:tr h="828675">
                <a:tc>
                  <a:txBody>
                    <a:bodyPr/>
                    <a:lstStyle/>
                    <a:p>
                      <a:pPr algn="ctr"/>
                      <a:r>
                        <a:rPr lang="en-US" sz="2400" b="1"/>
                        <a:t>Planks</a:t>
                      </a:r>
                    </a:p>
                  </a:txBody>
                  <a:tcPr marL="105841" marR="105841" marT="52921" marB="52921"/>
                </a:tc>
                <a:tc>
                  <a:txBody>
                    <a:bodyPr/>
                    <a:lstStyle/>
                    <a:p>
                      <a:pPr algn="ctr"/>
                      <a:r>
                        <a:rPr lang="en-US" sz="2400" b="1" dirty="0"/>
                        <a:t>10 sec, 20 sec, 30 sec</a:t>
                      </a:r>
                    </a:p>
                  </a:txBody>
                  <a:tcPr marL="105841" marR="105841" marT="52921" marB="52921"/>
                </a:tc>
                <a:extLst>
                  <a:ext uri="{0D108BD9-81ED-4DB2-BD59-A6C34878D82A}">
                    <a16:rowId xmlns:a16="http://schemas.microsoft.com/office/drawing/2014/main" val="1439046327"/>
                  </a:ext>
                </a:extLst>
              </a:tr>
              <a:tr h="828675">
                <a:tc>
                  <a:txBody>
                    <a:bodyPr/>
                    <a:lstStyle/>
                    <a:p>
                      <a:pPr algn="ctr"/>
                      <a:r>
                        <a:rPr lang="en-US" sz="2400" b="1"/>
                        <a:t>Squats</a:t>
                      </a:r>
                    </a:p>
                  </a:txBody>
                  <a:tcPr marL="105841" marR="105841" marT="52921" marB="52921"/>
                </a:tc>
                <a:tc>
                  <a:txBody>
                    <a:bodyPr/>
                    <a:lstStyle/>
                    <a:p>
                      <a:pPr algn="ctr"/>
                      <a:r>
                        <a:rPr lang="en-US" sz="2400" b="1" dirty="0"/>
                        <a:t>36 reps, 39 reps, 42 reps, 45 reps </a:t>
                      </a:r>
                    </a:p>
                  </a:txBody>
                  <a:tcPr marL="105841" marR="105841" marT="52921" marB="52921"/>
                </a:tc>
                <a:extLst>
                  <a:ext uri="{0D108BD9-81ED-4DB2-BD59-A6C34878D82A}">
                    <a16:rowId xmlns:a16="http://schemas.microsoft.com/office/drawing/2014/main" val="2399648615"/>
                  </a:ext>
                </a:extLst>
              </a:tr>
            </a:tbl>
          </a:graphicData>
        </a:graphic>
      </p:graphicFrame>
    </p:spTree>
    <p:extLst>
      <p:ext uri="{BB962C8B-B14F-4D97-AF65-F5344CB8AC3E}">
        <p14:creationId xmlns:p14="http://schemas.microsoft.com/office/powerpoint/2010/main" val="2109847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412524"/>
      </a:dk2>
      <a:lt2>
        <a:srgbClr val="E6E2E8"/>
      </a:lt2>
      <a:accent1>
        <a:srgbClr val="52B620"/>
      </a:accent1>
      <a:accent2>
        <a:srgbClr val="87AF13"/>
      </a:accent2>
      <a:accent3>
        <a:srgbClr val="B89F21"/>
      </a:accent3>
      <a:accent4>
        <a:srgbClr val="D56717"/>
      </a:accent4>
      <a:accent5>
        <a:srgbClr val="E72A29"/>
      </a:accent5>
      <a:accent6>
        <a:srgbClr val="D51766"/>
      </a:accent6>
      <a:hlink>
        <a:srgbClr val="BF553F"/>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25737</TotalTime>
  <Words>1096</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Arial Rounded MT Bold</vt:lpstr>
      <vt:lpstr>Garamond</vt:lpstr>
      <vt:lpstr>Selawik Light</vt:lpstr>
      <vt:lpstr>Speak Pro</vt:lpstr>
      <vt:lpstr>SavonVTI</vt:lpstr>
      <vt:lpstr>Promoting Health and Well Being of Workers through Automatic SENSING AND Goal Setting</vt:lpstr>
      <vt:lpstr>ProblemS</vt:lpstr>
      <vt:lpstr>PowerPoint Presentation</vt:lpstr>
      <vt:lpstr>PowerPoint Presentation</vt:lpstr>
      <vt:lpstr>PROPOSED SOLUTION</vt:lpstr>
      <vt:lpstr>PowerPoint Presentation</vt:lpstr>
      <vt:lpstr>Challenges for Goal Setting</vt:lpstr>
      <vt:lpstr>Goals Setting</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Promoting Health and Well Being of Workers through Automatic SENSING AND Goal Setting</dc:title>
  <dc:creator>Shubhankar Gupta</dc:creator>
  <cp:lastModifiedBy>Shubhankar Gupta</cp:lastModifiedBy>
  <cp:revision>25</cp:revision>
  <dcterms:created xsi:type="dcterms:W3CDTF">2020-06-14T22:05:53Z</dcterms:created>
  <dcterms:modified xsi:type="dcterms:W3CDTF">2020-07-02T19:12:57Z</dcterms:modified>
</cp:coreProperties>
</file>