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78" r:id="rId6"/>
    <p:sldId id="271" r:id="rId7"/>
    <p:sldId id="261" r:id="rId8"/>
    <p:sldId id="272" r:id="rId9"/>
    <p:sldId id="273" r:id="rId10"/>
    <p:sldId id="274" r:id="rId11"/>
    <p:sldId id="262" r:id="rId12"/>
    <p:sldId id="275" r:id="rId13"/>
    <p:sldId id="276" r:id="rId14"/>
    <p:sldId id="277" r:id="rId15"/>
    <p:sldId id="279" r:id="rId16"/>
    <p:sldId id="280" r:id="rId17"/>
    <p:sldId id="28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E7E6E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6405"/>
  </p:normalViewPr>
  <p:slideViewPr>
    <p:cSldViewPr snapToGrid="0">
      <p:cViewPr varScale="1">
        <p:scale>
          <a:sx n="80" d="100"/>
          <a:sy n="80" d="100"/>
        </p:scale>
        <p:origin x="10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subramaniam Kavaipatti" userId="65578cf6-84df-4bb4-b183-24e9aa24ebc2" providerId="ADAL" clId="{0E208009-59C4-6844-99FF-EA356A830C6E}"/>
    <pc:docChg chg="custSel delSld modSld">
      <pc:chgData name="Balasubramaniam Kavaipatti" userId="65578cf6-84df-4bb4-b183-24e9aa24ebc2" providerId="ADAL" clId="{0E208009-59C4-6844-99FF-EA356A830C6E}" dt="2021-02-04T11:55:30.037" v="238" actId="14100"/>
      <pc:docMkLst>
        <pc:docMk/>
      </pc:docMkLst>
      <pc:sldChg chg="modSp mod">
        <pc:chgData name="Balasubramaniam Kavaipatti" userId="65578cf6-84df-4bb4-b183-24e9aa24ebc2" providerId="ADAL" clId="{0E208009-59C4-6844-99FF-EA356A830C6E}" dt="2021-02-04T11:55:30.037" v="238" actId="14100"/>
        <pc:sldMkLst>
          <pc:docMk/>
          <pc:sldMk cId="3056259191" sldId="257"/>
        </pc:sldMkLst>
        <pc:spChg chg="mod">
          <ac:chgData name="Balasubramaniam Kavaipatti" userId="65578cf6-84df-4bb4-b183-24e9aa24ebc2" providerId="ADAL" clId="{0E208009-59C4-6844-99FF-EA356A830C6E}" dt="2021-02-04T11:55:30.037" v="238" actId="14100"/>
          <ac:spMkLst>
            <pc:docMk/>
            <pc:sldMk cId="3056259191" sldId="257"/>
            <ac:spMk id="3" creationId="{00000000-0000-0000-0000-000000000000}"/>
          </ac:spMkLst>
        </pc:spChg>
      </pc:sldChg>
      <pc:sldChg chg="del">
        <pc:chgData name="Balasubramaniam Kavaipatti" userId="65578cf6-84df-4bb4-b183-24e9aa24ebc2" providerId="ADAL" clId="{0E208009-59C4-6844-99FF-EA356A830C6E}" dt="2021-02-04T11:51:21.109" v="150" actId="2696"/>
        <pc:sldMkLst>
          <pc:docMk/>
          <pc:sldMk cId="3624820615" sldId="258"/>
        </pc:sldMkLst>
      </pc:sldChg>
      <pc:sldChg chg="addSp delSp modSp mod">
        <pc:chgData name="Balasubramaniam Kavaipatti" userId="65578cf6-84df-4bb4-b183-24e9aa24ebc2" providerId="ADAL" clId="{0E208009-59C4-6844-99FF-EA356A830C6E}" dt="2021-02-04T11:52:06.460" v="230" actId="1076"/>
        <pc:sldMkLst>
          <pc:docMk/>
          <pc:sldMk cId="1786529891" sldId="259"/>
        </pc:sldMkLst>
        <pc:spChg chg="mod">
          <ac:chgData name="Balasubramaniam Kavaipatti" userId="65578cf6-84df-4bb4-b183-24e9aa24ebc2" providerId="ADAL" clId="{0E208009-59C4-6844-99FF-EA356A830C6E}" dt="2021-02-04T11:50:31.594" v="141" actId="1036"/>
          <ac:spMkLst>
            <pc:docMk/>
            <pc:sldMk cId="1786529891" sldId="259"/>
            <ac:spMk id="4" creationId="{00000000-0000-0000-0000-000000000000}"/>
          </ac:spMkLst>
        </pc:spChg>
        <pc:spChg chg="del">
          <ac:chgData name="Balasubramaniam Kavaipatti" userId="65578cf6-84df-4bb4-b183-24e9aa24ebc2" providerId="ADAL" clId="{0E208009-59C4-6844-99FF-EA356A830C6E}" dt="2021-02-04T11:48:38.665" v="1" actId="478"/>
          <ac:spMkLst>
            <pc:docMk/>
            <pc:sldMk cId="1786529891" sldId="259"/>
            <ac:spMk id="5" creationId="{00000000-0000-0000-0000-000000000000}"/>
          </ac:spMkLst>
        </pc:spChg>
        <pc:spChg chg="del">
          <ac:chgData name="Balasubramaniam Kavaipatti" userId="65578cf6-84df-4bb4-b183-24e9aa24ebc2" providerId="ADAL" clId="{0E208009-59C4-6844-99FF-EA356A830C6E}" dt="2021-02-04T11:48:38.665" v="1" actId="478"/>
          <ac:spMkLst>
            <pc:docMk/>
            <pc:sldMk cId="1786529891" sldId="259"/>
            <ac:spMk id="7" creationId="{00000000-0000-0000-0000-000000000000}"/>
          </ac:spMkLst>
        </pc:spChg>
        <pc:spChg chg="del">
          <ac:chgData name="Balasubramaniam Kavaipatti" userId="65578cf6-84df-4bb4-b183-24e9aa24ebc2" providerId="ADAL" clId="{0E208009-59C4-6844-99FF-EA356A830C6E}" dt="2021-02-04T11:48:38.665" v="1" actId="478"/>
          <ac:spMkLst>
            <pc:docMk/>
            <pc:sldMk cId="1786529891" sldId="259"/>
            <ac:spMk id="8" creationId="{00000000-0000-0000-0000-000000000000}"/>
          </ac:spMkLst>
        </pc:spChg>
        <pc:spChg chg="del">
          <ac:chgData name="Balasubramaniam Kavaipatti" userId="65578cf6-84df-4bb4-b183-24e9aa24ebc2" providerId="ADAL" clId="{0E208009-59C4-6844-99FF-EA356A830C6E}" dt="2021-02-04T11:48:38.665" v="1" actId="478"/>
          <ac:spMkLst>
            <pc:docMk/>
            <pc:sldMk cId="1786529891" sldId="259"/>
            <ac:spMk id="9" creationId="{00000000-0000-0000-0000-000000000000}"/>
          </ac:spMkLst>
        </pc:spChg>
        <pc:spChg chg="add mod">
          <ac:chgData name="Balasubramaniam Kavaipatti" userId="65578cf6-84df-4bb4-b183-24e9aa24ebc2" providerId="ADAL" clId="{0E208009-59C4-6844-99FF-EA356A830C6E}" dt="2021-02-04T11:52:06.460" v="230" actId="1076"/>
          <ac:spMkLst>
            <pc:docMk/>
            <pc:sldMk cId="1786529891" sldId="259"/>
            <ac:spMk id="10" creationId="{57D08F81-CE90-EC4B-A0C3-FC74E0C6B311}"/>
          </ac:spMkLst>
        </pc:spChg>
        <pc:picChg chg="del">
          <ac:chgData name="Balasubramaniam Kavaipatti" userId="65578cf6-84df-4bb4-b183-24e9aa24ebc2" providerId="ADAL" clId="{0E208009-59C4-6844-99FF-EA356A830C6E}" dt="2021-02-04T11:48:33.719" v="0" actId="478"/>
          <ac:picMkLst>
            <pc:docMk/>
            <pc:sldMk cId="1786529891" sldId="259"/>
            <ac:picMk id="3" creationId="{00000000-0000-0000-0000-000000000000}"/>
          </ac:picMkLst>
        </pc:picChg>
      </pc:sldChg>
      <pc:sldChg chg="modSp mod">
        <pc:chgData name="Balasubramaniam Kavaipatti" userId="65578cf6-84df-4bb4-b183-24e9aa24ebc2" providerId="ADAL" clId="{0E208009-59C4-6844-99FF-EA356A830C6E}" dt="2021-02-04T11:53:05.604" v="235" actId="207"/>
        <pc:sldMkLst>
          <pc:docMk/>
          <pc:sldMk cId="1081384226" sldId="260"/>
        </pc:sldMkLst>
        <pc:spChg chg="mod">
          <ac:chgData name="Balasubramaniam Kavaipatti" userId="65578cf6-84df-4bb4-b183-24e9aa24ebc2" providerId="ADAL" clId="{0E208009-59C4-6844-99FF-EA356A830C6E}" dt="2021-02-04T11:53:05.604" v="235" actId="207"/>
          <ac:spMkLst>
            <pc:docMk/>
            <pc:sldMk cId="1081384226" sldId="260"/>
            <ac:spMk id="5" creationId="{00000000-0000-0000-0000-000000000000}"/>
          </ac:spMkLst>
        </pc:spChg>
      </pc:sldChg>
      <pc:sldChg chg="modSp mod">
        <pc:chgData name="Balasubramaniam Kavaipatti" userId="65578cf6-84df-4bb4-b183-24e9aa24ebc2" providerId="ADAL" clId="{0E208009-59C4-6844-99FF-EA356A830C6E}" dt="2021-02-04T11:53:41.997" v="236" actId="20577"/>
        <pc:sldMkLst>
          <pc:docMk/>
          <pc:sldMk cId="2967118465" sldId="268"/>
        </pc:sldMkLst>
        <pc:spChg chg="mod">
          <ac:chgData name="Balasubramaniam Kavaipatti" userId="65578cf6-84df-4bb4-b183-24e9aa24ebc2" providerId="ADAL" clId="{0E208009-59C4-6844-99FF-EA356A830C6E}" dt="2021-02-04T11:53:41.997" v="236" actId="20577"/>
          <ac:spMkLst>
            <pc:docMk/>
            <pc:sldMk cId="2967118465" sldId="268"/>
            <ac:spMk id="2" creationId="{00000000-0000-0000-0000-000000000000}"/>
          </ac:spMkLst>
        </pc:spChg>
      </pc:sldChg>
    </pc:docChg>
  </pc:docChgLst>
  <pc:docChgLst>
    <pc:chgData name="Shubhankar Mishra" userId="S::17i170009@iitb.ac.in::9d2f171c-2c35-4e34-94fc-40bd473c80fc" providerId="AD" clId="Web-{B9EF2538-B52C-7C29-0088-7EC49839B16E}"/>
    <pc:docChg chg="modSld">
      <pc:chgData name="Shubhankar Mishra" userId="S::17i170009@iitb.ac.in::9d2f171c-2c35-4e34-94fc-40bd473c80fc" providerId="AD" clId="Web-{B9EF2538-B52C-7C29-0088-7EC49839B16E}" dt="2021-02-02T15:38:43.477" v="11" actId="20577"/>
      <pc:docMkLst>
        <pc:docMk/>
      </pc:docMkLst>
      <pc:sldChg chg="modSp">
        <pc:chgData name="Shubhankar Mishra" userId="S::17i170009@iitb.ac.in::9d2f171c-2c35-4e34-94fc-40bd473c80fc" providerId="AD" clId="Web-{B9EF2538-B52C-7C29-0088-7EC49839B16E}" dt="2021-02-02T15:38:43.477" v="11" actId="20577"/>
        <pc:sldMkLst>
          <pc:docMk/>
          <pc:sldMk cId="3056259191" sldId="257"/>
        </pc:sldMkLst>
        <pc:spChg chg="mod">
          <ac:chgData name="Shubhankar Mishra" userId="S::17i170009@iitb.ac.in::9d2f171c-2c35-4e34-94fc-40bd473c80fc" providerId="AD" clId="Web-{B9EF2538-B52C-7C29-0088-7EC49839B16E}" dt="2021-02-02T15:38:43.477" v="11" actId="20577"/>
          <ac:spMkLst>
            <pc:docMk/>
            <pc:sldMk cId="3056259191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94A00-C778-4E87-83E3-71CF7D92F40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3090A-287E-4C60-8B0F-374D34537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94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3090A-287E-4C60-8B0F-374D345376E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59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3090A-287E-4C60-8B0F-374D345376E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2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3090A-287E-4C60-8B0F-374D345376E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4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3090A-287E-4C60-8B0F-374D345376E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2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3090A-287E-4C60-8B0F-374D345376E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5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132-17AA-43AD-BB13-174A6B3BB28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5966-BF8F-451A-B81B-F204EA80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132-17AA-43AD-BB13-174A6B3BB28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5966-BF8F-451A-B81B-F204EA80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132-17AA-43AD-BB13-174A6B3BB28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5966-BF8F-451A-B81B-F204EA80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8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132-17AA-43AD-BB13-174A6B3BB28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5966-BF8F-451A-B81B-F204EA80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132-17AA-43AD-BB13-174A6B3BB28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5966-BF8F-451A-B81B-F204EA80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5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132-17AA-43AD-BB13-174A6B3BB28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5966-BF8F-451A-B81B-F204EA80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132-17AA-43AD-BB13-174A6B3BB28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5966-BF8F-451A-B81B-F204EA80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7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132-17AA-43AD-BB13-174A6B3BB28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5966-BF8F-451A-B81B-F204EA80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132-17AA-43AD-BB13-174A6B3BB28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5966-BF8F-451A-B81B-F204EA80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0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132-17AA-43AD-BB13-174A6B3BB28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5966-BF8F-451A-B81B-F204EA80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8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132-17AA-43AD-BB13-174A6B3BB28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5966-BF8F-451A-B81B-F204EA80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9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5132-17AA-43AD-BB13-174A6B3BB28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5966-BF8F-451A-B81B-F204EA80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66635"/>
            <a:ext cx="12192000" cy="1897062"/>
          </a:xfrm>
        </p:spPr>
        <p:txBody>
          <a:bodyPr anchor="ctr">
            <a:normAutofit/>
          </a:bodyPr>
          <a:lstStyle/>
          <a:p>
            <a:r>
              <a:rPr lang="en-US" sz="4000" dirty="0" err="1" smtClean="0">
                <a:latin typeface="Tw Cen MT Condensed Extra Bold" panose="020B0803020202020204" pitchFamily="34" charset="0"/>
              </a:rPr>
              <a:t>ReNew</a:t>
            </a:r>
            <a:r>
              <a:rPr lang="en-US" sz="4000" dirty="0" smtClean="0">
                <a:latin typeface="Tw Cen MT Condensed Extra Bold" panose="020B0803020202020204" pitchFamily="34" charset="0"/>
              </a:rPr>
              <a:t> Power Hiring Hackathon</a:t>
            </a:r>
            <a:endParaRPr lang="en-US" sz="4000" baseline="-25000" dirty="0">
              <a:latin typeface="Tw Cen MT Condensed Extra Bold" panose="020B08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78070"/>
            <a:ext cx="12192000" cy="2080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Shubhankar </a:t>
            </a:r>
            <a:r>
              <a:rPr lang="en-US" dirty="0" smtClean="0">
                <a:latin typeface="Bahnschrift SemiBold" panose="020B0502040204020203" pitchFamily="34" charset="0"/>
              </a:rPr>
              <a:t>Mishra 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sz="1000" dirty="0">
              <a:latin typeface="Bahnschrift SemiBold" panose="020B0502040204020203" pitchFamily="34" charset="0"/>
            </a:endParaRPr>
          </a:p>
          <a:p>
            <a:r>
              <a:rPr lang="en-US" dirty="0" smtClean="0">
                <a:latin typeface="Bahnschrift SemiBold" panose="020B0502040204020203" pitchFamily="34" charset="0"/>
              </a:rPr>
              <a:t>13 Sep, 2022</a:t>
            </a:r>
            <a:endParaRPr lang="en-US" dirty="0">
              <a:latin typeface="Bahnschrift SemiBold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252560"/>
            <a:ext cx="12192000" cy="1897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Objective</a:t>
            </a:r>
            <a:r>
              <a:rPr lang="en-US" sz="28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: To predict the rotor bearing temperature of wind turbines </a:t>
            </a:r>
            <a:endParaRPr lang="en-US" sz="2800" i="1" baseline="-25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4108" y="1487838"/>
            <a:ext cx="11517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such as KNN,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trained on train split of the data with default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Simplistic vanilla neural network was also trained with fixed learning rate and SGD optimizer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evaluated based on MAPE and R2 score on test split of the 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outperformed other models  and was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optimization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Modelling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830578" y="3353132"/>
            <a:ext cx="10524981" cy="2527167"/>
            <a:chOff x="274552" y="3655398"/>
            <a:chExt cx="11577479" cy="2779884"/>
          </a:xfrm>
        </p:grpSpPr>
        <p:grpSp>
          <p:nvGrpSpPr>
            <p:cNvPr id="154" name="Group 153"/>
            <p:cNvGrpSpPr/>
            <p:nvPr/>
          </p:nvGrpSpPr>
          <p:grpSpPr>
            <a:xfrm>
              <a:off x="1550611" y="3655398"/>
              <a:ext cx="9071138" cy="2779884"/>
              <a:chOff x="1097054" y="3525929"/>
              <a:chExt cx="9978252" cy="305787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97054" y="3525929"/>
                <a:ext cx="320492" cy="3057872"/>
                <a:chOff x="1097054" y="2716304"/>
                <a:chExt cx="320492" cy="3057872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1097054" y="2716304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1097054" y="3263780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097054" y="3811256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097054" y="4358732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097054" y="4906208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097054" y="5453684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919994" y="4073405"/>
                <a:ext cx="320492" cy="1962920"/>
                <a:chOff x="3482701" y="3416180"/>
                <a:chExt cx="320492" cy="196292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3482701" y="3416180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482701" y="3963656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482701" y="4511132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3482701" y="5058608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6837404" y="4073405"/>
                <a:ext cx="320492" cy="1962920"/>
                <a:chOff x="3482701" y="3416180"/>
                <a:chExt cx="320492" cy="196292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3482701" y="3416180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482701" y="3963656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482701" y="4511132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3482701" y="5058608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878699" y="4073405"/>
                <a:ext cx="320492" cy="1962920"/>
                <a:chOff x="3482701" y="3416180"/>
                <a:chExt cx="320492" cy="196292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482701" y="3416180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482701" y="3963656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482701" y="4511132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482701" y="5058608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8796109" y="4620881"/>
                <a:ext cx="320492" cy="867968"/>
                <a:chOff x="8796109" y="3811256"/>
                <a:chExt cx="320492" cy="867968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8796109" y="3811256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8796109" y="4358732"/>
                  <a:ext cx="320492" cy="3204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0" name="Oval 29"/>
              <p:cNvSpPr/>
              <p:nvPr/>
            </p:nvSpPr>
            <p:spPr>
              <a:xfrm>
                <a:off x="10754814" y="4847865"/>
                <a:ext cx="320492" cy="320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/>
              <p:cNvCxnSpPr>
                <a:stCxn id="5" idx="6"/>
                <a:endCxn id="12" idx="2"/>
              </p:cNvCxnSpPr>
              <p:nvPr/>
            </p:nvCxnSpPr>
            <p:spPr>
              <a:xfrm>
                <a:off x="1417546" y="3686175"/>
                <a:ext cx="1502448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5" idx="6"/>
                <a:endCxn id="5" idx="6"/>
              </p:cNvCxnSpPr>
              <p:nvPr/>
            </p:nvCxnSpPr>
            <p:spPr>
              <a:xfrm>
                <a:off x="1417546" y="368617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5" idx="6"/>
                <a:endCxn id="13" idx="2"/>
              </p:cNvCxnSpPr>
              <p:nvPr/>
            </p:nvCxnSpPr>
            <p:spPr>
              <a:xfrm>
                <a:off x="1417546" y="3686175"/>
                <a:ext cx="1502448" cy="1094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5" idx="6"/>
                <a:endCxn id="14" idx="2"/>
              </p:cNvCxnSpPr>
              <p:nvPr/>
            </p:nvCxnSpPr>
            <p:spPr>
              <a:xfrm>
                <a:off x="1417546" y="3686175"/>
                <a:ext cx="1502448" cy="16424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5" idx="6"/>
                <a:endCxn id="15" idx="1"/>
              </p:cNvCxnSpPr>
              <p:nvPr/>
            </p:nvCxnSpPr>
            <p:spPr>
              <a:xfrm>
                <a:off x="1417546" y="3686175"/>
                <a:ext cx="1549383" cy="20765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6" idx="6"/>
                <a:endCxn id="12" idx="2"/>
              </p:cNvCxnSpPr>
              <p:nvPr/>
            </p:nvCxnSpPr>
            <p:spPr>
              <a:xfrm>
                <a:off x="1417546" y="4233651"/>
                <a:ext cx="15024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6" idx="6"/>
                <a:endCxn id="13" idx="2"/>
              </p:cNvCxnSpPr>
              <p:nvPr/>
            </p:nvCxnSpPr>
            <p:spPr>
              <a:xfrm>
                <a:off x="1417546" y="4233651"/>
                <a:ext cx="1502448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6" idx="6"/>
                <a:endCxn id="14" idx="2"/>
              </p:cNvCxnSpPr>
              <p:nvPr/>
            </p:nvCxnSpPr>
            <p:spPr>
              <a:xfrm>
                <a:off x="1417546" y="4233651"/>
                <a:ext cx="1502448" cy="1094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6" idx="6"/>
                <a:endCxn id="15" idx="2"/>
              </p:cNvCxnSpPr>
              <p:nvPr/>
            </p:nvCxnSpPr>
            <p:spPr>
              <a:xfrm>
                <a:off x="1417546" y="4233651"/>
                <a:ext cx="1502448" cy="16424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7" idx="6"/>
                <a:endCxn id="12" idx="2"/>
              </p:cNvCxnSpPr>
              <p:nvPr/>
            </p:nvCxnSpPr>
            <p:spPr>
              <a:xfrm flipV="1">
                <a:off x="1417546" y="4233651"/>
                <a:ext cx="1502448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7" idx="6"/>
                <a:endCxn id="13" idx="2"/>
              </p:cNvCxnSpPr>
              <p:nvPr/>
            </p:nvCxnSpPr>
            <p:spPr>
              <a:xfrm>
                <a:off x="1417546" y="4781127"/>
                <a:ext cx="15024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6"/>
                <a:endCxn id="14" idx="2"/>
              </p:cNvCxnSpPr>
              <p:nvPr/>
            </p:nvCxnSpPr>
            <p:spPr>
              <a:xfrm>
                <a:off x="1417546" y="4781127"/>
                <a:ext cx="1502448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7" idx="6"/>
                <a:endCxn id="15" idx="2"/>
              </p:cNvCxnSpPr>
              <p:nvPr/>
            </p:nvCxnSpPr>
            <p:spPr>
              <a:xfrm>
                <a:off x="1417546" y="4781127"/>
                <a:ext cx="1502448" cy="1094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8" idx="6"/>
                <a:endCxn id="12" idx="2"/>
              </p:cNvCxnSpPr>
              <p:nvPr/>
            </p:nvCxnSpPr>
            <p:spPr>
              <a:xfrm flipV="1">
                <a:off x="1417546" y="4233651"/>
                <a:ext cx="1502448" cy="1094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8" idx="6"/>
                <a:endCxn id="13" idx="2"/>
              </p:cNvCxnSpPr>
              <p:nvPr/>
            </p:nvCxnSpPr>
            <p:spPr>
              <a:xfrm flipV="1">
                <a:off x="1417546" y="4781127"/>
                <a:ext cx="1502448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8" idx="6"/>
                <a:endCxn id="14" idx="2"/>
              </p:cNvCxnSpPr>
              <p:nvPr/>
            </p:nvCxnSpPr>
            <p:spPr>
              <a:xfrm>
                <a:off x="1417546" y="5328603"/>
                <a:ext cx="15024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8" idx="6"/>
                <a:endCxn id="15" idx="2"/>
              </p:cNvCxnSpPr>
              <p:nvPr/>
            </p:nvCxnSpPr>
            <p:spPr>
              <a:xfrm>
                <a:off x="1417546" y="5328603"/>
                <a:ext cx="1502448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9" idx="6"/>
                <a:endCxn id="12" idx="2"/>
              </p:cNvCxnSpPr>
              <p:nvPr/>
            </p:nvCxnSpPr>
            <p:spPr>
              <a:xfrm flipV="1">
                <a:off x="1417546" y="4233651"/>
                <a:ext cx="1502448" cy="16424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9" idx="6"/>
                <a:endCxn id="13" idx="2"/>
              </p:cNvCxnSpPr>
              <p:nvPr/>
            </p:nvCxnSpPr>
            <p:spPr>
              <a:xfrm flipV="1">
                <a:off x="1417546" y="4781127"/>
                <a:ext cx="1502448" cy="1094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9" idx="6"/>
                <a:endCxn id="14" idx="2"/>
              </p:cNvCxnSpPr>
              <p:nvPr/>
            </p:nvCxnSpPr>
            <p:spPr>
              <a:xfrm flipV="1">
                <a:off x="1417546" y="5328603"/>
                <a:ext cx="1502448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9" idx="6"/>
                <a:endCxn id="15" idx="2"/>
              </p:cNvCxnSpPr>
              <p:nvPr/>
            </p:nvCxnSpPr>
            <p:spPr>
              <a:xfrm>
                <a:off x="1417546" y="5876079"/>
                <a:ext cx="15024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10" idx="6"/>
                <a:endCxn id="15" idx="2"/>
              </p:cNvCxnSpPr>
              <p:nvPr/>
            </p:nvCxnSpPr>
            <p:spPr>
              <a:xfrm flipV="1">
                <a:off x="1417546" y="5876079"/>
                <a:ext cx="1502448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10" idx="6"/>
                <a:endCxn id="14" idx="2"/>
              </p:cNvCxnSpPr>
              <p:nvPr/>
            </p:nvCxnSpPr>
            <p:spPr>
              <a:xfrm flipV="1">
                <a:off x="1417546" y="5328603"/>
                <a:ext cx="1502448" cy="1094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10" idx="6"/>
                <a:endCxn id="13" idx="2"/>
              </p:cNvCxnSpPr>
              <p:nvPr/>
            </p:nvCxnSpPr>
            <p:spPr>
              <a:xfrm flipV="1">
                <a:off x="1417546" y="4781127"/>
                <a:ext cx="1502448" cy="16424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10" idx="6"/>
                <a:endCxn id="12" idx="2"/>
              </p:cNvCxnSpPr>
              <p:nvPr/>
            </p:nvCxnSpPr>
            <p:spPr>
              <a:xfrm flipV="1">
                <a:off x="1417546" y="4233651"/>
                <a:ext cx="1502448" cy="21899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2" idx="6"/>
                <a:endCxn id="23" idx="2"/>
              </p:cNvCxnSpPr>
              <p:nvPr/>
            </p:nvCxnSpPr>
            <p:spPr>
              <a:xfrm>
                <a:off x="3240486" y="4233651"/>
                <a:ext cx="16382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12" idx="6"/>
                <a:endCxn id="24" idx="2"/>
              </p:cNvCxnSpPr>
              <p:nvPr/>
            </p:nvCxnSpPr>
            <p:spPr>
              <a:xfrm>
                <a:off x="3240486" y="4233651"/>
                <a:ext cx="1638213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12" idx="6"/>
                <a:endCxn id="25" idx="2"/>
              </p:cNvCxnSpPr>
              <p:nvPr/>
            </p:nvCxnSpPr>
            <p:spPr>
              <a:xfrm>
                <a:off x="3240486" y="4233651"/>
                <a:ext cx="1638213" cy="1094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2" idx="6"/>
                <a:endCxn id="26" idx="2"/>
              </p:cNvCxnSpPr>
              <p:nvPr/>
            </p:nvCxnSpPr>
            <p:spPr>
              <a:xfrm>
                <a:off x="3240486" y="4233651"/>
                <a:ext cx="1638213" cy="16424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13" idx="6"/>
                <a:endCxn id="23" idx="2"/>
              </p:cNvCxnSpPr>
              <p:nvPr/>
            </p:nvCxnSpPr>
            <p:spPr>
              <a:xfrm flipV="1">
                <a:off x="3240486" y="4233651"/>
                <a:ext cx="1638213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13" idx="6"/>
                <a:endCxn id="24" idx="2"/>
              </p:cNvCxnSpPr>
              <p:nvPr/>
            </p:nvCxnSpPr>
            <p:spPr>
              <a:xfrm>
                <a:off x="3240486" y="4781127"/>
                <a:ext cx="16382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13" idx="6"/>
                <a:endCxn id="25" idx="2"/>
              </p:cNvCxnSpPr>
              <p:nvPr/>
            </p:nvCxnSpPr>
            <p:spPr>
              <a:xfrm>
                <a:off x="3240486" y="4781127"/>
                <a:ext cx="1638213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3" idx="6"/>
                <a:endCxn id="26" idx="2"/>
              </p:cNvCxnSpPr>
              <p:nvPr/>
            </p:nvCxnSpPr>
            <p:spPr>
              <a:xfrm>
                <a:off x="3240486" y="4781127"/>
                <a:ext cx="1638213" cy="1094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14" idx="6"/>
                <a:endCxn id="23" idx="2"/>
              </p:cNvCxnSpPr>
              <p:nvPr/>
            </p:nvCxnSpPr>
            <p:spPr>
              <a:xfrm flipV="1">
                <a:off x="3240486" y="4233651"/>
                <a:ext cx="1638213" cy="1094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14" idx="6"/>
                <a:endCxn id="24" idx="2"/>
              </p:cNvCxnSpPr>
              <p:nvPr/>
            </p:nvCxnSpPr>
            <p:spPr>
              <a:xfrm flipV="1">
                <a:off x="3240486" y="4781127"/>
                <a:ext cx="1638213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4" idx="6"/>
              </p:cNvCxnSpPr>
              <p:nvPr/>
            </p:nvCxnSpPr>
            <p:spPr>
              <a:xfrm>
                <a:off x="3240486" y="5328603"/>
                <a:ext cx="15739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4" idx="6"/>
                <a:endCxn id="26" idx="2"/>
              </p:cNvCxnSpPr>
              <p:nvPr/>
            </p:nvCxnSpPr>
            <p:spPr>
              <a:xfrm>
                <a:off x="3240486" y="5328603"/>
                <a:ext cx="1638213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5" idx="6"/>
                <a:endCxn id="23" idx="2"/>
              </p:cNvCxnSpPr>
              <p:nvPr/>
            </p:nvCxnSpPr>
            <p:spPr>
              <a:xfrm flipV="1">
                <a:off x="3240486" y="4233651"/>
                <a:ext cx="1638213" cy="16424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5" idx="6"/>
                <a:endCxn id="24" idx="2"/>
              </p:cNvCxnSpPr>
              <p:nvPr/>
            </p:nvCxnSpPr>
            <p:spPr>
              <a:xfrm flipV="1">
                <a:off x="3240486" y="4781127"/>
                <a:ext cx="1638213" cy="1094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5" idx="6"/>
                <a:endCxn id="25" idx="2"/>
              </p:cNvCxnSpPr>
              <p:nvPr/>
            </p:nvCxnSpPr>
            <p:spPr>
              <a:xfrm flipV="1">
                <a:off x="3240486" y="5328603"/>
                <a:ext cx="1638213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5" idx="6"/>
                <a:endCxn id="26" idx="2"/>
              </p:cNvCxnSpPr>
              <p:nvPr/>
            </p:nvCxnSpPr>
            <p:spPr>
              <a:xfrm>
                <a:off x="3240486" y="5876079"/>
                <a:ext cx="16382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5199190" y="4233651"/>
                <a:ext cx="1638214" cy="1642428"/>
                <a:chOff x="5383611" y="4386051"/>
                <a:chExt cx="1638213" cy="1642428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5383611" y="4386051"/>
                  <a:ext cx="163821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383611" y="4386051"/>
                  <a:ext cx="1638213" cy="5474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383611" y="4386051"/>
                  <a:ext cx="1638213" cy="10949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5383611" y="4386051"/>
                  <a:ext cx="1638213" cy="16424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5383611" y="4386051"/>
                  <a:ext cx="1638213" cy="5474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383611" y="4933527"/>
                  <a:ext cx="163821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5383611" y="4933527"/>
                  <a:ext cx="1638213" cy="5474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383611" y="4933527"/>
                  <a:ext cx="1638213" cy="10949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5383611" y="4386051"/>
                  <a:ext cx="1638213" cy="10949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5383611" y="4933527"/>
                  <a:ext cx="1638213" cy="5474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383611" y="5481003"/>
                  <a:ext cx="156963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383611" y="5481003"/>
                  <a:ext cx="1638213" cy="5474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5383611" y="4386051"/>
                  <a:ext cx="1638213" cy="16424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5383611" y="4933527"/>
                  <a:ext cx="1638213" cy="10949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5383611" y="5481003"/>
                  <a:ext cx="1638213" cy="5474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383611" y="6028479"/>
                  <a:ext cx="163821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>
                <a:stCxn id="18" idx="6"/>
                <a:endCxn id="28" idx="2"/>
              </p:cNvCxnSpPr>
              <p:nvPr/>
            </p:nvCxnSpPr>
            <p:spPr>
              <a:xfrm>
                <a:off x="7157896" y="4233651"/>
                <a:ext cx="1638213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8" idx="6"/>
                <a:endCxn id="29" idx="2"/>
              </p:cNvCxnSpPr>
              <p:nvPr/>
            </p:nvCxnSpPr>
            <p:spPr>
              <a:xfrm>
                <a:off x="7157896" y="4233651"/>
                <a:ext cx="1638213" cy="1094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9" idx="6"/>
                <a:endCxn id="28" idx="2"/>
              </p:cNvCxnSpPr>
              <p:nvPr/>
            </p:nvCxnSpPr>
            <p:spPr>
              <a:xfrm>
                <a:off x="7157896" y="4781127"/>
                <a:ext cx="16382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9" idx="6"/>
                <a:endCxn id="29" idx="2"/>
              </p:cNvCxnSpPr>
              <p:nvPr/>
            </p:nvCxnSpPr>
            <p:spPr>
              <a:xfrm>
                <a:off x="7157896" y="4781127"/>
                <a:ext cx="1638213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20" idx="6"/>
                <a:endCxn id="28" idx="2"/>
              </p:cNvCxnSpPr>
              <p:nvPr/>
            </p:nvCxnSpPr>
            <p:spPr>
              <a:xfrm flipV="1">
                <a:off x="7157896" y="4781127"/>
                <a:ext cx="1638213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20" idx="6"/>
                <a:endCxn id="29" idx="2"/>
              </p:cNvCxnSpPr>
              <p:nvPr/>
            </p:nvCxnSpPr>
            <p:spPr>
              <a:xfrm>
                <a:off x="7157896" y="5328603"/>
                <a:ext cx="16382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21" idx="6"/>
                <a:endCxn id="28" idx="2"/>
              </p:cNvCxnSpPr>
              <p:nvPr/>
            </p:nvCxnSpPr>
            <p:spPr>
              <a:xfrm flipV="1">
                <a:off x="7157896" y="4781127"/>
                <a:ext cx="1638213" cy="1094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21" idx="6"/>
                <a:endCxn id="29" idx="2"/>
              </p:cNvCxnSpPr>
              <p:nvPr/>
            </p:nvCxnSpPr>
            <p:spPr>
              <a:xfrm flipV="1">
                <a:off x="7157896" y="5328603"/>
                <a:ext cx="1638213" cy="54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>
                <a:stCxn id="28" idx="6"/>
                <a:endCxn id="30" idx="2"/>
              </p:cNvCxnSpPr>
              <p:nvPr/>
            </p:nvCxnSpPr>
            <p:spPr>
              <a:xfrm>
                <a:off x="9116601" y="4781127"/>
                <a:ext cx="1638213" cy="2269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29" idx="6"/>
                <a:endCxn id="30" idx="2"/>
              </p:cNvCxnSpPr>
              <p:nvPr/>
            </p:nvCxnSpPr>
            <p:spPr>
              <a:xfrm flipV="1">
                <a:off x="9116601" y="5008111"/>
                <a:ext cx="1638213" cy="3204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Arrow Connector 152"/>
            <p:cNvCxnSpPr/>
            <p:nvPr/>
          </p:nvCxnSpPr>
          <p:spPr>
            <a:xfrm>
              <a:off x="877033" y="3801076"/>
              <a:ext cx="59934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877033" y="4298782"/>
              <a:ext cx="59934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877033" y="4796487"/>
              <a:ext cx="59934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877033" y="5294192"/>
              <a:ext cx="59934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877033" y="5791898"/>
              <a:ext cx="59934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877033" y="6289604"/>
              <a:ext cx="59934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/>
            <p:cNvSpPr/>
            <p:nvPr/>
          </p:nvSpPr>
          <p:spPr>
            <a:xfrm>
              <a:off x="3629140" y="4114902"/>
              <a:ext cx="447675" cy="186087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09782" y="4124529"/>
              <a:ext cx="447675" cy="186087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190424" y="4124529"/>
              <a:ext cx="447675" cy="186087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74552" y="3655398"/>
              <a:ext cx="447675" cy="277988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Input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404356" y="3926783"/>
              <a:ext cx="447675" cy="2147557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Output</a:t>
              </a:r>
              <a:endParaRPr lang="en-IN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0716358" y="5012962"/>
              <a:ext cx="59934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/>
          <p:cNvSpPr txBox="1"/>
          <p:nvPr/>
        </p:nvSpPr>
        <p:spPr>
          <a:xfrm>
            <a:off x="4675826" y="6361675"/>
            <a:ext cx="2058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Batch normalization</a:t>
            </a:r>
            <a:endParaRPr lang="en-IN" dirty="0"/>
          </a:p>
        </p:txBody>
      </p:sp>
      <p:cxnSp>
        <p:nvCxnSpPr>
          <p:cNvPr id="182" name="Straight Arrow Connector 181"/>
          <p:cNvCxnSpPr>
            <a:stCxn id="160" idx="2"/>
          </p:cNvCxnSpPr>
          <p:nvPr/>
        </p:nvCxnSpPr>
        <p:spPr>
          <a:xfrm>
            <a:off x="4083692" y="5462568"/>
            <a:ext cx="592133" cy="890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1" idx="2"/>
            <a:endCxn id="168" idx="0"/>
          </p:cNvCxnSpPr>
          <p:nvPr/>
        </p:nvCxnSpPr>
        <p:spPr>
          <a:xfrm>
            <a:off x="5702458" y="5471320"/>
            <a:ext cx="2817" cy="890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2" idx="2"/>
          </p:cNvCxnSpPr>
          <p:nvPr/>
        </p:nvCxnSpPr>
        <p:spPr>
          <a:xfrm flipH="1">
            <a:off x="6731907" y="5471320"/>
            <a:ext cx="589316" cy="890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 rot="18493803">
            <a:off x="1574775" y="6150666"/>
            <a:ext cx="1062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3072 neurons</a:t>
            </a:r>
            <a:endParaRPr lang="en-IN" sz="1200" dirty="0"/>
          </a:p>
        </p:txBody>
      </p:sp>
      <p:sp>
        <p:nvSpPr>
          <p:cNvPr id="190" name="TextBox 189"/>
          <p:cNvSpPr txBox="1"/>
          <p:nvPr/>
        </p:nvSpPr>
        <p:spPr>
          <a:xfrm rot="18493803">
            <a:off x="3046716" y="5741798"/>
            <a:ext cx="1062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2048 neurons</a:t>
            </a:r>
            <a:endParaRPr lang="en-IN" sz="1200" dirty="0"/>
          </a:p>
        </p:txBody>
      </p:sp>
      <p:sp>
        <p:nvSpPr>
          <p:cNvPr id="191" name="TextBox 190"/>
          <p:cNvSpPr txBox="1"/>
          <p:nvPr/>
        </p:nvSpPr>
        <p:spPr>
          <a:xfrm rot="18493803">
            <a:off x="4672175" y="5763774"/>
            <a:ext cx="1062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2048 neurons</a:t>
            </a:r>
            <a:endParaRPr lang="en-IN" sz="1200" dirty="0"/>
          </a:p>
        </p:txBody>
      </p:sp>
      <p:sp>
        <p:nvSpPr>
          <p:cNvPr id="194" name="TextBox 193"/>
          <p:cNvSpPr txBox="1"/>
          <p:nvPr/>
        </p:nvSpPr>
        <p:spPr>
          <a:xfrm rot="18493803">
            <a:off x="6311823" y="5726006"/>
            <a:ext cx="1062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2048 neurons</a:t>
            </a:r>
            <a:endParaRPr lang="en-IN" sz="1200" dirty="0"/>
          </a:p>
        </p:txBody>
      </p:sp>
      <p:sp>
        <p:nvSpPr>
          <p:cNvPr id="195" name="TextBox 194"/>
          <p:cNvSpPr txBox="1"/>
          <p:nvPr/>
        </p:nvSpPr>
        <p:spPr>
          <a:xfrm rot="18493803">
            <a:off x="7916547" y="5298631"/>
            <a:ext cx="1062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256 neurons</a:t>
            </a:r>
            <a:endParaRPr lang="en-IN" sz="1200" dirty="0"/>
          </a:p>
        </p:txBody>
      </p:sp>
      <p:sp>
        <p:nvSpPr>
          <p:cNvPr id="19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28745" y="6484686"/>
            <a:ext cx="2743200" cy="365125"/>
          </a:xfrm>
        </p:spPr>
        <p:txBody>
          <a:bodyPr/>
          <a:lstStyle/>
          <a:p>
            <a:fld id="{24D36518-636C-476B-8493-5EE20912877D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10074" y="3198724"/>
            <a:ext cx="4048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Final Neural Network schematic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8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4108" y="1621188"/>
            <a:ext cx="115179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sequential neural network was constructed with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TensorFlow-Keras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continue the learning process, decaying learning rate schedule was fed instead of constant learning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optimizers such as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Adam, SGD were tried; Adam outperformed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functions such as MSE, MAE, MAPE and MSLE  were used; Optimization on MAPE gave best score for the competition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techniques such as dropout and batch-normalization were employed to avoid overfitting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Modelling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902144" y="3599272"/>
            <a:ext cx="4956897" cy="3258728"/>
            <a:chOff x="130619" y="3577709"/>
            <a:chExt cx="4956897" cy="3258728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58" y="3655681"/>
              <a:ext cx="3981835" cy="2977268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30619" y="4000500"/>
              <a:ext cx="406977" cy="2293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Learning rate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2483294" y="5486399"/>
              <a:ext cx="406977" cy="2293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Training steps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295525" y="3752851"/>
              <a:ext cx="990600" cy="9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86125" y="3577709"/>
              <a:ext cx="1801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Last learning rate</a:t>
              </a:r>
              <a:endParaRPr lang="en-IN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25186" y="3677244"/>
            <a:ext cx="4260700" cy="3083586"/>
            <a:chOff x="7384906" y="3752851"/>
            <a:chExt cx="4260700" cy="308358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1883" y="3752851"/>
              <a:ext cx="3853723" cy="2748087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7384906" y="4000500"/>
              <a:ext cx="406977" cy="2293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MAPE loss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9808019" y="5486399"/>
              <a:ext cx="406977" cy="2293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First 15 epochs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28745" y="6484686"/>
            <a:ext cx="2743200" cy="365125"/>
          </a:xfrm>
        </p:spPr>
        <p:txBody>
          <a:bodyPr/>
          <a:lstStyle/>
          <a:p>
            <a:fld id="{24D36518-636C-476B-8493-5EE20912877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4108" y="1621188"/>
            <a:ext cx="115179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on complete data for 1000 epochs with 600 batch size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 ~ </a:t>
            </a:r>
            <a:r>
              <a:rPr lang="en-US" sz="2000" b="1" dirty="0" smtClean="0">
                <a:cs typeface="Times New Roman" panose="02020603050405020304" pitchFamily="18" charset="0"/>
              </a:rPr>
              <a:t>0.00925 MAPE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~ </a:t>
            </a:r>
            <a:r>
              <a:rPr lang="en-US" sz="2000" b="1" dirty="0" smtClean="0">
                <a:cs typeface="Times New Roman" panose="02020603050405020304" pitchFamily="18" charset="0"/>
              </a:rPr>
              <a:t>7 </a:t>
            </a:r>
            <a:r>
              <a:rPr lang="en-US" sz="2000" b="1" dirty="0" err="1" smtClean="0">
                <a:cs typeface="Times New Roman" panose="02020603050405020304" pitchFamily="18" charset="0"/>
              </a:rPr>
              <a:t>hrs</a:t>
            </a:r>
            <a:endParaRPr lang="en-US" sz="2000" b="1" dirty="0" smtClean="0"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MachineHack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score: </a:t>
            </a:r>
            <a:r>
              <a:rPr lang="en-US" sz="2000" b="1" dirty="0" smtClean="0">
                <a:cs typeface="Times New Roman" panose="02020603050405020304" pitchFamily="18" charset="0"/>
              </a:rPr>
              <a:t>0.01042</a:t>
            </a:r>
            <a:endParaRPr lang="en-US" sz="2000" b="1" dirty="0" smtClean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weights saved as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h5 file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resepectively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Loaded saved model for prediction on test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file: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same transformations on the test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from the loaded model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predicted data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submission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28745" y="6484686"/>
            <a:ext cx="2743200" cy="365125"/>
          </a:xfrm>
        </p:spPr>
        <p:txBody>
          <a:bodyPr/>
          <a:lstStyle/>
          <a:p>
            <a:fld id="{24D36518-636C-476B-8493-5EE20912877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4108" y="1621188"/>
            <a:ext cx="115179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(most likely seasonal) had significant impact on the model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marL="342900" indent="-342900" eaLnBrk="0" fontAlgn="base" hangingPunc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such as 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ambient_temperature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generator_winding_temp_max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are found to be extremely important for Target prediction (dropping these affect the model performance)</a:t>
            </a:r>
          </a:p>
          <a:p>
            <a:pPr marL="342900" indent="-342900" eaLnBrk="0" fontAlgn="base" hangingPunc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correlated features such as 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active_power_raw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active_power_calculated_by_convertor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generator_speed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etc., provide similar information during training (keeping one and dropping others doesn’t impact the model significantly)</a:t>
            </a:r>
          </a:p>
          <a:p>
            <a:pPr marL="342900" indent="-342900" eaLnBrk="0" fontAlgn="base" hangingPunc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features can be derived from high correlated features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their importance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perceptron/neurons in the first layer improves the optimization</a:t>
            </a:r>
          </a:p>
          <a:p>
            <a:pPr marL="800100" lvl="1" indent="-342900" eaLnBrk="0" fontAlgn="base" hangingPunc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neural network capability of extracting low level features in the front layers</a:t>
            </a:r>
          </a:p>
          <a:p>
            <a:pPr marL="342900" indent="-342900" eaLnBrk="0" fontAlgn="base" hangingPunc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anomaly/outlier removal can be tried </a:t>
            </a:r>
          </a:p>
          <a:p>
            <a:pPr marL="342900" indent="-342900" eaLnBrk="0" fontAlgn="base" hangingPunc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neural network takes approx. 7 hrs. Tuning of epoch,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learning rate can decrease computational time 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Inferences / Improvement prospects</a:t>
            </a:r>
            <a:r>
              <a:rPr lang="en-US" alt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28745" y="6484686"/>
            <a:ext cx="2743200" cy="365125"/>
          </a:xfrm>
        </p:spPr>
        <p:txBody>
          <a:bodyPr/>
          <a:lstStyle/>
          <a:p>
            <a:fld id="{24D36518-636C-476B-8493-5EE20912877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4108" y="1621188"/>
            <a:ext cx="1151792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</a:pPr>
            <a:r>
              <a:rPr lang="en-US" sz="2000" b="1" i="1" dirty="0"/>
              <a:t>How can </a:t>
            </a:r>
            <a:r>
              <a:rPr lang="en-US" sz="2000" b="1" i="1" dirty="0" err="1"/>
              <a:t>ReNew</a:t>
            </a:r>
            <a:r>
              <a:rPr lang="en-US" sz="2000" b="1" i="1" dirty="0"/>
              <a:t> predict failure of a component by looking at target temperature and prevent such failures before they happen</a:t>
            </a:r>
            <a:r>
              <a:rPr lang="en-US" sz="2000" b="1" i="1" dirty="0" smtClean="0"/>
              <a:t>?</a:t>
            </a:r>
          </a:p>
          <a:p>
            <a:pPr marL="342900" indent="-342900" eaLnBrk="0" fontAlgn="base" hangingPunc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model is highly accurate then the residual between predicted value and actual value of the new data can be indicative of wind turbine’s abnormal behavior</a:t>
            </a:r>
          </a:p>
          <a:p>
            <a:pPr marL="342900" indent="-342900" eaLnBrk="0" fontAlgn="base" hangingPunc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threshold (based on training error µ and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can be set to consider if the residual value is significant enough</a:t>
            </a:r>
          </a:p>
          <a:p>
            <a:pPr marL="342900" indent="-342900" eaLnBrk="0" fontAlgn="base" hangingPunc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indicator which counts the instances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residual crossing this threshold in a fixed time period can be made</a:t>
            </a:r>
          </a:p>
          <a:p>
            <a:pPr marL="342900" indent="-342900" eaLnBrk="0" fontAlgn="base" hangingPunc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for a particular turbine, indicator value is relatively high then it can examined and called to maintenance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28745" y="6484686"/>
            <a:ext cx="2743200" cy="365125"/>
          </a:xfrm>
        </p:spPr>
        <p:txBody>
          <a:bodyPr/>
          <a:lstStyle/>
          <a:p>
            <a:fld id="{24D36518-636C-476B-8493-5EE20912877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0908"/>
            <a:ext cx="12181332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25564"/>
            <a:ext cx="9144000" cy="4851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Overview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 rot="10800000" flipV="1">
            <a:off x="352423" y="1393507"/>
            <a:ext cx="11477626" cy="5216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training dataset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new relevant features with available data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removal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PCA transformation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based on climate/weather features to segregate data into two clusters (most likely hot and cold seasons)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Skewness correction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of different turbines data into single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outlier based on visualization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target column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OHE 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turbine_id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Finalize features based on impact on the model and also remove high correlated columns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train-test with stratification 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turbine_ids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(train-test should have proportioned data of each turbine)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sequential neural network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learning rate schedule, optimizer and loss function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losses and metrics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epochs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Save/load 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Submission: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 same transformations on the test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from the loaded model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predicted data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the submission file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28745" y="6484686"/>
            <a:ext cx="2743200" cy="365125"/>
          </a:xfrm>
        </p:spPr>
        <p:txBody>
          <a:bodyPr/>
          <a:lstStyle/>
          <a:p>
            <a:fld id="{24D36518-636C-476B-8493-5EE2091287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Create new features </a:t>
            </a:r>
          </a:p>
          <a:p>
            <a:pPr algn="ctr">
              <a:lnSpc>
                <a:spcPct val="1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relevant to wind energy system</a:t>
            </a:r>
            <a:endParaRPr lang="en-US" b="1" baseline="-25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4108" y="1621188"/>
                <a:ext cx="11517923" cy="5107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Apparent power – hypotenuses to active and reactive power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difference between current active power and 10 min average power</a:t>
                </a:r>
              </a:p>
              <a:p>
                <a:pPr marL="800100" lvl="1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Sudden surge in power can be identified from this feature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from wind speed:</a:t>
                </a:r>
              </a:p>
              <a:p>
                <a:pPr marL="800100" lvl="1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expression,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</a:t>
                </a:r>
                <a:r>
                  <a:rPr lang="en-IN" dirty="0" smtClean="0"/>
                  <a:t>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𝑤𝑖𝑛𝑑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𝑣𝑒𝑙𝑜𝑐𝑖𝑡𝑦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</a:t>
                </a:r>
                <a:r>
                  <a:rPr lang="en-IN" sz="2000" dirty="0"/>
                  <a:t>∝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air density </a:t>
                </a:r>
                <a:r>
                  <a:rPr lang="en-IN" sz="2000" dirty="0" smtClean="0"/>
                  <a:t>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𝑎𝑚𝑏𝑖𝑒𝑛𝑡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𝑡𝑒𝑚𝑝𝑒𝑟𝑎𝑡𝑢𝑡𝑟𝑒</m:t>
                        </m:r>
                      </m:den>
                    </m:f>
                  </m:oMath>
                </a14:m>
                <a:endPara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 wind direction (degree) into cosine [-1, 1]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Frictional factor </a:t>
                </a:r>
                <a:r>
                  <a:rPr lang="en-IN" sz="2000" dirty="0" smtClean="0"/>
                  <a:t>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𝑔𝑒𝑛𝑒𝑟𝑎𝑡𝑜𝑟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000" dirty="0" smtClean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 between raw and convertor calculated power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 difference between inside and outside nacelle temperature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𝑃h𝑎𝑠𝑒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𝑎𝑛𝑔𝑙𝑒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𝑟𝑒𝑎𝑐𝑡𝑖𝑣𝑒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𝑝𝑜𝑤𝑒𝑟</m:t>
                                </m:r>
                              </m:num>
                              <m:den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𝑎𝑐𝑡𝑖𝑣𝑒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𝑝𝑜𝑤𝑒𝑟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8" y="1621188"/>
                <a:ext cx="11517923" cy="5107745"/>
              </a:xfrm>
              <a:prstGeom prst="rect">
                <a:avLst/>
              </a:prstGeom>
              <a:blipFill>
                <a:blip r:embed="rId2"/>
                <a:stretch>
                  <a:fillRect l="-476" t="-7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28745" y="6484686"/>
            <a:ext cx="2743200" cy="365125"/>
          </a:xfrm>
        </p:spPr>
        <p:txBody>
          <a:bodyPr/>
          <a:lstStyle/>
          <a:p>
            <a:fld id="{24D36518-636C-476B-8493-5EE20912877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8115300" y="3018332"/>
            <a:ext cx="3621838" cy="2105872"/>
            <a:chOff x="8467725" y="2799257"/>
            <a:chExt cx="3621838" cy="2105872"/>
          </a:xfrm>
        </p:grpSpPr>
        <p:grpSp>
          <p:nvGrpSpPr>
            <p:cNvPr id="23" name="Group 22"/>
            <p:cNvGrpSpPr/>
            <p:nvPr/>
          </p:nvGrpSpPr>
          <p:grpSpPr>
            <a:xfrm>
              <a:off x="8479492" y="4067584"/>
              <a:ext cx="881764" cy="423275"/>
              <a:chOff x="7177257" y="3586783"/>
              <a:chExt cx="881764" cy="423275"/>
            </a:xfrm>
            <a:solidFill>
              <a:schemeClr val="accent6"/>
            </a:solidFill>
          </p:grpSpPr>
          <p:sp>
            <p:nvSpPr>
              <p:cNvPr id="21" name="Flowchart: Merge 20"/>
              <p:cNvSpPr/>
              <p:nvPr/>
            </p:nvSpPr>
            <p:spPr>
              <a:xfrm rot="4630344">
                <a:off x="7371671" y="3477445"/>
                <a:ext cx="338199" cy="727027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Chord 21"/>
              <p:cNvSpPr/>
              <p:nvPr/>
            </p:nvSpPr>
            <p:spPr>
              <a:xfrm rot="10547560">
                <a:off x="7719555" y="3586783"/>
                <a:ext cx="339466" cy="350791"/>
              </a:xfrm>
              <a:prstGeom prst="chord">
                <a:avLst>
                  <a:gd name="adj1" fmla="val 4122268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467725" y="2823686"/>
              <a:ext cx="3143250" cy="1582103"/>
              <a:chOff x="7934325" y="2705100"/>
              <a:chExt cx="2857500" cy="1438275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7934325" y="4143375"/>
                <a:ext cx="2847975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0782300" y="2705100"/>
                <a:ext cx="9525" cy="143827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7934325" y="2705100"/>
                <a:ext cx="2847975" cy="143827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9486900" y="4535797"/>
              <a:ext cx="1416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Active power</a:t>
              </a:r>
              <a:endParaRPr lang="en-IN" dirty="0"/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11089417" y="3430071"/>
              <a:ext cx="1630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Reactive power</a:t>
              </a:r>
              <a:endParaRPr lang="en-IN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9983280">
              <a:off x="9010810" y="3139231"/>
              <a:ext cx="1715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Apparent power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 rot="21014230">
              <a:off x="9301910" y="3964553"/>
              <a:ext cx="1056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smtClean="0"/>
                <a:t>Phase angle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32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Anomaly detection and removal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33560" y="6484366"/>
            <a:ext cx="2743200" cy="365125"/>
          </a:xfrm>
        </p:spPr>
        <p:txBody>
          <a:bodyPr/>
          <a:lstStyle/>
          <a:p>
            <a:fld id="{24D36518-636C-476B-8493-5EE20912877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108" y="1621188"/>
            <a:ext cx="115179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turbine_id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pandas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data based on ‘timestamp’ (only for visualization)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dependent and independent variables separately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 transformation of independent variables into same number of features of original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transformed features to reconstruct the original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Anomaly will have relatively large difference between the original data and the reconstructed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z-score to eliminate data with extreme reconstruction error 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471357"/>
            <a:ext cx="12170664" cy="1838733"/>
            <a:chOff x="0" y="4471357"/>
            <a:chExt cx="12170664" cy="1838733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4471357"/>
              <a:ext cx="12170664" cy="1838733"/>
              <a:chOff x="0" y="4904395"/>
              <a:chExt cx="12170664" cy="1838733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904395"/>
                <a:ext cx="12170664" cy="1838733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85248" y="5260238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FF0000"/>
                    </a:solidFill>
                  </a:rPr>
                  <a:t>* </a:t>
                </a:r>
                <a:r>
                  <a:rPr lang="en-IN" sz="1600" b="1" dirty="0" smtClean="0"/>
                  <a:t>Anomalies</a:t>
                </a:r>
                <a:endParaRPr lang="en-IN" sz="1600" b="1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276850" y="47795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*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76975" y="50162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*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24775" y="46234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*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3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Visualizing features trend of different turbines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33560" y="6484366"/>
            <a:ext cx="2743200" cy="365125"/>
          </a:xfrm>
        </p:spPr>
        <p:txBody>
          <a:bodyPr/>
          <a:lstStyle/>
          <a:p>
            <a:fld id="{24D36518-636C-476B-8493-5EE20912877D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108" y="1621188"/>
            <a:ext cx="115179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different features separately for each turbine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sorted timestamp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average rolling for better inference on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features show different trends in different parts of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be seasonal effects, such as: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increases with demand surge in summer or good wind conditions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mbient and nacelle temperatures increases in hot conditions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ambient_temperature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wind_direction_raw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wind_speed_turbulence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wind_speed_raw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37998" y="3802349"/>
            <a:ext cx="6870024" cy="2912844"/>
            <a:chOff x="137998" y="3764249"/>
            <a:chExt cx="6870024" cy="2912844"/>
          </a:xfrm>
        </p:grpSpPr>
        <p:grpSp>
          <p:nvGrpSpPr>
            <p:cNvPr id="15" name="Group 14"/>
            <p:cNvGrpSpPr/>
            <p:nvPr/>
          </p:nvGrpSpPr>
          <p:grpSpPr>
            <a:xfrm>
              <a:off x="137998" y="3764249"/>
              <a:ext cx="6870024" cy="2912844"/>
              <a:chOff x="334108" y="4321817"/>
              <a:chExt cx="5677705" cy="240730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34108" y="4321817"/>
                <a:ext cx="5677705" cy="2407309"/>
                <a:chOff x="484108" y="3367930"/>
                <a:chExt cx="10058400" cy="2912844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8" y="3367930"/>
                  <a:ext cx="10058400" cy="1445325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8" y="4813255"/>
                  <a:ext cx="10058400" cy="1467519"/>
                </a:xfrm>
                <a:prstGeom prst="rect">
                  <a:avLst/>
                </a:prstGeom>
              </p:spPr>
            </p:pic>
          </p:grpSp>
          <p:sp>
            <p:nvSpPr>
              <p:cNvPr id="12" name="Rectangle 11"/>
              <p:cNvSpPr/>
              <p:nvPr/>
            </p:nvSpPr>
            <p:spPr>
              <a:xfrm>
                <a:off x="590550" y="4695825"/>
                <a:ext cx="2000250" cy="638175"/>
              </a:xfrm>
              <a:prstGeom prst="rect">
                <a:avLst/>
              </a:prstGeom>
              <a:solidFill>
                <a:srgbClr val="FFFF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533900" y="4695824"/>
                <a:ext cx="1219200" cy="638175"/>
              </a:xfrm>
              <a:prstGeom prst="rect">
                <a:avLst/>
              </a:prstGeom>
              <a:solidFill>
                <a:srgbClr val="FFFF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05100" y="4456412"/>
                <a:ext cx="1714500" cy="638175"/>
              </a:xfrm>
              <a:prstGeom prst="rect">
                <a:avLst/>
              </a:prstGeom>
              <a:solidFill>
                <a:srgbClr val="00B05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448293" y="5430157"/>
              <a:ext cx="1656732" cy="901925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6220" y="5857874"/>
              <a:ext cx="3997880" cy="47420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022187" y="4852996"/>
            <a:ext cx="516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Different trends in feature for same turbine</a:t>
            </a:r>
          </a:p>
          <a:p>
            <a:r>
              <a:rPr lang="en-IN" dirty="0" smtClean="0"/>
              <a:t>Different trends in same feature for different turbine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8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Clustering to label the data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108" y="1487838"/>
            <a:ext cx="11517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turbine, data can be clustered into two labels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label can be used as a new feature for 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the data before clustering to avoid feature dominance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-mean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hdbscan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based on seasonal features from previous visualization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formed clusters labels can be compared with seasons/months extracted from timestamp variable (only for inference)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9" y="3657104"/>
            <a:ext cx="10058400" cy="26882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7408" y="6477000"/>
            <a:ext cx="787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Clusters are able to segregate the data similar to seasons/months from timestamp </a:t>
            </a:r>
            <a:endParaRPr lang="en-IN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28745" y="6484686"/>
            <a:ext cx="2743200" cy="365125"/>
          </a:xfrm>
        </p:spPr>
        <p:txBody>
          <a:bodyPr/>
          <a:lstStyle/>
          <a:p>
            <a:fld id="{24D36518-636C-476B-8493-5EE20912877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1081" y="3475128"/>
            <a:ext cx="22936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Seasons based on timestamp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571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Skewness correction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108" y="1621188"/>
            <a:ext cx="11517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features are highly skewed which can affect distance based models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can be corrected with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PowerTransformer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johnson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will be used as some features contains negative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the lambda value hence same can be used for the skewness correction of test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2" y="3768693"/>
            <a:ext cx="5677705" cy="283885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6096001" y="3609975"/>
            <a:ext cx="6869" cy="317182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1291" y="314908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Before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247906" y="3149084"/>
            <a:ext cx="167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After correction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74" y="3768692"/>
            <a:ext cx="5677705" cy="2838853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28745" y="6484686"/>
            <a:ext cx="2743200" cy="365125"/>
          </a:xfrm>
        </p:spPr>
        <p:txBody>
          <a:bodyPr/>
          <a:lstStyle/>
          <a:p>
            <a:fld id="{24D36518-636C-476B-8493-5EE2091287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4108" y="1621188"/>
            <a:ext cx="1151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can be detected and removed after skewness correction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between Target column and normalized feature columns can be used to distinguish outliers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detection these can be removed for performance enhancement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Outliers removal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33560" y="6484366"/>
            <a:ext cx="2743200" cy="365125"/>
          </a:xfrm>
        </p:spPr>
        <p:txBody>
          <a:bodyPr/>
          <a:lstStyle/>
          <a:p>
            <a:fld id="{24D36518-636C-476B-8493-5EE20912877D}" type="slidenum">
              <a:rPr lang="en-US" smtClean="0"/>
              <a:t>8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3249933"/>
            <a:ext cx="3970005" cy="27917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83" y="3230883"/>
            <a:ext cx="4258648" cy="281083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2319110" y="4086226"/>
            <a:ext cx="1852840" cy="895350"/>
          </a:xfrm>
          <a:prstGeom prst="ellipse">
            <a:avLst/>
          </a:prstGeom>
          <a:solidFill>
            <a:srgbClr val="FF0000">
              <a:alpha val="12157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7917491" y="4198148"/>
            <a:ext cx="2417133" cy="895350"/>
          </a:xfrm>
          <a:prstGeom prst="ellipse">
            <a:avLst/>
          </a:prstGeom>
          <a:solidFill>
            <a:srgbClr val="FF0000">
              <a:alpha val="12157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>
            <a:stCxn id="20" idx="6"/>
          </p:cNvCxnSpPr>
          <p:nvPr/>
        </p:nvCxnSpPr>
        <p:spPr>
          <a:xfrm>
            <a:off x="4171950" y="4533901"/>
            <a:ext cx="1181871" cy="5595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</p:cNvCxnSpPr>
          <p:nvPr/>
        </p:nvCxnSpPr>
        <p:spPr>
          <a:xfrm flipH="1">
            <a:off x="6543675" y="4645823"/>
            <a:ext cx="1373816" cy="447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7203" y="5093498"/>
            <a:ext cx="9228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4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4108" y="1621188"/>
            <a:ext cx="11517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turbine_id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profile report to check dependencies, cardinality of the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Correlation between columns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columns are highly correlated (&gt; 0.9). Drop columns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multi-collinearity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columns which doesn't impact the model by hit &amp;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of data into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proportional split of data based on turbine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 for better model training and evaluation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Other transformations &amp; EDA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28745" y="6484686"/>
            <a:ext cx="2743200" cy="365125"/>
          </a:xfrm>
        </p:spPr>
        <p:txBody>
          <a:bodyPr/>
          <a:lstStyle/>
          <a:p>
            <a:fld id="{24D36518-636C-476B-8493-5EE20912877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9a3a3b4-84e3-4fe0-8f14-47410996cd15">
      <Terms xmlns="http://schemas.microsoft.com/office/infopath/2007/PartnerControls"/>
    </lcf76f155ced4ddcb4097134ff3c332f>
    <TaxCatchAll xmlns="89d80aec-42d1-45ae-bd37-50692e1ce04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400756DBE2D04B96D3FCDFC505BB4C" ma:contentTypeVersion="15" ma:contentTypeDescription="Create a new document." ma:contentTypeScope="" ma:versionID="4db4c729cc2294c2fae6935bce890d08">
  <xsd:schema xmlns:xsd="http://www.w3.org/2001/XMLSchema" xmlns:xs="http://www.w3.org/2001/XMLSchema" xmlns:p="http://schemas.microsoft.com/office/2006/metadata/properties" xmlns:ns2="e9a3a3b4-84e3-4fe0-8f14-47410996cd15" xmlns:ns3="89d80aec-42d1-45ae-bd37-50692e1ce044" targetNamespace="http://schemas.microsoft.com/office/2006/metadata/properties" ma:root="true" ma:fieldsID="8a659e7a217afa830759642f5789d3ce" ns2:_="" ns3:_="">
    <xsd:import namespace="e9a3a3b4-84e3-4fe0-8f14-47410996cd15"/>
    <xsd:import namespace="89d80aec-42d1-45ae-bd37-50692e1ce0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3a3b4-84e3-4fe0-8f14-47410996c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2649be5-9f12-494a-8a8e-cc00224d8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80aec-42d1-45ae-bd37-50692e1ce0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e2a87a7-7514-4f50-8e27-24d94bffd8ce}" ma:internalName="TaxCatchAll" ma:showField="CatchAllData" ma:web="89d80aec-42d1-45ae-bd37-50692e1ce0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05C9E9-7B70-49DE-9DB3-FD6F4AF73C49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89d80aec-42d1-45ae-bd37-50692e1ce044"/>
    <ds:schemaRef ds:uri="e9a3a3b4-84e3-4fe0-8f14-47410996cd1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BF9F61-1E9E-4151-B1DE-7A17855D2D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a3a3b4-84e3-4fe0-8f14-47410996cd15"/>
    <ds:schemaRef ds:uri="89d80aec-42d1-45ae-bd37-50692e1ce0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6E5E41-6EBF-46C2-8C4B-DFFFDB871D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1245</Words>
  <Application>Microsoft Office PowerPoint</Application>
  <PresentationFormat>Widescreen</PresentationFormat>
  <Paragraphs>169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Bahnschrift SemiBold</vt:lpstr>
      <vt:lpstr>Calibri</vt:lpstr>
      <vt:lpstr>Calibri Light</vt:lpstr>
      <vt:lpstr>Cambria</vt:lpstr>
      <vt:lpstr>Cambria Math</vt:lpstr>
      <vt:lpstr>Times New Roman</vt:lpstr>
      <vt:lpstr>Tw Cen MT Condensed Extra Bold</vt:lpstr>
      <vt:lpstr>Wingdings</vt:lpstr>
      <vt:lpstr>Office Theme</vt:lpstr>
      <vt:lpstr>ReNew Power Hiring Hackathon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 film deposition and exploration of Chalcogenide Perovskite absorber material for efficient and stable photovoltaic devices</dc:title>
  <dc:creator>Shubhankar Mishra</dc:creator>
  <cp:lastModifiedBy>Shubhankar Mishra</cp:lastModifiedBy>
  <cp:revision>137</cp:revision>
  <dcterms:created xsi:type="dcterms:W3CDTF">2021-01-30T06:27:00Z</dcterms:created>
  <dcterms:modified xsi:type="dcterms:W3CDTF">2022-09-14T09:57:15Z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0x010100BC400756DBE2D04B96D3FCDFC505BB4C</vt:lpwstr>
  </property>
</Properties>
</file>