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6" r:id="rId4"/>
    <p:sldId id="317" r:id="rId5"/>
    <p:sldId id="345" r:id="rId6"/>
    <p:sldId id="342" r:id="rId7"/>
    <p:sldId id="341" r:id="rId8"/>
    <p:sldId id="299" r:id="rId9"/>
    <p:sldId id="300" r:id="rId10"/>
    <p:sldId id="344" r:id="rId11"/>
    <p:sldId id="325" r:id="rId12"/>
    <p:sldId id="346" r:id="rId13"/>
    <p:sldId id="347" r:id="rId14"/>
    <p:sldId id="284" r:id="rId15"/>
    <p:sldId id="350" r:id="rId16"/>
    <p:sldId id="331"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183F"/>
    <a:srgbClr val="404040"/>
    <a:srgbClr val="0AA6ED"/>
    <a:srgbClr val="00307E"/>
    <a:srgbClr val="00004F"/>
    <a:srgbClr val="125AC4"/>
    <a:srgbClr val="0085F2"/>
    <a:srgbClr val="1FFBF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showGuides="1">
      <p:cViewPr varScale="1">
        <p:scale>
          <a:sx n="88" d="100"/>
          <a:sy n="88" d="100"/>
        </p:scale>
        <p:origin x="-466" y="-77"/>
      </p:cViewPr>
      <p:guideLst>
        <p:guide orient="horz" pos="2256"/>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2044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xmlns=""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xmlns=""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xmlns=""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xmlns="" val="2445283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48684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xmlns=""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xmlns=""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Image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xmlns="" id="{A0412714-3F16-4874-BEA8-0EFECA6B9AA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그림 개체 틀 2">
            <a:extLst>
              <a:ext uri="{FF2B5EF4-FFF2-40B4-BE49-F238E27FC236}">
                <a16:creationId xmlns:a16="http://schemas.microsoft.com/office/drawing/2014/main" xmlns="" id="{249D4CAF-8D35-48B5-9BED-58C61F564415}"/>
              </a:ext>
            </a:extLst>
          </p:cNvPr>
          <p:cNvSpPr>
            <a:spLocks noGrp="1"/>
          </p:cNvSpPr>
          <p:nvPr>
            <p:ph type="pic" sz="quarter" idx="11" hasCustomPrompt="1"/>
          </p:nvPr>
        </p:nvSpPr>
        <p:spPr>
          <a:xfrm>
            <a:off x="0" y="1713554"/>
            <a:ext cx="12192000" cy="324036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xmlns="" val="2200065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xmlns=""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xmlns=""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xmlns=""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xmlns=""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xmlns=""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xmlns=""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xmlns=""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xmlns=""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xmlns=""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xmlns=""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xmlns=""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xmlns=""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xmlns=""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xmlns=""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xmlns=""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xmlns=""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xmlns=""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xmlns=""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xmlns=""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xmlns=""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xmlns=""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xmlns=""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xmlns=""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xmlns=""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xmlns=""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xmlns=""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xmlns=""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xmlns=""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2981359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99060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xmlns=""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xmlns=""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xmlns=""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xmlns=""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xmlns=""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xmlns=""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xmlns=""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xmlns=""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xmlns=""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xmlns=""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xmlns=""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xmlns=""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xmlns=""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xmlns=""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xmlns=""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xmlns=""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xmlns=""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xmlns=""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xmlns=""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xmlns=""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xmlns=""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xmlns=""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xmlns=""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xmlns=""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xmlns=""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xmlns=""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xmlns=""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xmlns=""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189932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583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8232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xmlns=""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xmlns=""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xmlns=""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xmlns=""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xmlns=""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xmlns=""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xmlns=""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xmlns=""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xmlns=""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xmlns=""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xmlns=""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xmlns=""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xmlns=""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xmlns=""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xmlns=""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xmlns=""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xmlns=""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xmlns=""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xmlns=""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xmlns=""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xmlns=""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xmlns=""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xmlns=""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xmlns=""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xmlns=""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xmlns=""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xmlns=""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xmlns=""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xmlns=""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xmlns=""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xmlns=""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xmlns=""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xmlns=""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xmlns=""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xmlns=""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xmlns=""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7686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xmlns=""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xmlns="" val="3833295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9" r:id="rId3"/>
    <p:sldLayoutId id="214748369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 id="214748369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5.xml"/><Relationship Id="rId5" Type="http://schemas.openxmlformats.org/officeDocument/2006/relationships/image" Target="../media/image31.jpeg"/><Relationship Id="rId4" Type="http://schemas.openxmlformats.org/officeDocument/2006/relationships/image" Target="../media/image3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03B4C724-0776-4328-8F0A-B72DA1579537}"/>
              </a:ext>
            </a:extLst>
          </p:cNvPr>
          <p:cNvSpPr txBox="1"/>
          <p:nvPr/>
        </p:nvSpPr>
        <p:spPr>
          <a:xfrm>
            <a:off x="4191841" y="1047565"/>
            <a:ext cx="7837089" cy="1754326"/>
          </a:xfrm>
          <a:prstGeom prst="rect">
            <a:avLst/>
          </a:prstGeom>
          <a:noFill/>
        </p:spPr>
        <p:txBody>
          <a:bodyPr wrap="square" rtlCol="0" anchor="ctr">
            <a:spAutoFit/>
          </a:bodyPr>
          <a:lstStyle/>
          <a:p>
            <a:pPr algn="r"/>
            <a:r>
              <a:rPr lang="en-US" sz="5400" dirty="0">
                <a:solidFill>
                  <a:schemeClr val="bg1"/>
                </a:solidFill>
                <a:latin typeface="+mj-lt"/>
              </a:rPr>
              <a:t>Network Design Proposal for 3 - Star Hotel</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xmlns="" val="70567577"/>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047BC315-E344-4512-8F5D-CD41DCAC6526}"/>
              </a:ext>
            </a:extLst>
          </p:cNvPr>
          <p:cNvGrpSpPr/>
          <p:nvPr/>
        </p:nvGrpSpPr>
        <p:grpSpPr>
          <a:xfrm>
            <a:off x="-221942" y="0"/>
            <a:ext cx="2709212" cy="1722268"/>
            <a:chOff x="827584" y="1340768"/>
            <a:chExt cx="2736304" cy="5340504"/>
          </a:xfrm>
        </p:grpSpPr>
        <p:sp>
          <p:nvSpPr>
            <p:cNvPr id="6" name="Rectangle 16">
              <a:extLst>
                <a:ext uri="{FF2B5EF4-FFF2-40B4-BE49-F238E27FC236}">
                  <a16:creationId xmlns:a16="http://schemas.microsoft.com/office/drawing/2014/main" xmlns="" id="{B2A79A34-D343-46FD-BF33-170D56191C3C}"/>
                </a:ext>
              </a:extLst>
            </p:cNvPr>
            <p:cNvSpPr/>
            <p:nvPr/>
          </p:nvSpPr>
          <p:spPr>
            <a:xfrm>
              <a:off x="827584" y="1340768"/>
              <a:ext cx="2736304" cy="211832"/>
            </a:xfrm>
            <a:custGeom>
              <a:avLst/>
              <a:gdLst>
                <a:gd name="connsiteX0" fmla="*/ 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0 w 2736304"/>
                <a:gd name="connsiteY4" fmla="*/ 0 h 211832"/>
                <a:gd name="connsiteX0" fmla="*/ 22098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220980 w 2736304"/>
                <a:gd name="connsiteY4" fmla="*/ 0 h 211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304" h="211832">
                  <a:moveTo>
                    <a:pt x="220980" y="0"/>
                  </a:moveTo>
                  <a:lnTo>
                    <a:pt x="2736304" y="0"/>
                  </a:lnTo>
                  <a:lnTo>
                    <a:pt x="2736304" y="211832"/>
                  </a:lnTo>
                  <a:lnTo>
                    <a:pt x="0" y="211832"/>
                  </a:lnTo>
                  <a:lnTo>
                    <a:pt x="22098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a:extLst>
                <a:ext uri="{FF2B5EF4-FFF2-40B4-BE49-F238E27FC236}">
                  <a16:creationId xmlns:a16="http://schemas.microsoft.com/office/drawing/2014/main" xmlns="" id="{1FD90781-D2A5-4033-82A5-FB8B65CBF0EE}"/>
                </a:ext>
              </a:extLst>
            </p:cNvPr>
            <p:cNvSpPr/>
            <p:nvPr/>
          </p:nvSpPr>
          <p:spPr>
            <a:xfrm>
              <a:off x="1043608" y="1340768"/>
              <a:ext cx="2520280" cy="5340504"/>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 name="TextBox 7">
            <a:extLst>
              <a:ext uri="{FF2B5EF4-FFF2-40B4-BE49-F238E27FC236}">
                <a16:creationId xmlns:a16="http://schemas.microsoft.com/office/drawing/2014/main" xmlns="" id="{810D9C49-6963-448C-864A-B645C0A5A158}"/>
              </a:ext>
            </a:extLst>
          </p:cNvPr>
          <p:cNvSpPr txBox="1"/>
          <p:nvPr/>
        </p:nvSpPr>
        <p:spPr>
          <a:xfrm>
            <a:off x="74648" y="211832"/>
            <a:ext cx="2347498" cy="1446550"/>
          </a:xfrm>
          <a:prstGeom prst="rect">
            <a:avLst/>
          </a:prstGeom>
          <a:noFill/>
        </p:spPr>
        <p:txBody>
          <a:bodyPr wrap="square" rtlCol="0">
            <a:spAutoFit/>
          </a:bodyPr>
          <a:lstStyle/>
          <a:p>
            <a:r>
              <a:rPr lang="en-GB" altLang="ko-KR" sz="4400" dirty="0">
                <a:solidFill>
                  <a:schemeClr val="bg1"/>
                </a:solidFill>
                <a:cs typeface="Arial" pitchFamily="34" charset="0"/>
              </a:rPr>
              <a:t>Network Setup</a:t>
            </a:r>
            <a:endParaRPr lang="ko-KR" altLang="en-US" sz="4400" dirty="0">
              <a:solidFill>
                <a:schemeClr val="bg1"/>
              </a:solidFill>
              <a:cs typeface="Arial" pitchFamily="34" charset="0"/>
            </a:endParaRPr>
          </a:p>
        </p:txBody>
      </p:sp>
      <p:sp>
        <p:nvSpPr>
          <p:cNvPr id="11" name="TextBox 10">
            <a:extLst>
              <a:ext uri="{FF2B5EF4-FFF2-40B4-BE49-F238E27FC236}">
                <a16:creationId xmlns:a16="http://schemas.microsoft.com/office/drawing/2014/main" xmlns="" id="{1028E030-55BE-4A3B-842F-4F9B5AC1E91F}"/>
              </a:ext>
            </a:extLst>
          </p:cNvPr>
          <p:cNvSpPr txBox="1"/>
          <p:nvPr/>
        </p:nvSpPr>
        <p:spPr>
          <a:xfrm>
            <a:off x="2701155" y="209996"/>
            <a:ext cx="2167332" cy="954107"/>
          </a:xfrm>
          <a:prstGeom prst="rect">
            <a:avLst/>
          </a:prstGeom>
          <a:noFill/>
        </p:spPr>
        <p:txBody>
          <a:bodyPr wrap="square" rtlCol="0">
            <a:spAutoFit/>
          </a:bodyPr>
          <a:lstStyle/>
          <a:p>
            <a:r>
              <a:rPr lang="en-US" altLang="ko-KR" sz="1400" b="1" dirty="0">
                <a:solidFill>
                  <a:schemeClr val="accent2"/>
                </a:solidFill>
                <a:cs typeface="Arial" pitchFamily="34" charset="0"/>
              </a:rPr>
              <a:t>To demonstrate our project design and idea we have used Cisco Packet Tracer Software.</a:t>
            </a:r>
            <a:endParaRPr lang="ko-KR" altLang="en-US" sz="1400" b="1" dirty="0">
              <a:solidFill>
                <a:schemeClr val="accent2"/>
              </a:solidFill>
              <a:cs typeface="Arial" pitchFamily="34" charset="0"/>
            </a:endParaRPr>
          </a:p>
        </p:txBody>
      </p:sp>
      <p:sp>
        <p:nvSpPr>
          <p:cNvPr id="14" name="TextBox 13">
            <a:extLst>
              <a:ext uri="{FF2B5EF4-FFF2-40B4-BE49-F238E27FC236}">
                <a16:creationId xmlns:a16="http://schemas.microsoft.com/office/drawing/2014/main" xmlns="" id="{4CD0AC59-9F12-4D29-BA33-3110D939B89A}"/>
              </a:ext>
            </a:extLst>
          </p:cNvPr>
          <p:cNvSpPr txBox="1"/>
          <p:nvPr/>
        </p:nvSpPr>
        <p:spPr>
          <a:xfrm>
            <a:off x="5082372" y="209996"/>
            <a:ext cx="2167332" cy="1384995"/>
          </a:xfrm>
          <a:prstGeom prst="rect">
            <a:avLst/>
          </a:prstGeom>
          <a:noFill/>
        </p:spPr>
        <p:txBody>
          <a:bodyPr wrap="square" rtlCol="0">
            <a:spAutoFit/>
          </a:bodyPr>
          <a:lstStyle/>
          <a:p>
            <a:r>
              <a:rPr lang="en-US" altLang="ko-KR" sz="1400" b="1" dirty="0">
                <a:solidFill>
                  <a:schemeClr val="accent3"/>
                </a:solidFill>
                <a:cs typeface="Arial" pitchFamily="34" charset="0"/>
              </a:rPr>
              <a:t>As discussed we connected the 10 PCs of one floor with one switch and same applies for rest of the floors.</a:t>
            </a:r>
            <a:endParaRPr lang="ko-KR" altLang="en-US" sz="1400" b="1" dirty="0">
              <a:solidFill>
                <a:schemeClr val="accent3"/>
              </a:solidFill>
              <a:cs typeface="Arial" pitchFamily="34" charset="0"/>
            </a:endParaRPr>
          </a:p>
        </p:txBody>
      </p:sp>
      <p:sp>
        <p:nvSpPr>
          <p:cNvPr id="17" name="TextBox 16">
            <a:extLst>
              <a:ext uri="{FF2B5EF4-FFF2-40B4-BE49-F238E27FC236}">
                <a16:creationId xmlns:a16="http://schemas.microsoft.com/office/drawing/2014/main" xmlns="" id="{9CDBBE55-0F25-4C37-815D-9D1382ED5341}"/>
              </a:ext>
            </a:extLst>
          </p:cNvPr>
          <p:cNvSpPr txBox="1"/>
          <p:nvPr/>
        </p:nvSpPr>
        <p:spPr>
          <a:xfrm>
            <a:off x="7463589" y="209996"/>
            <a:ext cx="2167332" cy="1384995"/>
          </a:xfrm>
          <a:prstGeom prst="rect">
            <a:avLst/>
          </a:prstGeom>
          <a:noFill/>
        </p:spPr>
        <p:txBody>
          <a:bodyPr wrap="square" rtlCol="0">
            <a:spAutoFit/>
          </a:bodyPr>
          <a:lstStyle/>
          <a:p>
            <a:r>
              <a:rPr lang="en-US" altLang="ko-KR" sz="1400" b="1" dirty="0">
                <a:solidFill>
                  <a:schemeClr val="accent4"/>
                </a:solidFill>
                <a:cs typeface="Arial" pitchFamily="34" charset="0"/>
              </a:rPr>
              <a:t>The Switches representing each floor are then connected to the Router, which is further connected to the ADSL</a:t>
            </a:r>
            <a:endParaRPr lang="ko-KR" altLang="en-US" sz="1400" b="1" dirty="0">
              <a:solidFill>
                <a:schemeClr val="accent4"/>
              </a:solidFill>
              <a:cs typeface="Arial" pitchFamily="34" charset="0"/>
            </a:endParaRPr>
          </a:p>
        </p:txBody>
      </p:sp>
      <p:pic>
        <p:nvPicPr>
          <p:cNvPr id="21" name="Picture 20">
            <a:extLst>
              <a:ext uri="{FF2B5EF4-FFF2-40B4-BE49-F238E27FC236}">
                <a16:creationId xmlns:a16="http://schemas.microsoft.com/office/drawing/2014/main" xmlns="" id="{4246DD6B-D269-4424-82A6-CABFF6B71D2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722268"/>
            <a:ext cx="12192000" cy="5135732"/>
          </a:xfrm>
          <a:prstGeom prst="rect">
            <a:avLst/>
          </a:prstGeom>
        </p:spPr>
      </p:pic>
      <p:sp>
        <p:nvSpPr>
          <p:cNvPr id="22" name="TextBox 21">
            <a:extLst>
              <a:ext uri="{FF2B5EF4-FFF2-40B4-BE49-F238E27FC236}">
                <a16:creationId xmlns:a16="http://schemas.microsoft.com/office/drawing/2014/main" xmlns="" id="{5CCB4A1C-7509-4AC2-81D3-CF3AA9BB26F3}"/>
              </a:ext>
            </a:extLst>
          </p:cNvPr>
          <p:cNvSpPr txBox="1"/>
          <p:nvPr/>
        </p:nvSpPr>
        <p:spPr>
          <a:xfrm>
            <a:off x="9844806" y="209995"/>
            <a:ext cx="2167332" cy="1384995"/>
          </a:xfrm>
          <a:prstGeom prst="rect">
            <a:avLst/>
          </a:prstGeom>
          <a:noFill/>
        </p:spPr>
        <p:txBody>
          <a:bodyPr wrap="square" rtlCol="0">
            <a:spAutoFit/>
          </a:bodyPr>
          <a:lstStyle/>
          <a:p>
            <a:r>
              <a:rPr lang="en-US" altLang="ko-KR" sz="1400" b="1" dirty="0">
                <a:solidFill>
                  <a:schemeClr val="accent5">
                    <a:lumMod val="75000"/>
                  </a:schemeClr>
                </a:solidFill>
                <a:cs typeface="Arial" pitchFamily="34" charset="0"/>
              </a:rPr>
              <a:t>We have used two routers in our Cisco Model as Cisco Routers (PT – Empty) provide a maximum of 10 port.</a:t>
            </a:r>
            <a:endParaRPr lang="ko-KR" altLang="en-US" sz="1400" b="1" dirty="0">
              <a:solidFill>
                <a:schemeClr val="accent5">
                  <a:lumMod val="75000"/>
                </a:schemeClr>
              </a:solidFill>
              <a:cs typeface="Arial" pitchFamily="34" charset="0"/>
            </a:endParaRPr>
          </a:p>
        </p:txBody>
      </p:sp>
      <p:sp>
        <p:nvSpPr>
          <p:cNvPr id="12" name="Freeform: Shape 11">
            <a:extLst>
              <a:ext uri="{FF2B5EF4-FFF2-40B4-BE49-F238E27FC236}">
                <a16:creationId xmlns:a16="http://schemas.microsoft.com/office/drawing/2014/main" xmlns="" id="{5AC1796B-0951-4BB2-88AA-BC8D52CA856A}"/>
              </a:ext>
            </a:extLst>
          </p:cNvPr>
          <p:cNvSpPr/>
          <p:nvPr/>
        </p:nvSpPr>
        <p:spPr>
          <a:xfrm>
            <a:off x="7463589" y="6161103"/>
            <a:ext cx="4728411" cy="696897"/>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Network Design For Hotel Rooms</a:t>
            </a:r>
          </a:p>
        </p:txBody>
      </p:sp>
    </p:spTree>
    <p:extLst>
      <p:ext uri="{BB962C8B-B14F-4D97-AF65-F5344CB8AC3E}">
        <p14:creationId xmlns:p14="http://schemas.microsoft.com/office/powerpoint/2010/main" xmlns="" val="322442433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9CBEECB9-6D2C-4345-90DC-3AB33E7FD50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722268"/>
            <a:ext cx="12186082" cy="5135732"/>
          </a:xfrm>
          <a:prstGeom prst="rect">
            <a:avLst/>
          </a:prstGeom>
        </p:spPr>
      </p:pic>
      <p:grpSp>
        <p:nvGrpSpPr>
          <p:cNvPr id="5" name="Group 4">
            <a:extLst>
              <a:ext uri="{FF2B5EF4-FFF2-40B4-BE49-F238E27FC236}">
                <a16:creationId xmlns:a16="http://schemas.microsoft.com/office/drawing/2014/main" xmlns="" id="{047BC315-E344-4512-8F5D-CD41DCAC6526}"/>
              </a:ext>
            </a:extLst>
          </p:cNvPr>
          <p:cNvGrpSpPr/>
          <p:nvPr/>
        </p:nvGrpSpPr>
        <p:grpSpPr>
          <a:xfrm>
            <a:off x="-363984" y="0"/>
            <a:ext cx="4518734" cy="1722268"/>
            <a:chOff x="827584" y="1340768"/>
            <a:chExt cx="2736304" cy="5340504"/>
          </a:xfrm>
        </p:grpSpPr>
        <p:sp>
          <p:nvSpPr>
            <p:cNvPr id="6" name="Rectangle 16">
              <a:extLst>
                <a:ext uri="{FF2B5EF4-FFF2-40B4-BE49-F238E27FC236}">
                  <a16:creationId xmlns:a16="http://schemas.microsoft.com/office/drawing/2014/main" xmlns="" id="{B2A79A34-D343-46FD-BF33-170D56191C3C}"/>
                </a:ext>
              </a:extLst>
            </p:cNvPr>
            <p:cNvSpPr/>
            <p:nvPr/>
          </p:nvSpPr>
          <p:spPr>
            <a:xfrm>
              <a:off x="827584" y="1340768"/>
              <a:ext cx="2736304" cy="211832"/>
            </a:xfrm>
            <a:custGeom>
              <a:avLst/>
              <a:gdLst>
                <a:gd name="connsiteX0" fmla="*/ 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0 w 2736304"/>
                <a:gd name="connsiteY4" fmla="*/ 0 h 211832"/>
                <a:gd name="connsiteX0" fmla="*/ 22098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220980 w 2736304"/>
                <a:gd name="connsiteY4" fmla="*/ 0 h 211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304" h="211832">
                  <a:moveTo>
                    <a:pt x="220980" y="0"/>
                  </a:moveTo>
                  <a:lnTo>
                    <a:pt x="2736304" y="0"/>
                  </a:lnTo>
                  <a:lnTo>
                    <a:pt x="2736304" y="211832"/>
                  </a:lnTo>
                  <a:lnTo>
                    <a:pt x="0" y="211832"/>
                  </a:lnTo>
                  <a:lnTo>
                    <a:pt x="22098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a:extLst>
                <a:ext uri="{FF2B5EF4-FFF2-40B4-BE49-F238E27FC236}">
                  <a16:creationId xmlns:a16="http://schemas.microsoft.com/office/drawing/2014/main" xmlns="" id="{1FD90781-D2A5-4033-82A5-FB8B65CBF0EE}"/>
                </a:ext>
              </a:extLst>
            </p:cNvPr>
            <p:cNvSpPr/>
            <p:nvPr/>
          </p:nvSpPr>
          <p:spPr>
            <a:xfrm>
              <a:off x="1043608" y="1340768"/>
              <a:ext cx="2520280" cy="5340504"/>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 name="TextBox 7">
            <a:extLst>
              <a:ext uri="{FF2B5EF4-FFF2-40B4-BE49-F238E27FC236}">
                <a16:creationId xmlns:a16="http://schemas.microsoft.com/office/drawing/2014/main" xmlns="" id="{810D9C49-6963-448C-864A-B645C0A5A158}"/>
              </a:ext>
            </a:extLst>
          </p:cNvPr>
          <p:cNvSpPr txBox="1"/>
          <p:nvPr/>
        </p:nvSpPr>
        <p:spPr>
          <a:xfrm>
            <a:off x="74648" y="211832"/>
            <a:ext cx="3991326" cy="1446550"/>
          </a:xfrm>
          <a:prstGeom prst="rect">
            <a:avLst/>
          </a:prstGeom>
          <a:noFill/>
        </p:spPr>
        <p:txBody>
          <a:bodyPr wrap="square" rtlCol="0">
            <a:spAutoFit/>
          </a:bodyPr>
          <a:lstStyle/>
          <a:p>
            <a:r>
              <a:rPr lang="en-GB" altLang="ko-KR" sz="4400" dirty="0">
                <a:solidFill>
                  <a:schemeClr val="bg1"/>
                </a:solidFill>
                <a:cs typeface="Arial" pitchFamily="34" charset="0"/>
              </a:rPr>
              <a:t>Network Setup </a:t>
            </a:r>
            <a:r>
              <a:rPr lang="en-GB" altLang="ko-KR" sz="4400" dirty="0" err="1">
                <a:solidFill>
                  <a:schemeClr val="bg1"/>
                </a:solidFill>
                <a:cs typeface="Arial" pitchFamily="34" charset="0"/>
              </a:rPr>
              <a:t>Contd</a:t>
            </a:r>
            <a:r>
              <a:rPr lang="en-GB" altLang="ko-KR" sz="4400" dirty="0">
                <a:solidFill>
                  <a:schemeClr val="bg1"/>
                </a:solidFill>
                <a:cs typeface="Arial" pitchFamily="34" charset="0"/>
              </a:rPr>
              <a:t>…</a:t>
            </a:r>
            <a:endParaRPr lang="ko-KR" altLang="en-US" sz="4400" dirty="0">
              <a:solidFill>
                <a:schemeClr val="bg1"/>
              </a:solidFill>
              <a:cs typeface="Arial" pitchFamily="34" charset="0"/>
            </a:endParaRPr>
          </a:p>
        </p:txBody>
      </p:sp>
      <p:sp>
        <p:nvSpPr>
          <p:cNvPr id="11" name="TextBox 10">
            <a:extLst>
              <a:ext uri="{FF2B5EF4-FFF2-40B4-BE49-F238E27FC236}">
                <a16:creationId xmlns:a16="http://schemas.microsoft.com/office/drawing/2014/main" xmlns="" id="{1028E030-55BE-4A3B-842F-4F9B5AC1E91F}"/>
              </a:ext>
            </a:extLst>
          </p:cNvPr>
          <p:cNvSpPr txBox="1"/>
          <p:nvPr/>
        </p:nvSpPr>
        <p:spPr>
          <a:xfrm>
            <a:off x="4425132" y="235874"/>
            <a:ext cx="2402048" cy="1600438"/>
          </a:xfrm>
          <a:prstGeom prst="rect">
            <a:avLst/>
          </a:prstGeom>
          <a:noFill/>
        </p:spPr>
        <p:txBody>
          <a:bodyPr wrap="square" rtlCol="0">
            <a:spAutoFit/>
          </a:bodyPr>
          <a:lstStyle/>
          <a:p>
            <a:r>
              <a:rPr lang="en-US" altLang="ko-KR" sz="1400" b="1" dirty="0">
                <a:solidFill>
                  <a:schemeClr val="accent2"/>
                </a:solidFill>
                <a:cs typeface="Arial" pitchFamily="34" charset="0"/>
              </a:rPr>
              <a:t>We have again used       PT - Empty Router for the Staff Router and for connecting the lobby and swimming pool Wi- Fi to the ADSL we have used a Switch.</a:t>
            </a:r>
            <a:endParaRPr lang="ko-KR" altLang="en-US" sz="1400" b="1" dirty="0">
              <a:solidFill>
                <a:schemeClr val="accent2"/>
              </a:solidFill>
              <a:cs typeface="Arial" pitchFamily="34" charset="0"/>
            </a:endParaRPr>
          </a:p>
        </p:txBody>
      </p:sp>
      <p:sp>
        <p:nvSpPr>
          <p:cNvPr id="14" name="TextBox 13">
            <a:extLst>
              <a:ext uri="{FF2B5EF4-FFF2-40B4-BE49-F238E27FC236}">
                <a16:creationId xmlns:a16="http://schemas.microsoft.com/office/drawing/2014/main" xmlns="" id="{4CD0AC59-9F12-4D29-BA33-3110D939B89A}"/>
              </a:ext>
            </a:extLst>
          </p:cNvPr>
          <p:cNvSpPr txBox="1"/>
          <p:nvPr/>
        </p:nvSpPr>
        <p:spPr>
          <a:xfrm>
            <a:off x="7108897" y="209994"/>
            <a:ext cx="2402047" cy="1600438"/>
          </a:xfrm>
          <a:prstGeom prst="rect">
            <a:avLst/>
          </a:prstGeom>
          <a:noFill/>
        </p:spPr>
        <p:txBody>
          <a:bodyPr wrap="square" rtlCol="0">
            <a:spAutoFit/>
          </a:bodyPr>
          <a:lstStyle/>
          <a:p>
            <a:r>
              <a:rPr lang="en-US" altLang="ko-KR" sz="1400" b="1" dirty="0">
                <a:solidFill>
                  <a:schemeClr val="accent3"/>
                </a:solidFill>
                <a:cs typeface="Arial" pitchFamily="34" charset="0"/>
              </a:rPr>
              <a:t>For the ADSL design we have used a Router which is connected to DSL Modem which is under the category of WAN Emulation in the Networking Devices.</a:t>
            </a:r>
            <a:endParaRPr lang="ko-KR" altLang="en-US" sz="1400" b="1" dirty="0">
              <a:solidFill>
                <a:schemeClr val="accent3"/>
              </a:solidFill>
              <a:cs typeface="Arial" pitchFamily="34" charset="0"/>
            </a:endParaRPr>
          </a:p>
        </p:txBody>
      </p:sp>
      <p:sp>
        <p:nvSpPr>
          <p:cNvPr id="17" name="TextBox 16">
            <a:extLst>
              <a:ext uri="{FF2B5EF4-FFF2-40B4-BE49-F238E27FC236}">
                <a16:creationId xmlns:a16="http://schemas.microsoft.com/office/drawing/2014/main" xmlns="" id="{9CDBBE55-0F25-4C37-815D-9D1382ED5341}"/>
              </a:ext>
            </a:extLst>
          </p:cNvPr>
          <p:cNvSpPr txBox="1"/>
          <p:nvPr/>
        </p:nvSpPr>
        <p:spPr>
          <a:xfrm>
            <a:off x="9784035" y="209994"/>
            <a:ext cx="2402047" cy="2462213"/>
          </a:xfrm>
          <a:prstGeom prst="rect">
            <a:avLst/>
          </a:prstGeom>
          <a:noFill/>
        </p:spPr>
        <p:txBody>
          <a:bodyPr wrap="square" rtlCol="0">
            <a:spAutoFit/>
          </a:bodyPr>
          <a:lstStyle/>
          <a:p>
            <a:r>
              <a:rPr lang="en-US" altLang="ko-KR" sz="1400" b="1" dirty="0">
                <a:solidFill>
                  <a:schemeClr val="accent4"/>
                </a:solidFill>
                <a:cs typeface="Arial" pitchFamily="34" charset="0"/>
              </a:rPr>
              <a:t>To demonstrate wireless internet access in the lobby and swimming pool  area we have used Wireless Device AP – PT under the Networking Devices category of Cisco Packet Tracer.</a:t>
            </a:r>
          </a:p>
          <a:p>
            <a:endParaRPr lang="en-US" altLang="ko-KR" sz="1400" b="1" dirty="0">
              <a:solidFill>
                <a:schemeClr val="accent4"/>
              </a:solidFill>
              <a:cs typeface="Arial" pitchFamily="34" charset="0"/>
            </a:endParaRPr>
          </a:p>
          <a:p>
            <a:r>
              <a:rPr lang="en-US" altLang="ko-KR" sz="1400" b="1" dirty="0">
                <a:solidFill>
                  <a:schemeClr val="accent4"/>
                </a:solidFill>
                <a:cs typeface="Arial" pitchFamily="34" charset="0"/>
              </a:rPr>
              <a:t>The Wireless connection is password protected. </a:t>
            </a:r>
            <a:endParaRPr lang="ko-KR" altLang="en-US" sz="1400" b="1" dirty="0">
              <a:solidFill>
                <a:schemeClr val="accent4"/>
              </a:solidFill>
              <a:cs typeface="Arial" pitchFamily="34" charset="0"/>
            </a:endParaRPr>
          </a:p>
        </p:txBody>
      </p:sp>
      <p:sp>
        <p:nvSpPr>
          <p:cNvPr id="2" name="Rectangle 1">
            <a:extLst>
              <a:ext uri="{FF2B5EF4-FFF2-40B4-BE49-F238E27FC236}">
                <a16:creationId xmlns:a16="http://schemas.microsoft.com/office/drawing/2014/main" xmlns="" id="{93378F9E-AC00-410D-9197-67DBD0A0FAF6}"/>
              </a:ext>
            </a:extLst>
          </p:cNvPr>
          <p:cNvSpPr/>
          <p:nvPr/>
        </p:nvSpPr>
        <p:spPr>
          <a:xfrm>
            <a:off x="5626384" y="3244334"/>
            <a:ext cx="939231" cy="369332"/>
          </a:xfrm>
          <a:prstGeom prst="rect">
            <a:avLst/>
          </a:prstGeom>
        </p:spPr>
        <p:txBody>
          <a:bodyPr wrap="none">
            <a:spAutoFit/>
          </a:bodyPr>
          <a:lstStyle/>
          <a:p>
            <a:r>
              <a:rPr lang="en-US" altLang="ko-KR" b="1" dirty="0">
                <a:solidFill>
                  <a:schemeClr val="bg1"/>
                </a:solidFill>
                <a:cs typeface="Arial" pitchFamily="34" charset="0"/>
              </a:rPr>
              <a:t>Wi - Fi </a:t>
            </a:r>
            <a:endParaRPr lang="en-IN" dirty="0"/>
          </a:p>
        </p:txBody>
      </p:sp>
      <p:sp>
        <p:nvSpPr>
          <p:cNvPr id="4" name="Rectangle 3">
            <a:extLst>
              <a:ext uri="{FF2B5EF4-FFF2-40B4-BE49-F238E27FC236}">
                <a16:creationId xmlns:a16="http://schemas.microsoft.com/office/drawing/2014/main" xmlns="" id="{E2BB3682-8B1B-402F-B2E6-81C02B477F7D}"/>
              </a:ext>
            </a:extLst>
          </p:cNvPr>
          <p:cNvSpPr/>
          <p:nvPr/>
        </p:nvSpPr>
        <p:spPr>
          <a:xfrm>
            <a:off x="5626384" y="3244334"/>
            <a:ext cx="939231" cy="369332"/>
          </a:xfrm>
          <a:prstGeom prst="rect">
            <a:avLst/>
          </a:prstGeom>
        </p:spPr>
        <p:txBody>
          <a:bodyPr wrap="none">
            <a:spAutoFit/>
          </a:bodyPr>
          <a:lstStyle/>
          <a:p>
            <a:r>
              <a:rPr lang="en-US" altLang="ko-KR" b="1" dirty="0">
                <a:solidFill>
                  <a:schemeClr val="bg1"/>
                </a:solidFill>
                <a:cs typeface="Arial" pitchFamily="34" charset="0"/>
              </a:rPr>
              <a:t>Wi - Fi </a:t>
            </a:r>
            <a:endParaRPr lang="en-IN" dirty="0"/>
          </a:p>
        </p:txBody>
      </p:sp>
      <p:sp>
        <p:nvSpPr>
          <p:cNvPr id="15" name="Freeform: Shape 14">
            <a:extLst>
              <a:ext uri="{FF2B5EF4-FFF2-40B4-BE49-F238E27FC236}">
                <a16:creationId xmlns:a16="http://schemas.microsoft.com/office/drawing/2014/main" xmlns="" id="{A92658C6-5681-411C-A32B-53753D42CEA0}"/>
              </a:ext>
            </a:extLst>
          </p:cNvPr>
          <p:cNvSpPr/>
          <p:nvPr/>
        </p:nvSpPr>
        <p:spPr>
          <a:xfrm>
            <a:off x="74648" y="2189473"/>
            <a:ext cx="4810876" cy="696897"/>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Network Design For Hotel Management, Lobby and Swimming Pool Area</a:t>
            </a:r>
          </a:p>
        </p:txBody>
      </p:sp>
    </p:spTree>
    <p:extLst>
      <p:ext uri="{BB962C8B-B14F-4D97-AF65-F5344CB8AC3E}">
        <p14:creationId xmlns:p14="http://schemas.microsoft.com/office/powerpoint/2010/main" xmlns="" val="3002987113"/>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047BC315-E344-4512-8F5D-CD41DCAC6526}"/>
              </a:ext>
            </a:extLst>
          </p:cNvPr>
          <p:cNvGrpSpPr/>
          <p:nvPr/>
        </p:nvGrpSpPr>
        <p:grpSpPr>
          <a:xfrm>
            <a:off x="-362668" y="0"/>
            <a:ext cx="4641705" cy="719986"/>
            <a:chOff x="827584" y="1340768"/>
            <a:chExt cx="2736304" cy="5340504"/>
          </a:xfrm>
        </p:grpSpPr>
        <p:sp>
          <p:nvSpPr>
            <p:cNvPr id="6" name="Rectangle 16">
              <a:extLst>
                <a:ext uri="{FF2B5EF4-FFF2-40B4-BE49-F238E27FC236}">
                  <a16:creationId xmlns:a16="http://schemas.microsoft.com/office/drawing/2014/main" xmlns="" id="{B2A79A34-D343-46FD-BF33-170D56191C3C}"/>
                </a:ext>
              </a:extLst>
            </p:cNvPr>
            <p:cNvSpPr/>
            <p:nvPr/>
          </p:nvSpPr>
          <p:spPr>
            <a:xfrm>
              <a:off x="827584" y="1340768"/>
              <a:ext cx="2736304" cy="211832"/>
            </a:xfrm>
            <a:custGeom>
              <a:avLst/>
              <a:gdLst>
                <a:gd name="connsiteX0" fmla="*/ 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0 w 2736304"/>
                <a:gd name="connsiteY4" fmla="*/ 0 h 211832"/>
                <a:gd name="connsiteX0" fmla="*/ 22098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220980 w 2736304"/>
                <a:gd name="connsiteY4" fmla="*/ 0 h 211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304" h="211832">
                  <a:moveTo>
                    <a:pt x="220980" y="0"/>
                  </a:moveTo>
                  <a:lnTo>
                    <a:pt x="2736304" y="0"/>
                  </a:lnTo>
                  <a:lnTo>
                    <a:pt x="2736304" y="211832"/>
                  </a:lnTo>
                  <a:lnTo>
                    <a:pt x="0" y="211832"/>
                  </a:lnTo>
                  <a:lnTo>
                    <a:pt x="22098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a:extLst>
                <a:ext uri="{FF2B5EF4-FFF2-40B4-BE49-F238E27FC236}">
                  <a16:creationId xmlns:a16="http://schemas.microsoft.com/office/drawing/2014/main" xmlns="" id="{1FD90781-D2A5-4033-82A5-FB8B65CBF0EE}"/>
                </a:ext>
              </a:extLst>
            </p:cNvPr>
            <p:cNvSpPr/>
            <p:nvPr/>
          </p:nvSpPr>
          <p:spPr>
            <a:xfrm>
              <a:off x="1043608" y="1340768"/>
              <a:ext cx="2520280" cy="5340504"/>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 name="TextBox 7">
            <a:extLst>
              <a:ext uri="{FF2B5EF4-FFF2-40B4-BE49-F238E27FC236}">
                <a16:creationId xmlns:a16="http://schemas.microsoft.com/office/drawing/2014/main" xmlns="" id="{810D9C49-6963-448C-864A-B645C0A5A158}"/>
              </a:ext>
            </a:extLst>
          </p:cNvPr>
          <p:cNvSpPr txBox="1"/>
          <p:nvPr/>
        </p:nvSpPr>
        <p:spPr>
          <a:xfrm>
            <a:off x="40130" y="52724"/>
            <a:ext cx="3999210" cy="523220"/>
          </a:xfrm>
          <a:prstGeom prst="rect">
            <a:avLst/>
          </a:prstGeom>
          <a:noFill/>
        </p:spPr>
        <p:txBody>
          <a:bodyPr wrap="square" rtlCol="0">
            <a:spAutoFit/>
          </a:bodyPr>
          <a:lstStyle/>
          <a:p>
            <a:r>
              <a:rPr lang="en-GB" altLang="ko-KR" sz="2800" dirty="0">
                <a:solidFill>
                  <a:schemeClr val="bg1"/>
                </a:solidFill>
                <a:cs typeface="Arial" pitchFamily="34" charset="0"/>
              </a:rPr>
              <a:t>Network Setup </a:t>
            </a:r>
            <a:r>
              <a:rPr lang="en-GB" altLang="ko-KR" sz="2800" dirty="0" err="1">
                <a:solidFill>
                  <a:schemeClr val="bg1"/>
                </a:solidFill>
                <a:cs typeface="Arial" pitchFamily="34" charset="0"/>
              </a:rPr>
              <a:t>Contd</a:t>
            </a:r>
            <a:r>
              <a:rPr lang="en-GB" altLang="ko-KR" sz="2800" dirty="0">
                <a:solidFill>
                  <a:schemeClr val="bg1"/>
                </a:solidFill>
                <a:cs typeface="Arial" pitchFamily="34" charset="0"/>
              </a:rPr>
              <a:t>…</a:t>
            </a:r>
            <a:endParaRPr lang="ko-KR" altLang="en-US" sz="2800" dirty="0">
              <a:solidFill>
                <a:schemeClr val="bg1"/>
              </a:solidFill>
              <a:cs typeface="Arial" pitchFamily="34" charset="0"/>
            </a:endParaRPr>
          </a:p>
        </p:txBody>
      </p:sp>
      <p:sp>
        <p:nvSpPr>
          <p:cNvPr id="14" name="TextBox 13">
            <a:extLst>
              <a:ext uri="{FF2B5EF4-FFF2-40B4-BE49-F238E27FC236}">
                <a16:creationId xmlns:a16="http://schemas.microsoft.com/office/drawing/2014/main" xmlns="" id="{4CD0AC59-9F12-4D29-BA33-3110D939B89A}"/>
              </a:ext>
            </a:extLst>
          </p:cNvPr>
          <p:cNvSpPr txBox="1"/>
          <p:nvPr/>
        </p:nvSpPr>
        <p:spPr>
          <a:xfrm>
            <a:off x="3151573" y="5323785"/>
            <a:ext cx="2962201" cy="1169551"/>
          </a:xfrm>
          <a:prstGeom prst="rect">
            <a:avLst/>
          </a:prstGeom>
          <a:noFill/>
        </p:spPr>
        <p:txBody>
          <a:bodyPr wrap="square" rtlCol="0">
            <a:spAutoFit/>
          </a:bodyPr>
          <a:lstStyle/>
          <a:p>
            <a:r>
              <a:rPr lang="en-US" altLang="ko-KR" sz="1400" b="1" dirty="0">
                <a:solidFill>
                  <a:schemeClr val="accent3"/>
                </a:solidFill>
                <a:cs typeface="Arial" pitchFamily="34" charset="0"/>
              </a:rPr>
              <a:t>To avoid one guest from accessing another guest’s PC or the Staff PC’s we have assigned each PC with different VLAN. Same applies for Staff PCs too.</a:t>
            </a:r>
            <a:endParaRPr lang="ko-KR" altLang="en-US" sz="1400" b="1" dirty="0">
              <a:solidFill>
                <a:schemeClr val="accent3"/>
              </a:solidFill>
              <a:cs typeface="Arial" pitchFamily="34" charset="0"/>
            </a:endParaRPr>
          </a:p>
        </p:txBody>
      </p:sp>
      <p:sp>
        <p:nvSpPr>
          <p:cNvPr id="17" name="TextBox 16">
            <a:extLst>
              <a:ext uri="{FF2B5EF4-FFF2-40B4-BE49-F238E27FC236}">
                <a16:creationId xmlns:a16="http://schemas.microsoft.com/office/drawing/2014/main" xmlns="" id="{9CDBBE55-0F25-4C37-815D-9D1382ED5341}"/>
              </a:ext>
            </a:extLst>
          </p:cNvPr>
          <p:cNvSpPr txBox="1"/>
          <p:nvPr/>
        </p:nvSpPr>
        <p:spPr>
          <a:xfrm>
            <a:off x="6090044" y="5323785"/>
            <a:ext cx="3048019" cy="1384995"/>
          </a:xfrm>
          <a:prstGeom prst="rect">
            <a:avLst/>
          </a:prstGeom>
          <a:noFill/>
        </p:spPr>
        <p:txBody>
          <a:bodyPr wrap="square" rtlCol="0">
            <a:spAutoFit/>
          </a:bodyPr>
          <a:lstStyle/>
          <a:p>
            <a:r>
              <a:rPr lang="en-US" altLang="ko-KR" sz="1400" b="1" dirty="0">
                <a:solidFill>
                  <a:schemeClr val="accent4"/>
                </a:solidFill>
                <a:cs typeface="Arial" pitchFamily="34" charset="0"/>
              </a:rPr>
              <a:t>Advantage of VLAN is that it can allow different PCs having same VLAN value to connect to each other. So we can have different groups of PC that can have intra connectivity but not inter.</a:t>
            </a:r>
            <a:endParaRPr lang="ko-KR" altLang="en-US" sz="1400" b="1" dirty="0">
              <a:solidFill>
                <a:schemeClr val="accent4"/>
              </a:solidFill>
              <a:cs typeface="Arial" pitchFamily="34" charset="0"/>
            </a:endParaRPr>
          </a:p>
        </p:txBody>
      </p:sp>
      <p:pic>
        <p:nvPicPr>
          <p:cNvPr id="30" name="Picture 29">
            <a:extLst>
              <a:ext uri="{FF2B5EF4-FFF2-40B4-BE49-F238E27FC236}">
                <a16:creationId xmlns:a16="http://schemas.microsoft.com/office/drawing/2014/main" xmlns="" id="{DC53F581-34B2-4800-A516-2F261778859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28518" y="0"/>
            <a:ext cx="5963482" cy="4658852"/>
          </a:xfrm>
          <a:prstGeom prst="rect">
            <a:avLst/>
          </a:prstGeom>
        </p:spPr>
      </p:pic>
      <p:pic>
        <p:nvPicPr>
          <p:cNvPr id="32" name="Picture 31">
            <a:extLst>
              <a:ext uri="{FF2B5EF4-FFF2-40B4-BE49-F238E27FC236}">
                <a16:creationId xmlns:a16="http://schemas.microsoft.com/office/drawing/2014/main" xmlns="" id="{4FCFA190-772A-4271-B570-629346AB39E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719986"/>
            <a:ext cx="5537338" cy="3938866"/>
          </a:xfrm>
          <a:prstGeom prst="rect">
            <a:avLst/>
          </a:prstGeom>
        </p:spPr>
      </p:pic>
      <p:sp>
        <p:nvSpPr>
          <p:cNvPr id="11" name="TextBox 10">
            <a:extLst>
              <a:ext uri="{FF2B5EF4-FFF2-40B4-BE49-F238E27FC236}">
                <a16:creationId xmlns:a16="http://schemas.microsoft.com/office/drawing/2014/main" xmlns="" id="{1028E030-55BE-4A3B-842F-4F9B5AC1E91F}"/>
              </a:ext>
            </a:extLst>
          </p:cNvPr>
          <p:cNvSpPr txBox="1"/>
          <p:nvPr/>
        </p:nvSpPr>
        <p:spPr>
          <a:xfrm>
            <a:off x="189372" y="5323788"/>
            <a:ext cx="2962201" cy="1169551"/>
          </a:xfrm>
          <a:prstGeom prst="rect">
            <a:avLst/>
          </a:prstGeom>
          <a:noFill/>
        </p:spPr>
        <p:txBody>
          <a:bodyPr wrap="square" rtlCol="0">
            <a:spAutoFit/>
          </a:bodyPr>
          <a:lstStyle/>
          <a:p>
            <a:r>
              <a:rPr lang="en-US" sz="1400" b="1" dirty="0">
                <a:solidFill>
                  <a:schemeClr val="accent2"/>
                </a:solidFill>
              </a:rPr>
              <a:t>A VLAN (virtual LAN) is a subnetwork which can group together collections of devices on separate physical local area networks (LANs).</a:t>
            </a:r>
            <a:endParaRPr lang="ko-KR" altLang="en-US" sz="1400" b="1" dirty="0">
              <a:solidFill>
                <a:schemeClr val="accent2"/>
              </a:solidFill>
              <a:cs typeface="Arial" pitchFamily="34" charset="0"/>
            </a:endParaRPr>
          </a:p>
        </p:txBody>
      </p:sp>
      <p:sp>
        <p:nvSpPr>
          <p:cNvPr id="33" name="Rectangle 32">
            <a:extLst>
              <a:ext uri="{FF2B5EF4-FFF2-40B4-BE49-F238E27FC236}">
                <a16:creationId xmlns:a16="http://schemas.microsoft.com/office/drawing/2014/main" xmlns="" id="{3BF69EE0-9831-4DE5-BCB6-95E33D880C16}"/>
              </a:ext>
            </a:extLst>
          </p:cNvPr>
          <p:cNvSpPr/>
          <p:nvPr/>
        </p:nvSpPr>
        <p:spPr>
          <a:xfrm>
            <a:off x="1041962" y="4802819"/>
            <a:ext cx="3453414" cy="3770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Configuring VLAN for Floor PCs</a:t>
            </a:r>
            <a:endParaRPr lang="en-IN" dirty="0"/>
          </a:p>
        </p:txBody>
      </p:sp>
      <p:sp>
        <p:nvSpPr>
          <p:cNvPr id="34" name="Rectangle 33">
            <a:extLst>
              <a:ext uri="{FF2B5EF4-FFF2-40B4-BE49-F238E27FC236}">
                <a16:creationId xmlns:a16="http://schemas.microsoft.com/office/drawing/2014/main" xmlns="" id="{F735F318-B3E6-4516-9C19-C6EA2F57DBB2}"/>
              </a:ext>
            </a:extLst>
          </p:cNvPr>
          <p:cNvSpPr/>
          <p:nvPr/>
        </p:nvSpPr>
        <p:spPr>
          <a:xfrm>
            <a:off x="7396255" y="4802819"/>
            <a:ext cx="3628008" cy="3770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Configuring VLAN for Staff PCs</a:t>
            </a:r>
            <a:endParaRPr lang="en-IN" dirty="0"/>
          </a:p>
        </p:txBody>
      </p:sp>
      <p:sp>
        <p:nvSpPr>
          <p:cNvPr id="35" name="TextBox 34">
            <a:extLst>
              <a:ext uri="{FF2B5EF4-FFF2-40B4-BE49-F238E27FC236}">
                <a16:creationId xmlns:a16="http://schemas.microsoft.com/office/drawing/2014/main" xmlns="" id="{41FAC0A9-5DB3-4C64-8BE6-2859BC7E3EDB}"/>
              </a:ext>
            </a:extLst>
          </p:cNvPr>
          <p:cNvSpPr txBox="1"/>
          <p:nvPr/>
        </p:nvSpPr>
        <p:spPr>
          <a:xfrm>
            <a:off x="9052245" y="5323785"/>
            <a:ext cx="3048019" cy="1384995"/>
          </a:xfrm>
          <a:prstGeom prst="rect">
            <a:avLst/>
          </a:prstGeom>
          <a:noFill/>
        </p:spPr>
        <p:txBody>
          <a:bodyPr wrap="square" rtlCol="0">
            <a:spAutoFit/>
          </a:bodyPr>
          <a:lstStyle/>
          <a:p>
            <a:r>
              <a:rPr lang="en-US" altLang="ko-KR" sz="1400" b="1" dirty="0">
                <a:solidFill>
                  <a:schemeClr val="accent4"/>
                </a:solidFill>
                <a:cs typeface="Arial" pitchFamily="34" charset="0"/>
              </a:rPr>
              <a:t>For example we can group all PCs of accounts department under one VLAN so that only accounts staff can access each other. Others won’t be able to access Account Department’s PC.</a:t>
            </a:r>
            <a:endParaRPr lang="ko-KR" altLang="en-US" sz="1400" b="1" dirty="0">
              <a:solidFill>
                <a:schemeClr val="accent4"/>
              </a:solidFill>
              <a:cs typeface="Arial" pitchFamily="34" charset="0"/>
            </a:endParaRPr>
          </a:p>
        </p:txBody>
      </p:sp>
    </p:spTree>
    <p:extLst>
      <p:ext uri="{BB962C8B-B14F-4D97-AF65-F5344CB8AC3E}">
        <p14:creationId xmlns:p14="http://schemas.microsoft.com/office/powerpoint/2010/main" xmlns="" val="223604970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EBDA3036-8A3A-4C03-BAF3-3398BE0B2270}"/>
              </a:ext>
            </a:extLst>
          </p:cNvPr>
          <p:cNvGrpSpPr/>
          <p:nvPr/>
        </p:nvGrpSpPr>
        <p:grpSpPr>
          <a:xfrm>
            <a:off x="-363984" y="0"/>
            <a:ext cx="4518734" cy="1722268"/>
            <a:chOff x="827584" y="1340768"/>
            <a:chExt cx="2736304" cy="5340504"/>
          </a:xfrm>
        </p:grpSpPr>
        <p:sp>
          <p:nvSpPr>
            <p:cNvPr id="20" name="Rectangle 16">
              <a:extLst>
                <a:ext uri="{FF2B5EF4-FFF2-40B4-BE49-F238E27FC236}">
                  <a16:creationId xmlns:a16="http://schemas.microsoft.com/office/drawing/2014/main" xmlns="" id="{422AB867-9311-46DB-B368-C618F51632BB}"/>
                </a:ext>
              </a:extLst>
            </p:cNvPr>
            <p:cNvSpPr/>
            <p:nvPr/>
          </p:nvSpPr>
          <p:spPr>
            <a:xfrm>
              <a:off x="827584" y="1340768"/>
              <a:ext cx="2736304" cy="211832"/>
            </a:xfrm>
            <a:custGeom>
              <a:avLst/>
              <a:gdLst>
                <a:gd name="connsiteX0" fmla="*/ 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0 w 2736304"/>
                <a:gd name="connsiteY4" fmla="*/ 0 h 211832"/>
                <a:gd name="connsiteX0" fmla="*/ 22098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220980 w 2736304"/>
                <a:gd name="connsiteY4" fmla="*/ 0 h 211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304" h="211832">
                  <a:moveTo>
                    <a:pt x="220980" y="0"/>
                  </a:moveTo>
                  <a:lnTo>
                    <a:pt x="2736304" y="0"/>
                  </a:lnTo>
                  <a:lnTo>
                    <a:pt x="2736304" y="211832"/>
                  </a:lnTo>
                  <a:lnTo>
                    <a:pt x="0" y="211832"/>
                  </a:lnTo>
                  <a:lnTo>
                    <a:pt x="22098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ectangle 20">
              <a:extLst>
                <a:ext uri="{FF2B5EF4-FFF2-40B4-BE49-F238E27FC236}">
                  <a16:creationId xmlns:a16="http://schemas.microsoft.com/office/drawing/2014/main" xmlns="" id="{35D3BE4E-BCE2-4AED-B927-E6BC5BEE8E47}"/>
                </a:ext>
              </a:extLst>
            </p:cNvPr>
            <p:cNvSpPr/>
            <p:nvPr/>
          </p:nvSpPr>
          <p:spPr>
            <a:xfrm>
              <a:off x="1043608" y="1340768"/>
              <a:ext cx="2520280" cy="5340504"/>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4" name="TextBox 23">
            <a:extLst>
              <a:ext uri="{FF2B5EF4-FFF2-40B4-BE49-F238E27FC236}">
                <a16:creationId xmlns:a16="http://schemas.microsoft.com/office/drawing/2014/main" xmlns="" id="{397244F1-4963-4316-9594-0DD3DFC8D7B0}"/>
              </a:ext>
            </a:extLst>
          </p:cNvPr>
          <p:cNvSpPr txBox="1"/>
          <p:nvPr/>
        </p:nvSpPr>
        <p:spPr>
          <a:xfrm>
            <a:off x="74648" y="211832"/>
            <a:ext cx="3991326" cy="1446550"/>
          </a:xfrm>
          <a:prstGeom prst="rect">
            <a:avLst/>
          </a:prstGeom>
          <a:noFill/>
        </p:spPr>
        <p:txBody>
          <a:bodyPr wrap="square" rtlCol="0">
            <a:spAutoFit/>
          </a:bodyPr>
          <a:lstStyle/>
          <a:p>
            <a:r>
              <a:rPr lang="en-GB" altLang="ko-KR" sz="4400" dirty="0">
                <a:solidFill>
                  <a:schemeClr val="bg1"/>
                </a:solidFill>
                <a:cs typeface="Arial" pitchFamily="34" charset="0"/>
              </a:rPr>
              <a:t>Network Setup </a:t>
            </a:r>
            <a:r>
              <a:rPr lang="en-GB" altLang="ko-KR" sz="4400" dirty="0" err="1">
                <a:solidFill>
                  <a:schemeClr val="bg1"/>
                </a:solidFill>
                <a:cs typeface="Arial" pitchFamily="34" charset="0"/>
              </a:rPr>
              <a:t>Contd</a:t>
            </a:r>
            <a:r>
              <a:rPr lang="en-GB" altLang="ko-KR" sz="4400" dirty="0">
                <a:solidFill>
                  <a:schemeClr val="bg1"/>
                </a:solidFill>
                <a:cs typeface="Arial" pitchFamily="34" charset="0"/>
              </a:rPr>
              <a:t>…</a:t>
            </a:r>
            <a:endParaRPr lang="ko-KR" altLang="en-US" sz="4400" dirty="0">
              <a:solidFill>
                <a:schemeClr val="bg1"/>
              </a:solidFill>
              <a:cs typeface="Arial" pitchFamily="34" charset="0"/>
            </a:endParaRPr>
          </a:p>
        </p:txBody>
      </p:sp>
      <p:sp>
        <p:nvSpPr>
          <p:cNvPr id="25" name="TextBox 24">
            <a:extLst>
              <a:ext uri="{FF2B5EF4-FFF2-40B4-BE49-F238E27FC236}">
                <a16:creationId xmlns:a16="http://schemas.microsoft.com/office/drawing/2014/main" xmlns="" id="{4EE93C52-4E85-4CCA-90EC-71E36C2A8460}"/>
              </a:ext>
            </a:extLst>
          </p:cNvPr>
          <p:cNvSpPr txBox="1"/>
          <p:nvPr/>
        </p:nvSpPr>
        <p:spPr>
          <a:xfrm>
            <a:off x="4433758" y="209995"/>
            <a:ext cx="2402048" cy="954107"/>
          </a:xfrm>
          <a:prstGeom prst="rect">
            <a:avLst/>
          </a:prstGeom>
          <a:noFill/>
        </p:spPr>
        <p:txBody>
          <a:bodyPr wrap="square" rtlCol="0">
            <a:spAutoFit/>
          </a:bodyPr>
          <a:lstStyle/>
          <a:p>
            <a:r>
              <a:rPr lang="en-US" altLang="ko-KR" sz="1400" b="1" dirty="0">
                <a:solidFill>
                  <a:schemeClr val="bg1"/>
                </a:solidFill>
                <a:cs typeface="Arial" pitchFamily="34" charset="0"/>
              </a:rPr>
              <a:t>We have setup Wi - Fi for the lobby and swimming pool area with password protection.</a:t>
            </a:r>
            <a:endParaRPr lang="ko-KR" altLang="en-US" sz="1400" b="1" dirty="0">
              <a:solidFill>
                <a:schemeClr val="bg1"/>
              </a:solidFill>
              <a:cs typeface="Arial" pitchFamily="34" charset="0"/>
            </a:endParaRPr>
          </a:p>
        </p:txBody>
      </p:sp>
      <p:sp>
        <p:nvSpPr>
          <p:cNvPr id="28" name="TextBox 27">
            <a:extLst>
              <a:ext uri="{FF2B5EF4-FFF2-40B4-BE49-F238E27FC236}">
                <a16:creationId xmlns:a16="http://schemas.microsoft.com/office/drawing/2014/main" xmlns="" id="{F8BA00D0-DF68-424D-BEB4-7F45D1B52889}"/>
              </a:ext>
            </a:extLst>
          </p:cNvPr>
          <p:cNvSpPr txBox="1"/>
          <p:nvPr/>
        </p:nvSpPr>
        <p:spPr>
          <a:xfrm>
            <a:off x="7108897" y="209994"/>
            <a:ext cx="2402047" cy="954107"/>
          </a:xfrm>
          <a:prstGeom prst="rect">
            <a:avLst/>
          </a:prstGeom>
          <a:noFill/>
        </p:spPr>
        <p:txBody>
          <a:bodyPr wrap="square" rtlCol="0">
            <a:spAutoFit/>
          </a:bodyPr>
          <a:lstStyle/>
          <a:p>
            <a:r>
              <a:rPr lang="en-US" altLang="ko-KR" sz="1400" b="1" dirty="0">
                <a:solidFill>
                  <a:schemeClr val="bg1"/>
                </a:solidFill>
                <a:cs typeface="Arial" pitchFamily="34" charset="0"/>
              </a:rPr>
              <a:t>Here, we are testing the Wi - Fi by bringing in a new PC and connecting it with the Wi - Fi. </a:t>
            </a:r>
            <a:endParaRPr lang="ko-KR" altLang="en-US" sz="1400" b="1" dirty="0">
              <a:solidFill>
                <a:schemeClr val="bg1"/>
              </a:solidFill>
              <a:cs typeface="Arial" pitchFamily="34" charset="0"/>
            </a:endParaRPr>
          </a:p>
        </p:txBody>
      </p:sp>
      <p:sp>
        <p:nvSpPr>
          <p:cNvPr id="29" name="TextBox 28">
            <a:extLst>
              <a:ext uri="{FF2B5EF4-FFF2-40B4-BE49-F238E27FC236}">
                <a16:creationId xmlns:a16="http://schemas.microsoft.com/office/drawing/2014/main" xmlns="" id="{1ED69DB3-41B2-49DB-B47F-F670021DBE9D}"/>
              </a:ext>
            </a:extLst>
          </p:cNvPr>
          <p:cNvSpPr txBox="1"/>
          <p:nvPr/>
        </p:nvSpPr>
        <p:spPr>
          <a:xfrm>
            <a:off x="9784035" y="209994"/>
            <a:ext cx="2402047" cy="3754874"/>
          </a:xfrm>
          <a:prstGeom prst="rect">
            <a:avLst/>
          </a:prstGeom>
          <a:noFill/>
        </p:spPr>
        <p:txBody>
          <a:bodyPr wrap="square" rtlCol="0">
            <a:spAutoFit/>
          </a:bodyPr>
          <a:lstStyle/>
          <a:p>
            <a:r>
              <a:rPr lang="en-US" altLang="ko-KR" sz="1400" b="1" dirty="0">
                <a:solidFill>
                  <a:schemeClr val="bg1"/>
                </a:solidFill>
                <a:cs typeface="Arial" pitchFamily="34" charset="0"/>
              </a:rPr>
              <a:t>As we can see in the 4</a:t>
            </a:r>
            <a:r>
              <a:rPr lang="en-US" altLang="ko-KR" sz="1400" b="1" baseline="30000" dirty="0">
                <a:solidFill>
                  <a:schemeClr val="bg1"/>
                </a:solidFill>
                <a:cs typeface="Arial" pitchFamily="34" charset="0"/>
              </a:rPr>
              <a:t>th</a:t>
            </a:r>
            <a:r>
              <a:rPr lang="en-US" altLang="ko-KR" sz="1400" b="1" dirty="0">
                <a:solidFill>
                  <a:schemeClr val="bg1"/>
                </a:solidFill>
                <a:cs typeface="Arial" pitchFamily="34" charset="0"/>
              </a:rPr>
              <a:t> image that both of the    Wi - Fi are discoverable which shows that both of them are functioning properly.</a:t>
            </a:r>
          </a:p>
          <a:p>
            <a:endParaRPr lang="en-US" altLang="ko-KR" sz="1400" b="1" dirty="0">
              <a:solidFill>
                <a:schemeClr val="bg1"/>
              </a:solidFill>
              <a:cs typeface="Arial" pitchFamily="34" charset="0"/>
            </a:endParaRPr>
          </a:p>
          <a:p>
            <a:r>
              <a:rPr lang="en-US" altLang="ko-KR" sz="1400" b="1" dirty="0">
                <a:solidFill>
                  <a:schemeClr val="bg1"/>
                </a:solidFill>
                <a:cs typeface="Arial" pitchFamily="34" charset="0"/>
              </a:rPr>
              <a:t>When the user selects the required Wi - Fi and taps connect, he/she is asked to provide password for the Wi - Fi in the 5</a:t>
            </a:r>
            <a:r>
              <a:rPr lang="en-US" altLang="ko-KR" sz="1400" b="1" baseline="30000" dirty="0">
                <a:solidFill>
                  <a:schemeClr val="bg1"/>
                </a:solidFill>
                <a:cs typeface="Arial" pitchFamily="34" charset="0"/>
              </a:rPr>
              <a:t>th</a:t>
            </a:r>
            <a:r>
              <a:rPr lang="en-US" altLang="ko-KR" sz="1400" b="1" dirty="0">
                <a:solidFill>
                  <a:schemeClr val="bg1"/>
                </a:solidFill>
                <a:cs typeface="Arial" pitchFamily="34" charset="0"/>
              </a:rPr>
              <a:t> image.</a:t>
            </a:r>
          </a:p>
          <a:p>
            <a:endParaRPr lang="en-US" altLang="ko-KR" sz="1400" b="1" dirty="0">
              <a:solidFill>
                <a:schemeClr val="bg1"/>
              </a:solidFill>
              <a:cs typeface="Arial" pitchFamily="34" charset="0"/>
            </a:endParaRPr>
          </a:p>
          <a:p>
            <a:r>
              <a:rPr lang="en-US" altLang="ko-KR" sz="1400" b="1" dirty="0">
                <a:solidFill>
                  <a:schemeClr val="bg1"/>
                </a:solidFill>
                <a:cs typeface="Arial" pitchFamily="34" charset="0"/>
              </a:rPr>
              <a:t>On providing the correct password the PC get connected which we can see in the last image.</a:t>
            </a:r>
            <a:endParaRPr lang="ko-KR" altLang="en-US" sz="1400" b="1" dirty="0">
              <a:solidFill>
                <a:schemeClr val="bg1"/>
              </a:solidFill>
              <a:cs typeface="Arial" pitchFamily="34" charset="0"/>
            </a:endParaRPr>
          </a:p>
        </p:txBody>
      </p:sp>
      <p:sp>
        <p:nvSpPr>
          <p:cNvPr id="32" name="Freeform: Shape 31">
            <a:extLst>
              <a:ext uri="{FF2B5EF4-FFF2-40B4-BE49-F238E27FC236}">
                <a16:creationId xmlns:a16="http://schemas.microsoft.com/office/drawing/2014/main" xmlns="" id="{3A0E7AD6-DFEC-4ABA-B576-2D5242E3B422}"/>
              </a:ext>
            </a:extLst>
          </p:cNvPr>
          <p:cNvSpPr/>
          <p:nvPr/>
        </p:nvSpPr>
        <p:spPr>
          <a:xfrm>
            <a:off x="0" y="5257933"/>
            <a:ext cx="3112568" cy="696897"/>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rgbClr val="FF0000"/>
                </a:solidFill>
              </a:rPr>
              <a:t>Setting up Wi - Fi</a:t>
            </a:r>
          </a:p>
        </p:txBody>
      </p:sp>
      <p:pic>
        <p:nvPicPr>
          <p:cNvPr id="3" name="Picture 2">
            <a:extLst>
              <a:ext uri="{FF2B5EF4-FFF2-40B4-BE49-F238E27FC236}">
                <a16:creationId xmlns:a16="http://schemas.microsoft.com/office/drawing/2014/main" xmlns="" id="{0582BD07-0D2A-4DDC-B754-8915C8D1598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722268"/>
            <a:ext cx="3105328" cy="2459115"/>
          </a:xfrm>
          <a:prstGeom prst="rect">
            <a:avLst/>
          </a:prstGeom>
        </p:spPr>
      </p:pic>
      <p:pic>
        <p:nvPicPr>
          <p:cNvPr id="5" name="Picture 4">
            <a:extLst>
              <a:ext uri="{FF2B5EF4-FFF2-40B4-BE49-F238E27FC236}">
                <a16:creationId xmlns:a16="http://schemas.microsoft.com/office/drawing/2014/main" xmlns="" id="{9EA6F166-7DCA-467C-8D4E-97F8E1568F5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286615" y="1738691"/>
            <a:ext cx="2874322" cy="2459115"/>
          </a:xfrm>
          <a:prstGeom prst="rect">
            <a:avLst/>
          </a:prstGeom>
        </p:spPr>
      </p:pic>
      <p:pic>
        <p:nvPicPr>
          <p:cNvPr id="7" name="Picture 6">
            <a:extLst>
              <a:ext uri="{FF2B5EF4-FFF2-40B4-BE49-F238E27FC236}">
                <a16:creationId xmlns:a16="http://schemas.microsoft.com/office/drawing/2014/main" xmlns="" id="{DE583EA2-94BF-4ACD-90C1-DAC9D1798EB9}"/>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342413" y="1733157"/>
            <a:ext cx="2897382" cy="2459116"/>
          </a:xfrm>
          <a:prstGeom prst="rect">
            <a:avLst/>
          </a:prstGeom>
        </p:spPr>
      </p:pic>
      <p:pic>
        <p:nvPicPr>
          <p:cNvPr id="9" name="Picture 8">
            <a:extLst>
              <a:ext uri="{FF2B5EF4-FFF2-40B4-BE49-F238E27FC236}">
                <a16:creationId xmlns:a16="http://schemas.microsoft.com/office/drawing/2014/main" xmlns="" id="{8F35DD74-7DBD-45B8-BF61-1D0E6FFAE03E}"/>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293855" y="4395785"/>
            <a:ext cx="2867081" cy="2462215"/>
          </a:xfrm>
          <a:prstGeom prst="rect">
            <a:avLst/>
          </a:prstGeom>
        </p:spPr>
      </p:pic>
      <p:pic>
        <p:nvPicPr>
          <p:cNvPr id="11" name="Picture 10">
            <a:extLst>
              <a:ext uri="{FF2B5EF4-FFF2-40B4-BE49-F238E27FC236}">
                <a16:creationId xmlns:a16="http://schemas.microsoft.com/office/drawing/2014/main" xmlns="" id="{FA731B76-0189-48C1-BE09-DDFA1F0F76CF}"/>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6342223" y="4395786"/>
            <a:ext cx="2897382" cy="2462214"/>
          </a:xfrm>
          <a:prstGeom prst="rect">
            <a:avLst/>
          </a:prstGeom>
        </p:spPr>
      </p:pic>
      <p:pic>
        <p:nvPicPr>
          <p:cNvPr id="39" name="Picture 38">
            <a:extLst>
              <a:ext uri="{FF2B5EF4-FFF2-40B4-BE49-F238E27FC236}">
                <a16:creationId xmlns:a16="http://schemas.microsoft.com/office/drawing/2014/main" xmlns="" id="{DF253EB8-5291-48A6-8813-8EF188183A68}"/>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9421083" y="4395785"/>
            <a:ext cx="2770917" cy="2462215"/>
          </a:xfrm>
          <a:prstGeom prst="rect">
            <a:avLst/>
          </a:prstGeom>
        </p:spPr>
      </p:pic>
    </p:spTree>
    <p:extLst>
      <p:ext uri="{BB962C8B-B14F-4D97-AF65-F5344CB8AC3E}">
        <p14:creationId xmlns:p14="http://schemas.microsoft.com/office/powerpoint/2010/main" xmlns="" val="186114918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a:t>Recommended Products</a:t>
            </a:r>
          </a:p>
        </p:txBody>
      </p:sp>
      <p:graphicFrame>
        <p:nvGraphicFramePr>
          <p:cNvPr id="3" name="Table 2">
            <a:extLst>
              <a:ext uri="{FF2B5EF4-FFF2-40B4-BE49-F238E27FC236}">
                <a16:creationId xmlns:a16="http://schemas.microsoft.com/office/drawing/2014/main" xmlns="" id="{B8E6D8A1-6BA0-4C1D-B198-804BACE15376}"/>
              </a:ext>
            </a:extLst>
          </p:cNvPr>
          <p:cNvGraphicFramePr>
            <a:graphicFrameLocks noGrp="1"/>
          </p:cNvGraphicFramePr>
          <p:nvPr>
            <p:extLst>
              <p:ext uri="{D42A27DB-BD31-4B8C-83A1-F6EECF244321}">
                <p14:modId xmlns:p14="http://schemas.microsoft.com/office/powerpoint/2010/main" xmlns="" val="2772070721"/>
              </p:ext>
            </p:extLst>
          </p:nvPr>
        </p:nvGraphicFramePr>
        <p:xfrm>
          <a:off x="949461" y="1891558"/>
          <a:ext cx="2223980" cy="4305290"/>
        </p:xfrm>
        <a:graphic>
          <a:graphicData uri="http://schemas.openxmlformats.org/drawingml/2006/table">
            <a:tbl>
              <a:tblPr firstRow="1" bandRow="1">
                <a:tableStyleId>{5940675A-B579-460E-94D1-54222C63F5DA}</a:tableStyleId>
              </a:tblPr>
              <a:tblGrid>
                <a:gridCol w="270845">
                  <a:extLst>
                    <a:ext uri="{9D8B030D-6E8A-4147-A177-3AD203B41FA5}">
                      <a16:colId xmlns:a16="http://schemas.microsoft.com/office/drawing/2014/main" xmlns="" val="20000"/>
                    </a:ext>
                  </a:extLst>
                </a:gridCol>
                <a:gridCol w="1692000">
                  <a:extLst>
                    <a:ext uri="{9D8B030D-6E8A-4147-A177-3AD203B41FA5}">
                      <a16:colId xmlns:a16="http://schemas.microsoft.com/office/drawing/2014/main" xmlns="" val="20001"/>
                    </a:ext>
                  </a:extLst>
                </a:gridCol>
                <a:gridCol w="261135">
                  <a:extLst>
                    <a:ext uri="{9D8B030D-6E8A-4147-A177-3AD203B41FA5}">
                      <a16:colId xmlns:a16="http://schemas.microsoft.com/office/drawing/2014/main" xmlns="" val="20002"/>
                    </a:ext>
                  </a:extLst>
                </a:gridCol>
              </a:tblGrid>
              <a:tr h="481982">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tx1">
                              <a:lumMod val="75000"/>
                              <a:lumOff val="25000"/>
                            </a:schemeClr>
                          </a:solidFill>
                          <a:latin typeface="+mn-lt"/>
                          <a:cs typeface="Arial" pitchFamily="34" charset="0"/>
                        </a:rPr>
                        <a:t>Your Text</a:t>
                      </a: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675776">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latinLnBrk="1"/>
                      <a:endParaRPr lang="ko-KR" altLang="en-US" sz="1200" b="1"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914400">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en-US" altLang="ko-KR" sz="12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349212">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en-US" altLang="ko-KR" sz="12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74320">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35280">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dirty="0">
                          <a:solidFill>
                            <a:schemeClr val="bg1"/>
                          </a:solidFill>
                          <a:latin typeface="+mn-lt"/>
                          <a:cs typeface="Arial" pitchFamily="34" charset="0"/>
                        </a:rPr>
                        <a:t>x2</a:t>
                      </a:r>
                      <a:endParaRPr lang="en-US" altLang="ko-KR" sz="1600" dirty="0">
                        <a:solidFill>
                          <a:schemeClr val="bg1"/>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74320">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4" name="Table 3">
            <a:extLst>
              <a:ext uri="{FF2B5EF4-FFF2-40B4-BE49-F238E27FC236}">
                <a16:creationId xmlns:a16="http://schemas.microsoft.com/office/drawing/2014/main" xmlns="" id="{C35D108C-2E0A-4603-8553-20CD4360646F}"/>
              </a:ext>
            </a:extLst>
          </p:cNvPr>
          <p:cNvGraphicFramePr>
            <a:graphicFrameLocks noGrp="1"/>
          </p:cNvGraphicFramePr>
          <p:nvPr>
            <p:extLst>
              <p:ext uri="{D42A27DB-BD31-4B8C-83A1-F6EECF244321}">
                <p14:modId xmlns:p14="http://schemas.microsoft.com/office/powerpoint/2010/main" xmlns="" val="3687006456"/>
              </p:ext>
            </p:extLst>
          </p:nvPr>
        </p:nvGraphicFramePr>
        <p:xfrm>
          <a:off x="3638423" y="1891559"/>
          <a:ext cx="2223980" cy="4306093"/>
        </p:xfrm>
        <a:graphic>
          <a:graphicData uri="http://schemas.openxmlformats.org/drawingml/2006/table">
            <a:tbl>
              <a:tblPr firstRow="1" bandRow="1">
                <a:tableStyleId>{5940675A-B579-460E-94D1-54222C63F5DA}</a:tableStyleId>
              </a:tblPr>
              <a:tblGrid>
                <a:gridCol w="270845">
                  <a:extLst>
                    <a:ext uri="{9D8B030D-6E8A-4147-A177-3AD203B41FA5}">
                      <a16:colId xmlns:a16="http://schemas.microsoft.com/office/drawing/2014/main" xmlns="" val="20000"/>
                    </a:ext>
                  </a:extLst>
                </a:gridCol>
                <a:gridCol w="1692000">
                  <a:extLst>
                    <a:ext uri="{9D8B030D-6E8A-4147-A177-3AD203B41FA5}">
                      <a16:colId xmlns:a16="http://schemas.microsoft.com/office/drawing/2014/main" xmlns="" val="20001"/>
                    </a:ext>
                  </a:extLst>
                </a:gridCol>
                <a:gridCol w="261135">
                  <a:extLst>
                    <a:ext uri="{9D8B030D-6E8A-4147-A177-3AD203B41FA5}">
                      <a16:colId xmlns:a16="http://schemas.microsoft.com/office/drawing/2014/main" xmlns="" val="20002"/>
                    </a:ext>
                  </a:extLst>
                </a:gridCol>
              </a:tblGrid>
              <a:tr h="462584">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2"/>
                      </a:solidFill>
                      <a:prstDash val="solid"/>
                      <a:round/>
                      <a:headEnd type="none" w="med" len="med"/>
                      <a:tailEnd type="none" w="med" len="med"/>
                    </a:lnL>
                    <a:lnR w="12700" cmpd="sng">
                      <a:noFill/>
                    </a:lnR>
                    <a:lnT w="3810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648579">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algn="ctr" latinLnBrk="1"/>
                      <a:endParaRPr lang="ko-KR" altLang="en-US" sz="1200" b="1"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877599">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en-US" altLang="ko-KR" sz="12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433411">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altLang="ko-KR" sz="12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74071">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3497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2"/>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dirty="0">
                          <a:solidFill>
                            <a:schemeClr val="bg1"/>
                          </a:solidFill>
                          <a:latin typeface="+mn-lt"/>
                          <a:cs typeface="Arial" pitchFamily="34" charset="0"/>
                        </a:rPr>
                        <a:t>x17</a:t>
                      </a:r>
                      <a:endParaRPr lang="ko-KR" altLang="en-US" sz="1600" b="1" dirty="0">
                        <a:solidFill>
                          <a:schemeClr val="bg1"/>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74071">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2"/>
                      </a:solidFill>
                      <a:prstDash val="solid"/>
                      <a:round/>
                      <a:headEnd type="none" w="med" len="med"/>
                      <a:tailEnd type="none" w="med" len="med"/>
                    </a:lnL>
                    <a:lnR w="12700" cmpd="sng">
                      <a:noFill/>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2"/>
                      </a:solidFill>
                      <a:prstDash val="solid"/>
                      <a:round/>
                      <a:headEnd type="none" w="med" len="med"/>
                      <a:tailEnd type="none" w="med" len="med"/>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5" name="Table 4">
            <a:extLst>
              <a:ext uri="{FF2B5EF4-FFF2-40B4-BE49-F238E27FC236}">
                <a16:creationId xmlns:a16="http://schemas.microsoft.com/office/drawing/2014/main" xmlns="" id="{70002A68-817D-48A8-BCBD-7F391F9BBD97}"/>
              </a:ext>
            </a:extLst>
          </p:cNvPr>
          <p:cNvGraphicFramePr>
            <a:graphicFrameLocks noGrp="1"/>
          </p:cNvGraphicFramePr>
          <p:nvPr>
            <p:extLst>
              <p:ext uri="{D42A27DB-BD31-4B8C-83A1-F6EECF244321}">
                <p14:modId xmlns:p14="http://schemas.microsoft.com/office/powerpoint/2010/main" xmlns="" val="3938335344"/>
              </p:ext>
            </p:extLst>
          </p:nvPr>
        </p:nvGraphicFramePr>
        <p:xfrm>
          <a:off x="6327385" y="1891559"/>
          <a:ext cx="2223980" cy="4305291"/>
        </p:xfrm>
        <a:graphic>
          <a:graphicData uri="http://schemas.openxmlformats.org/drawingml/2006/table">
            <a:tbl>
              <a:tblPr firstRow="1" bandRow="1">
                <a:tableStyleId>{5940675A-B579-460E-94D1-54222C63F5DA}</a:tableStyleId>
              </a:tblPr>
              <a:tblGrid>
                <a:gridCol w="270845">
                  <a:extLst>
                    <a:ext uri="{9D8B030D-6E8A-4147-A177-3AD203B41FA5}">
                      <a16:colId xmlns:a16="http://schemas.microsoft.com/office/drawing/2014/main" xmlns="" val="20000"/>
                    </a:ext>
                  </a:extLst>
                </a:gridCol>
                <a:gridCol w="1692000">
                  <a:extLst>
                    <a:ext uri="{9D8B030D-6E8A-4147-A177-3AD203B41FA5}">
                      <a16:colId xmlns:a16="http://schemas.microsoft.com/office/drawing/2014/main" xmlns="" val="20001"/>
                    </a:ext>
                  </a:extLst>
                </a:gridCol>
                <a:gridCol w="261135">
                  <a:extLst>
                    <a:ext uri="{9D8B030D-6E8A-4147-A177-3AD203B41FA5}">
                      <a16:colId xmlns:a16="http://schemas.microsoft.com/office/drawing/2014/main" xmlns="" val="20002"/>
                    </a:ext>
                  </a:extLst>
                </a:gridCol>
              </a:tblGrid>
              <a:tr h="481982">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3"/>
                      </a:solidFill>
                      <a:prstDash val="solid"/>
                      <a:round/>
                      <a:headEnd type="none" w="med" len="med"/>
                      <a:tailEnd type="none" w="med" len="med"/>
                    </a:lnL>
                    <a:lnR w="12700" cmpd="sng">
                      <a:noFill/>
                    </a:lnR>
                    <a:lnT w="381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675776">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latinLnBrk="1"/>
                      <a:endParaRPr lang="ko-KR" altLang="en-US" sz="1200" b="1"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914400">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4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349213">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74320">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35280">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3"/>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dirty="0">
                          <a:solidFill>
                            <a:schemeClr val="bg1"/>
                          </a:solidFill>
                          <a:latin typeface="+mn-lt"/>
                          <a:cs typeface="Arial" pitchFamily="34" charset="0"/>
                        </a:rPr>
                        <a:t>x2</a:t>
                      </a:r>
                      <a:endParaRPr lang="ko-KR" altLang="en-US" sz="1600" b="1" dirty="0">
                        <a:solidFill>
                          <a:schemeClr val="bg1"/>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74320">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3"/>
                      </a:solidFill>
                      <a:prstDash val="solid"/>
                      <a:round/>
                      <a:headEnd type="none" w="med" len="med"/>
                      <a:tailEnd type="none" w="med" len="med"/>
                    </a:lnL>
                    <a:lnR w="12700" cmpd="sng">
                      <a:noFill/>
                    </a:lnR>
                    <a:lnT w="12700" cmpd="sng">
                      <a:noFill/>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3"/>
                      </a:solidFill>
                      <a:prstDash val="solid"/>
                      <a:round/>
                      <a:headEnd type="none" w="med" len="med"/>
                      <a:tailEnd type="none" w="med" len="med"/>
                    </a:lnR>
                    <a:lnT w="12700" cmpd="sng">
                      <a:noFill/>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6" name="Table 5">
            <a:extLst>
              <a:ext uri="{FF2B5EF4-FFF2-40B4-BE49-F238E27FC236}">
                <a16:creationId xmlns:a16="http://schemas.microsoft.com/office/drawing/2014/main" xmlns="" id="{D24DBAA0-38E5-4BA1-ABB8-3C86024CBE0A}"/>
              </a:ext>
            </a:extLst>
          </p:cNvPr>
          <p:cNvGraphicFramePr>
            <a:graphicFrameLocks noGrp="1"/>
          </p:cNvGraphicFramePr>
          <p:nvPr>
            <p:extLst>
              <p:ext uri="{D42A27DB-BD31-4B8C-83A1-F6EECF244321}">
                <p14:modId xmlns:p14="http://schemas.microsoft.com/office/powerpoint/2010/main" xmlns="" val="3618802506"/>
              </p:ext>
            </p:extLst>
          </p:nvPr>
        </p:nvGraphicFramePr>
        <p:xfrm>
          <a:off x="9016347" y="1891558"/>
          <a:ext cx="2223980" cy="4365739"/>
        </p:xfrm>
        <a:graphic>
          <a:graphicData uri="http://schemas.openxmlformats.org/drawingml/2006/table">
            <a:tbl>
              <a:tblPr firstRow="1" bandRow="1">
                <a:tableStyleId>{5940675A-B579-460E-94D1-54222C63F5DA}</a:tableStyleId>
              </a:tblPr>
              <a:tblGrid>
                <a:gridCol w="270845">
                  <a:extLst>
                    <a:ext uri="{9D8B030D-6E8A-4147-A177-3AD203B41FA5}">
                      <a16:colId xmlns:a16="http://schemas.microsoft.com/office/drawing/2014/main" xmlns="" val="20000"/>
                    </a:ext>
                  </a:extLst>
                </a:gridCol>
                <a:gridCol w="1692000">
                  <a:extLst>
                    <a:ext uri="{9D8B030D-6E8A-4147-A177-3AD203B41FA5}">
                      <a16:colId xmlns:a16="http://schemas.microsoft.com/office/drawing/2014/main" xmlns="" val="20001"/>
                    </a:ext>
                  </a:extLst>
                </a:gridCol>
                <a:gridCol w="261135">
                  <a:extLst>
                    <a:ext uri="{9D8B030D-6E8A-4147-A177-3AD203B41FA5}">
                      <a16:colId xmlns:a16="http://schemas.microsoft.com/office/drawing/2014/main" xmlns="" val="20002"/>
                    </a:ext>
                  </a:extLst>
                </a:gridCol>
              </a:tblGrid>
              <a:tr h="456147">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4"/>
                      </a:solidFill>
                      <a:prstDash val="solid"/>
                      <a:round/>
                      <a:headEnd type="none" w="med" len="med"/>
                      <a:tailEnd type="none" w="med" len="med"/>
                    </a:lnL>
                    <a:lnR w="12700" cmpd="sng">
                      <a:noFill/>
                    </a:lnR>
                    <a:lnT w="381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4"/>
                      </a:solidFill>
                      <a:prstDash val="solid"/>
                      <a:round/>
                      <a:headEnd type="none" w="med" len="med"/>
                      <a:tailEnd type="none" w="med" len="med"/>
                    </a:lnR>
                    <a:lnT w="381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639553">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b="1"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86538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4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76892">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59616">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548078">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4"/>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dirty="0">
                          <a:solidFill>
                            <a:schemeClr val="bg1"/>
                          </a:solidFill>
                          <a:latin typeface="+mn-lt"/>
                          <a:cs typeface="Arial" pitchFamily="34" charset="0"/>
                        </a:rPr>
                        <a:t>As per Hotel’s Dimension</a:t>
                      </a:r>
                      <a:endParaRPr lang="ko-KR" altLang="en-US" sz="1600" b="1" dirty="0">
                        <a:solidFill>
                          <a:schemeClr val="bg1"/>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3810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59616">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4"/>
                      </a:solidFill>
                      <a:prstDash val="solid"/>
                      <a:round/>
                      <a:headEnd type="none" w="med" len="med"/>
                      <a:tailEnd type="none" w="med" len="med"/>
                    </a:lnL>
                    <a:lnR w="12700" cmpd="sng">
                      <a:noFill/>
                    </a:lnR>
                    <a:lnT w="12700" cmpd="sng">
                      <a:noFill/>
                    </a:lnT>
                    <a:lnB w="381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38100" cap="flat" cmpd="sng" algn="ctr">
                      <a:solidFill>
                        <a:schemeClr val="accent4"/>
                      </a:solidFill>
                      <a:prstDash val="solid"/>
                      <a:round/>
                      <a:headEnd type="none" w="med" len="med"/>
                      <a:tailEnd type="none" w="med" len="med"/>
                    </a:lnR>
                    <a:lnT w="12700" cmpd="sng">
                      <a:noFill/>
                    </a:lnT>
                    <a:lnB w="381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
        <p:nvSpPr>
          <p:cNvPr id="7" name="Rectangle 23">
            <a:extLst>
              <a:ext uri="{FF2B5EF4-FFF2-40B4-BE49-F238E27FC236}">
                <a16:creationId xmlns:a16="http://schemas.microsoft.com/office/drawing/2014/main" xmlns="" id="{6C10FA40-F9C2-4D8B-9C91-671358DAE20A}"/>
              </a:ext>
            </a:extLst>
          </p:cNvPr>
          <p:cNvSpPr/>
          <p:nvPr/>
        </p:nvSpPr>
        <p:spPr>
          <a:xfrm>
            <a:off x="4507499" y="254451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 name="Oval 31">
            <a:extLst>
              <a:ext uri="{FF2B5EF4-FFF2-40B4-BE49-F238E27FC236}">
                <a16:creationId xmlns:a16="http://schemas.microsoft.com/office/drawing/2014/main" xmlns="" id="{50679C0D-D73A-4361-B1B3-8950B00B2775}"/>
              </a:ext>
            </a:extLst>
          </p:cNvPr>
          <p:cNvSpPr/>
          <p:nvPr/>
        </p:nvSpPr>
        <p:spPr>
          <a:xfrm>
            <a:off x="7235788" y="2500207"/>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9" name="Teardrop 17">
            <a:extLst>
              <a:ext uri="{FF2B5EF4-FFF2-40B4-BE49-F238E27FC236}">
                <a16:creationId xmlns:a16="http://schemas.microsoft.com/office/drawing/2014/main" xmlns="" id="{4B3C6AA1-A81D-40F8-BB8A-1873378C3C92}"/>
              </a:ext>
            </a:extLst>
          </p:cNvPr>
          <p:cNvSpPr/>
          <p:nvPr/>
        </p:nvSpPr>
        <p:spPr>
          <a:xfrm rot="18900000">
            <a:off x="1895160" y="253215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1026" name="Picture 2" descr="CISCO LINKSYS RV016 10/100 16-PORT VPN ROUTER | eBay">
            <a:extLst>
              <a:ext uri="{FF2B5EF4-FFF2-40B4-BE49-F238E27FC236}">
                <a16:creationId xmlns:a16="http://schemas.microsoft.com/office/drawing/2014/main" xmlns="" id="{656F9777-A2D7-48B0-B42B-46033ABEEF1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55189" y="2031817"/>
            <a:ext cx="1812524" cy="1892113"/>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SR224T Cisco Sf 100-24 Ethernet Switch 24 Port 24-Ports 10/100Base-Tx  (Refurbished)">
            <a:extLst>
              <a:ext uri="{FF2B5EF4-FFF2-40B4-BE49-F238E27FC236}">
                <a16:creationId xmlns:a16="http://schemas.microsoft.com/office/drawing/2014/main" xmlns="" id="{5F75DB61-B827-425A-95D6-3DE10608321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54886" y="2342689"/>
            <a:ext cx="1991054" cy="119077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a:extLst>
              <a:ext uri="{FF2B5EF4-FFF2-40B4-BE49-F238E27FC236}">
                <a16:creationId xmlns:a16="http://schemas.microsoft.com/office/drawing/2014/main" xmlns="" id="{788DAF25-8856-4AEB-BA34-F44A1F10C846}"/>
              </a:ext>
            </a:extLst>
          </p:cNvPr>
          <p:cNvSpPr/>
          <p:nvPr/>
        </p:nvSpPr>
        <p:spPr>
          <a:xfrm>
            <a:off x="1155189" y="3923930"/>
            <a:ext cx="1812524" cy="1180730"/>
          </a:xfrm>
          <a:prstGeom prst="rect">
            <a:avLst/>
          </a:prstGeom>
          <a:solidFill>
            <a:schemeClr val="bg1"/>
          </a:solidFill>
          <a:ln>
            <a:solidFill>
              <a:schemeClr val="bg1"/>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rtlCol="0" anchor="ctr"/>
          <a:lstStyle/>
          <a:p>
            <a:pPr algn="ctr" latinLnBrk="1"/>
            <a:r>
              <a:rPr lang="en-US" altLang="ko-KR" sz="1600" b="1" dirty="0">
                <a:solidFill>
                  <a:schemeClr val="tx1">
                    <a:lumMod val="75000"/>
                    <a:lumOff val="25000"/>
                  </a:schemeClr>
                </a:solidFill>
                <a:cs typeface="Arial" pitchFamily="34" charset="0"/>
              </a:rPr>
              <a:t>CISCO LINKSYS RV016</a:t>
            </a:r>
          </a:p>
          <a:p>
            <a:pPr algn="ctr" latinLnBrk="1"/>
            <a:endParaRPr lang="en-US" altLang="ko-KR" b="1" dirty="0">
              <a:solidFill>
                <a:schemeClr val="tx1">
                  <a:lumMod val="75000"/>
                  <a:lumOff val="25000"/>
                </a:schemeClr>
              </a:solidFill>
              <a:cs typeface="Arial" pitchFamily="34" charset="0"/>
            </a:endParaRPr>
          </a:p>
          <a:p>
            <a:pPr algn="ctr" latinLnBrk="1"/>
            <a:r>
              <a:rPr lang="en-US" altLang="ko-KR" sz="1400" b="1" dirty="0">
                <a:solidFill>
                  <a:schemeClr val="tx1">
                    <a:lumMod val="75000"/>
                    <a:lumOff val="25000"/>
                  </a:schemeClr>
                </a:solidFill>
                <a:cs typeface="Arial" pitchFamily="34" charset="0"/>
              </a:rPr>
              <a:t>16 - PORT 10/100 ROUTER</a:t>
            </a:r>
          </a:p>
        </p:txBody>
      </p:sp>
      <p:sp>
        <p:nvSpPr>
          <p:cNvPr id="14" name="Rectangle 13">
            <a:extLst>
              <a:ext uri="{FF2B5EF4-FFF2-40B4-BE49-F238E27FC236}">
                <a16:creationId xmlns:a16="http://schemas.microsoft.com/office/drawing/2014/main" xmlns="" id="{C4E44BF0-00AB-45AC-AE91-3A930F536CB8}"/>
              </a:ext>
            </a:extLst>
          </p:cNvPr>
          <p:cNvSpPr/>
          <p:nvPr/>
        </p:nvSpPr>
        <p:spPr>
          <a:xfrm>
            <a:off x="3844151" y="3923930"/>
            <a:ext cx="1812524" cy="1180730"/>
          </a:xfrm>
          <a:prstGeom prst="rect">
            <a:avLst/>
          </a:prstGeom>
          <a:solidFill>
            <a:schemeClr val="bg1"/>
          </a:solidFill>
          <a:ln>
            <a:solidFill>
              <a:schemeClr val="bg1"/>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rtlCol="0" anchor="ctr"/>
          <a:lstStyle/>
          <a:p>
            <a:pPr algn="ctr" latinLnBrk="1"/>
            <a:r>
              <a:rPr lang="en-US" altLang="ko-KR" sz="1600" b="1" dirty="0">
                <a:solidFill>
                  <a:schemeClr val="tx1">
                    <a:lumMod val="75000"/>
                    <a:lumOff val="25000"/>
                  </a:schemeClr>
                </a:solidFill>
                <a:cs typeface="Arial" pitchFamily="34" charset="0"/>
              </a:rPr>
              <a:t>CISCO SF - 100 SR224T</a:t>
            </a:r>
          </a:p>
          <a:p>
            <a:pPr algn="ctr" latinLnBrk="1"/>
            <a:endParaRPr lang="en-US" altLang="ko-KR" sz="1600" b="1" dirty="0">
              <a:solidFill>
                <a:schemeClr val="tx1">
                  <a:lumMod val="75000"/>
                  <a:lumOff val="25000"/>
                </a:schemeClr>
              </a:solidFill>
              <a:cs typeface="Arial" pitchFamily="34" charset="0"/>
            </a:endParaRPr>
          </a:p>
          <a:p>
            <a:pPr algn="ctr" latinLnBrk="1"/>
            <a:r>
              <a:rPr lang="en-US" altLang="ko-KR" sz="1400" b="1" dirty="0">
                <a:solidFill>
                  <a:schemeClr val="tx1">
                    <a:lumMod val="75000"/>
                    <a:lumOff val="25000"/>
                  </a:schemeClr>
                </a:solidFill>
                <a:cs typeface="Arial" pitchFamily="34" charset="0"/>
              </a:rPr>
              <a:t>24 – PORT 10/100 SWITCH</a:t>
            </a:r>
          </a:p>
        </p:txBody>
      </p:sp>
      <p:pic>
        <p:nvPicPr>
          <p:cNvPr id="13" name="Picture 12">
            <a:extLst>
              <a:ext uri="{FF2B5EF4-FFF2-40B4-BE49-F238E27FC236}">
                <a16:creationId xmlns:a16="http://schemas.microsoft.com/office/drawing/2014/main" xmlns="" id="{18A997A7-FEF4-4F10-87BF-7AAD5329FD38}"/>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422779" y="2140736"/>
            <a:ext cx="2032247" cy="1433743"/>
          </a:xfrm>
          <a:prstGeom prst="rect">
            <a:avLst/>
          </a:prstGeom>
        </p:spPr>
      </p:pic>
      <p:sp>
        <p:nvSpPr>
          <p:cNvPr id="17" name="Rectangle 16">
            <a:extLst>
              <a:ext uri="{FF2B5EF4-FFF2-40B4-BE49-F238E27FC236}">
                <a16:creationId xmlns:a16="http://schemas.microsoft.com/office/drawing/2014/main" xmlns="" id="{79F09013-72FE-45DE-BAEC-CA9BB3D50A21}"/>
              </a:ext>
            </a:extLst>
          </p:cNvPr>
          <p:cNvSpPr/>
          <p:nvPr/>
        </p:nvSpPr>
        <p:spPr>
          <a:xfrm>
            <a:off x="6422779" y="3926215"/>
            <a:ext cx="2032247" cy="1180730"/>
          </a:xfrm>
          <a:prstGeom prst="rect">
            <a:avLst/>
          </a:prstGeom>
          <a:solidFill>
            <a:schemeClr val="bg1"/>
          </a:solidFill>
          <a:ln>
            <a:solidFill>
              <a:schemeClr val="bg1"/>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rtlCol="0" anchor="ctr"/>
          <a:lstStyle/>
          <a:p>
            <a:pPr algn="ctr"/>
            <a:r>
              <a:rPr lang="en-US" sz="1600" b="1" dirty="0">
                <a:solidFill>
                  <a:srgbClr val="404040"/>
                </a:solidFill>
              </a:rPr>
              <a:t>AMPED WIRELESS SR - 300</a:t>
            </a:r>
          </a:p>
          <a:p>
            <a:pPr algn="ctr"/>
            <a:endParaRPr lang="en-US" sz="1600" b="1" dirty="0">
              <a:solidFill>
                <a:srgbClr val="404040"/>
              </a:solidFill>
            </a:endParaRPr>
          </a:p>
          <a:p>
            <a:pPr algn="ctr"/>
            <a:r>
              <a:rPr lang="en-US" sz="1600" b="1" dirty="0">
                <a:solidFill>
                  <a:srgbClr val="404040"/>
                </a:solidFill>
              </a:rPr>
              <a:t> High Power   Smart Repeater</a:t>
            </a:r>
          </a:p>
        </p:txBody>
      </p:sp>
      <p:sp>
        <p:nvSpPr>
          <p:cNvPr id="20" name="Rectangle 19">
            <a:extLst>
              <a:ext uri="{FF2B5EF4-FFF2-40B4-BE49-F238E27FC236}">
                <a16:creationId xmlns:a16="http://schemas.microsoft.com/office/drawing/2014/main" xmlns="" id="{A0DE0CC2-D240-4FCE-A93B-9D05D1514F7F}"/>
              </a:ext>
            </a:extLst>
          </p:cNvPr>
          <p:cNvSpPr/>
          <p:nvPr/>
        </p:nvSpPr>
        <p:spPr>
          <a:xfrm>
            <a:off x="9117367" y="3923930"/>
            <a:ext cx="2032985" cy="1180730"/>
          </a:xfrm>
          <a:prstGeom prst="rect">
            <a:avLst/>
          </a:prstGeom>
          <a:solidFill>
            <a:schemeClr val="bg1"/>
          </a:solidFill>
          <a:ln>
            <a:solidFill>
              <a:schemeClr val="bg1"/>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rtlCol="0" anchor="ctr"/>
          <a:lstStyle/>
          <a:p>
            <a:pPr algn="ctr" fontAlgn="base"/>
            <a:r>
              <a:rPr lang="en-IN" sz="1600" b="1" cap="all" dirty="0">
                <a:solidFill>
                  <a:srgbClr val="404040"/>
                </a:solidFill>
              </a:rPr>
              <a:t>MEDIABRIDGE FBA 31-299-100B</a:t>
            </a:r>
          </a:p>
          <a:p>
            <a:pPr algn="ctr" fontAlgn="base"/>
            <a:endParaRPr lang="en-US" sz="1600" b="1" dirty="0">
              <a:solidFill>
                <a:srgbClr val="404040"/>
              </a:solidFill>
            </a:endParaRPr>
          </a:p>
          <a:p>
            <a:pPr algn="ctr" fontAlgn="base"/>
            <a:r>
              <a:rPr lang="en-US" sz="1600" b="1" dirty="0">
                <a:solidFill>
                  <a:srgbClr val="404040"/>
                </a:solidFill>
              </a:rPr>
              <a:t>Highly Durable Ethernet Cable</a:t>
            </a:r>
            <a:endParaRPr lang="en-US" sz="1600" b="1" cap="all" dirty="0">
              <a:solidFill>
                <a:srgbClr val="404040"/>
              </a:solidFill>
            </a:endParaRPr>
          </a:p>
        </p:txBody>
      </p:sp>
      <p:pic>
        <p:nvPicPr>
          <p:cNvPr id="2050" name="Picture 2" descr="See the source image">
            <a:extLst>
              <a:ext uri="{FF2B5EF4-FFF2-40B4-BE49-F238E27FC236}">
                <a16:creationId xmlns:a16="http://schemas.microsoft.com/office/drawing/2014/main" xmlns="" id="{C153B95C-2430-4EE6-BF9A-CB87F802A7B2}"/>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240329" y="2110693"/>
            <a:ext cx="1776016" cy="131830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37534520"/>
      </p:ext>
    </p:extLst>
  </p:cSld>
  <p:clrMapOvr>
    <a:masterClrMapping/>
  </p:clrMapOvr>
  <mc:AlternateContent xmlns:mc="http://schemas.openxmlformats.org/markup-compatibility/2006">
    <mc:Choice xmlns:p14="http://schemas.microsoft.com/office/powerpoint/2010/main" xmlns="" Requires="p14">
      <p:transition spd="slow" p14:dur="800">
        <p14:flythrough dir="ou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8CEC6EF-3D6C-421F-B82A-F3549DDDEB81}"/>
              </a:ext>
            </a:extLst>
          </p:cNvPr>
          <p:cNvSpPr/>
          <p:nvPr/>
        </p:nvSpPr>
        <p:spPr>
          <a:xfrm>
            <a:off x="0" y="2373923"/>
            <a:ext cx="12192000" cy="2110154"/>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29E2714A-BE29-4E83-A155-D5802C472B0A}"/>
              </a:ext>
            </a:extLst>
          </p:cNvPr>
          <p:cNvSpPr txBox="1"/>
          <p:nvPr/>
        </p:nvSpPr>
        <p:spPr>
          <a:xfrm>
            <a:off x="0" y="2921168"/>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xmlns="" val="124115806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xmlns="" id="{AE7DFCAE-9D56-4B2A-8DD5-39356A698830}"/>
              </a:ext>
            </a:extLst>
          </p:cNvPr>
          <p:cNvSpPr/>
          <p:nvPr/>
        </p:nvSpPr>
        <p:spPr>
          <a:xfrm>
            <a:off x="0" y="182917"/>
            <a:ext cx="12192000" cy="64389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nvGrpSpPr>
          <p:cNvPr id="6" name="Graphic 1">
            <a:extLst>
              <a:ext uri="{FF2B5EF4-FFF2-40B4-BE49-F238E27FC236}">
                <a16:creationId xmlns:a16="http://schemas.microsoft.com/office/drawing/2014/main" xmlns="" id="{EA37D25D-7B2A-437F-B1C5-819D7A3EBCCE}"/>
              </a:ext>
            </a:extLst>
          </p:cNvPr>
          <p:cNvGrpSpPr/>
          <p:nvPr/>
        </p:nvGrpSpPr>
        <p:grpSpPr>
          <a:xfrm>
            <a:off x="86635" y="319449"/>
            <a:ext cx="5524821" cy="6538551"/>
            <a:chOff x="3889868" y="2615973"/>
            <a:chExt cx="3503018" cy="4145774"/>
          </a:xfrm>
        </p:grpSpPr>
        <p:sp>
          <p:nvSpPr>
            <p:cNvPr id="7" name="Freeform: Shape 6">
              <a:extLst>
                <a:ext uri="{FF2B5EF4-FFF2-40B4-BE49-F238E27FC236}">
                  <a16:creationId xmlns:a16="http://schemas.microsoft.com/office/drawing/2014/main" xmlns="" id="{BA1A6A36-1778-424D-8601-9CE990EB3E9E}"/>
                </a:ext>
              </a:extLst>
            </p:cNvPr>
            <p:cNvSpPr/>
            <p:nvPr/>
          </p:nvSpPr>
          <p:spPr>
            <a:xfrm>
              <a:off x="4705765" y="3775935"/>
              <a:ext cx="2683933" cy="2984204"/>
            </a:xfrm>
            <a:custGeom>
              <a:avLst/>
              <a:gdLst>
                <a:gd name="connsiteX0" fmla="*/ 2065790 w 2683933"/>
                <a:gd name="connsiteY0" fmla="*/ 2983668 h 2984204"/>
                <a:gd name="connsiteX1" fmla="*/ 2040080 w 2683933"/>
                <a:gd name="connsiteY1" fmla="*/ 2984204 h 2984204"/>
                <a:gd name="connsiteX2" fmla="*/ 393554 w 2683933"/>
                <a:gd name="connsiteY2" fmla="*/ 2984204 h 2984204"/>
                <a:gd name="connsiteX3" fmla="*/ 369986 w 2683933"/>
                <a:gd name="connsiteY3" fmla="*/ 2983668 h 2984204"/>
                <a:gd name="connsiteX4" fmla="*/ 397839 w 2683933"/>
                <a:gd name="connsiteY4" fmla="*/ 2854582 h 2984204"/>
                <a:gd name="connsiteX5" fmla="*/ 512464 w 2683933"/>
                <a:gd name="connsiteY5" fmla="*/ 2421793 h 2984204"/>
                <a:gd name="connsiteX6" fmla="*/ 512999 w 2683933"/>
                <a:gd name="connsiteY6" fmla="*/ 2419650 h 2984204"/>
                <a:gd name="connsiteX7" fmla="*/ 488360 w 2683933"/>
                <a:gd name="connsiteY7" fmla="*/ 2305561 h 2984204"/>
                <a:gd name="connsiteX8" fmla="*/ 386591 w 2683933"/>
                <a:gd name="connsiteY8" fmla="*/ 2187723 h 2984204"/>
                <a:gd name="connsiteX9" fmla="*/ 387662 w 2683933"/>
                <a:gd name="connsiteY9" fmla="*/ 2163620 h 2984204"/>
                <a:gd name="connsiteX10" fmla="*/ 562813 w 2683933"/>
                <a:gd name="connsiteY10" fmla="*/ 1921515 h 2984204"/>
                <a:gd name="connsiteX11" fmla="*/ 592808 w 2683933"/>
                <a:gd name="connsiteY11" fmla="*/ 1843848 h 2984204"/>
                <a:gd name="connsiteX12" fmla="*/ 465328 w 2683933"/>
                <a:gd name="connsiteY12" fmla="*/ 1881343 h 2984204"/>
                <a:gd name="connsiteX13" fmla="*/ 290177 w 2683933"/>
                <a:gd name="connsiteY13" fmla="*/ 1893126 h 2984204"/>
                <a:gd name="connsiteX14" fmla="*/ 66820 w 2683933"/>
                <a:gd name="connsiteY14" fmla="*/ 1879736 h 2984204"/>
                <a:gd name="connsiteX15" fmla="*/ 12186 w 2683933"/>
                <a:gd name="connsiteY15" fmla="*/ 1873308 h 2984204"/>
                <a:gd name="connsiteX16" fmla="*/ 6294 w 2683933"/>
                <a:gd name="connsiteY16" fmla="*/ 1844920 h 2984204"/>
                <a:gd name="connsiteX17" fmla="*/ 13792 w 2683933"/>
                <a:gd name="connsiteY17" fmla="*/ 1844384 h 2984204"/>
                <a:gd name="connsiteX18" fmla="*/ 125203 w 2683933"/>
                <a:gd name="connsiteY18" fmla="*/ 1866880 h 2984204"/>
                <a:gd name="connsiteX19" fmla="*/ 195371 w 2683933"/>
                <a:gd name="connsiteY19" fmla="*/ 1834743 h 2984204"/>
                <a:gd name="connsiteX20" fmla="*/ 241971 w 2683933"/>
                <a:gd name="connsiteY20" fmla="*/ 1792428 h 2984204"/>
                <a:gd name="connsiteX21" fmla="*/ 503894 w 2683933"/>
                <a:gd name="connsiteY21" fmla="*/ 1768860 h 2984204"/>
                <a:gd name="connsiteX22" fmla="*/ 775458 w 2683933"/>
                <a:gd name="connsiteY22" fmla="*/ 1743150 h 2984204"/>
                <a:gd name="connsiteX23" fmla="*/ 852589 w 2683933"/>
                <a:gd name="connsiteY23" fmla="*/ 1738865 h 2984204"/>
                <a:gd name="connsiteX24" fmla="*/ 909365 w 2683933"/>
                <a:gd name="connsiteY24" fmla="*/ 1749042 h 2984204"/>
                <a:gd name="connsiteX25" fmla="*/ 903473 w 2683933"/>
                <a:gd name="connsiteY25" fmla="*/ 1769396 h 2984204"/>
                <a:gd name="connsiteX26" fmla="*/ 792062 w 2683933"/>
                <a:gd name="connsiteY26" fmla="*/ 2165762 h 2984204"/>
                <a:gd name="connsiteX27" fmla="*/ 1152006 w 2683933"/>
                <a:gd name="connsiteY27" fmla="*/ 2213969 h 2984204"/>
                <a:gd name="connsiteX28" fmla="*/ 1186821 w 2683933"/>
                <a:gd name="connsiteY28" fmla="*/ 2182367 h 2984204"/>
                <a:gd name="connsiteX29" fmla="*/ 1201284 w 2683933"/>
                <a:gd name="connsiteY29" fmla="*/ 2035068 h 2984204"/>
                <a:gd name="connsiteX30" fmla="*/ 1221637 w 2683933"/>
                <a:gd name="connsiteY30" fmla="*/ 1830458 h 2984204"/>
                <a:gd name="connsiteX31" fmla="*/ 1230743 w 2683933"/>
                <a:gd name="connsiteY31" fmla="*/ 1737794 h 2984204"/>
                <a:gd name="connsiteX32" fmla="*/ 1213603 w 2683933"/>
                <a:gd name="connsiteY32" fmla="*/ 1717975 h 2984204"/>
                <a:gd name="connsiteX33" fmla="*/ 1055592 w 2683933"/>
                <a:gd name="connsiteY33" fmla="*/ 1724403 h 2984204"/>
                <a:gd name="connsiteX34" fmla="*/ 1016491 w 2683933"/>
                <a:gd name="connsiteY34" fmla="*/ 1722796 h 2984204"/>
                <a:gd name="connsiteX35" fmla="*/ 1011135 w 2683933"/>
                <a:gd name="connsiteY35" fmla="*/ 1665484 h 2984204"/>
                <a:gd name="connsiteX36" fmla="*/ 991852 w 2683933"/>
                <a:gd name="connsiteY36" fmla="*/ 1631203 h 2984204"/>
                <a:gd name="connsiteX37" fmla="*/ 884726 w 2683933"/>
                <a:gd name="connsiteY37" fmla="*/ 1577641 h 2984204"/>
                <a:gd name="connsiteX38" fmla="*/ 863301 w 2683933"/>
                <a:gd name="connsiteY38" fmla="*/ 1544431 h 2984204"/>
                <a:gd name="connsiteX39" fmla="*/ 895975 w 2683933"/>
                <a:gd name="connsiteY39" fmla="*/ 1343570 h 2984204"/>
                <a:gd name="connsiteX40" fmla="*/ 860623 w 2683933"/>
                <a:gd name="connsiteY40" fmla="*/ 1304469 h 2984204"/>
                <a:gd name="connsiteX41" fmla="*/ 813488 w 2683933"/>
                <a:gd name="connsiteY41" fmla="*/ 1309826 h 2984204"/>
                <a:gd name="connsiteX42" fmla="*/ 791527 w 2683933"/>
                <a:gd name="connsiteY42" fmla="*/ 1317860 h 2984204"/>
                <a:gd name="connsiteX43" fmla="*/ 769566 w 2683933"/>
                <a:gd name="connsiteY43" fmla="*/ 1329108 h 2984204"/>
                <a:gd name="connsiteX44" fmla="*/ 646371 w 2683933"/>
                <a:gd name="connsiteY44" fmla="*/ 1328037 h 2984204"/>
                <a:gd name="connsiteX45" fmla="*/ 634587 w 2683933"/>
                <a:gd name="connsiteY45" fmla="*/ 1311968 h 2984204"/>
                <a:gd name="connsiteX46" fmla="*/ 659762 w 2683933"/>
                <a:gd name="connsiteY46" fmla="*/ 1158242 h 2984204"/>
                <a:gd name="connsiteX47" fmla="*/ 721895 w 2683933"/>
                <a:gd name="connsiteY47" fmla="*/ 955239 h 2984204"/>
                <a:gd name="connsiteX48" fmla="*/ 797954 w 2683933"/>
                <a:gd name="connsiteY48" fmla="*/ 752235 h 2984204"/>
                <a:gd name="connsiteX49" fmla="*/ 825271 w 2683933"/>
                <a:gd name="connsiteY49" fmla="*/ 649394 h 2984204"/>
                <a:gd name="connsiteX50" fmla="*/ 875085 w 2683933"/>
                <a:gd name="connsiteY50" fmla="*/ 450676 h 2984204"/>
                <a:gd name="connsiteX51" fmla="*/ 929184 w 2683933"/>
                <a:gd name="connsiteY51" fmla="*/ 303377 h 2984204"/>
                <a:gd name="connsiteX52" fmla="*/ 1118797 w 2683933"/>
                <a:gd name="connsiteY52" fmla="*/ 155544 h 2984204"/>
                <a:gd name="connsiteX53" fmla="*/ 1240920 w 2683933"/>
                <a:gd name="connsiteY53" fmla="*/ 138403 h 2984204"/>
                <a:gd name="connsiteX54" fmla="*/ 1234492 w 2683933"/>
                <a:gd name="connsiteY54" fmla="*/ 153937 h 2984204"/>
                <a:gd name="connsiteX55" fmla="*/ 1186286 w 2683933"/>
                <a:gd name="connsiteY55" fmla="*/ 310341 h 2984204"/>
                <a:gd name="connsiteX56" fmla="*/ 1196463 w 2683933"/>
                <a:gd name="connsiteY56" fmla="*/ 368724 h 2984204"/>
                <a:gd name="connsiteX57" fmla="*/ 1211996 w 2683933"/>
                <a:gd name="connsiteY57" fmla="*/ 374616 h 2984204"/>
                <a:gd name="connsiteX58" fmla="*/ 1246812 w 2683933"/>
                <a:gd name="connsiteY58" fmla="*/ 348370 h 2984204"/>
                <a:gd name="connsiteX59" fmla="*/ 1262881 w 2683933"/>
                <a:gd name="connsiteY59" fmla="*/ 345157 h 2984204"/>
                <a:gd name="connsiteX60" fmla="*/ 1263952 w 2683933"/>
                <a:gd name="connsiteY60" fmla="*/ 359619 h 2984204"/>
                <a:gd name="connsiteX61" fmla="*/ 1275200 w 2683933"/>
                <a:gd name="connsiteY61" fmla="*/ 436749 h 2984204"/>
                <a:gd name="connsiteX62" fmla="*/ 1289127 w 2683933"/>
                <a:gd name="connsiteY62" fmla="*/ 462995 h 2984204"/>
                <a:gd name="connsiteX63" fmla="*/ 1296090 w 2683933"/>
                <a:gd name="connsiteY63" fmla="*/ 575477 h 2984204"/>
                <a:gd name="connsiteX64" fmla="*/ 1281628 w 2683933"/>
                <a:gd name="connsiteY64" fmla="*/ 719562 h 2984204"/>
                <a:gd name="connsiteX65" fmla="*/ 1278414 w 2683933"/>
                <a:gd name="connsiteY65" fmla="*/ 818118 h 2984204"/>
                <a:gd name="connsiteX66" fmla="*/ 1263952 w 2683933"/>
                <a:gd name="connsiteY66" fmla="*/ 985770 h 2984204"/>
                <a:gd name="connsiteX67" fmla="*/ 1246276 w 2683933"/>
                <a:gd name="connsiteY67" fmla="*/ 1190380 h 2984204"/>
                <a:gd name="connsiteX68" fmla="*/ 1240920 w 2683933"/>
                <a:gd name="connsiteY68" fmla="*/ 1259477 h 2984204"/>
                <a:gd name="connsiteX69" fmla="*/ 1236635 w 2683933"/>
                <a:gd name="connsiteY69" fmla="*/ 1277688 h 2984204"/>
                <a:gd name="connsiteX70" fmla="*/ 1347510 w 2683933"/>
                <a:gd name="connsiteY70" fmla="*/ 995947 h 2984204"/>
                <a:gd name="connsiteX71" fmla="*/ 1401073 w 2683933"/>
                <a:gd name="connsiteY71" fmla="*/ 898998 h 2984204"/>
                <a:gd name="connsiteX72" fmla="*/ 1548907 w 2683933"/>
                <a:gd name="connsiteY72" fmla="*/ 653144 h 2984204"/>
                <a:gd name="connsiteX73" fmla="*/ 1608362 w 2683933"/>
                <a:gd name="connsiteY73" fmla="*/ 576549 h 2984204"/>
                <a:gd name="connsiteX74" fmla="*/ 1780835 w 2683933"/>
                <a:gd name="connsiteY74" fmla="*/ 404611 h 2984204"/>
                <a:gd name="connsiteX75" fmla="*/ 1850467 w 2683933"/>
                <a:gd name="connsiteY75" fmla="*/ 339800 h 2984204"/>
                <a:gd name="connsiteX76" fmla="*/ 1886354 w 2683933"/>
                <a:gd name="connsiteY76" fmla="*/ 343550 h 2984204"/>
                <a:gd name="connsiteX77" fmla="*/ 1929740 w 2683933"/>
                <a:gd name="connsiteY77" fmla="*/ 456567 h 2984204"/>
                <a:gd name="connsiteX78" fmla="*/ 1932954 w 2683933"/>
                <a:gd name="connsiteY78" fmla="*/ 493526 h 2984204"/>
                <a:gd name="connsiteX79" fmla="*/ 2105427 w 2683933"/>
                <a:gd name="connsiteY79" fmla="*/ 55916 h 2984204"/>
                <a:gd name="connsiteX80" fmla="*/ 2127923 w 2683933"/>
                <a:gd name="connsiteY80" fmla="*/ 1282 h 2984204"/>
                <a:gd name="connsiteX81" fmla="*/ 2133815 w 2683933"/>
                <a:gd name="connsiteY81" fmla="*/ 747 h 2984204"/>
                <a:gd name="connsiteX82" fmla="*/ 2221122 w 2683933"/>
                <a:gd name="connsiteY82" fmla="*/ 168399 h 2984204"/>
                <a:gd name="connsiteX83" fmla="*/ 2289683 w 2683933"/>
                <a:gd name="connsiteY83" fmla="*/ 218748 h 2984204"/>
                <a:gd name="connsiteX84" fmla="*/ 2562319 w 2683933"/>
                <a:gd name="connsiteY84" fmla="*/ 302842 h 2984204"/>
                <a:gd name="connsiteX85" fmla="*/ 2683371 w 2683933"/>
                <a:gd name="connsiteY85" fmla="*/ 498882 h 2984204"/>
                <a:gd name="connsiteX86" fmla="*/ 2653376 w 2683933"/>
                <a:gd name="connsiteY86" fmla="*/ 745272 h 2984204"/>
                <a:gd name="connsiteX87" fmla="*/ 2609454 w 2683933"/>
                <a:gd name="connsiteY87" fmla="*/ 935956 h 2984204"/>
                <a:gd name="connsiteX88" fmla="*/ 2504471 w 2683933"/>
                <a:gd name="connsiteY88" fmla="*/ 1251978 h 2984204"/>
                <a:gd name="connsiteX89" fmla="*/ 2298253 w 2683933"/>
                <a:gd name="connsiteY89" fmla="*/ 1599066 h 2984204"/>
                <a:gd name="connsiteX90" fmla="*/ 2098463 w 2683933"/>
                <a:gd name="connsiteY90" fmla="*/ 1863667 h 2984204"/>
                <a:gd name="connsiteX91" fmla="*/ 2088822 w 2683933"/>
                <a:gd name="connsiteY91" fmla="*/ 1892591 h 2984204"/>
                <a:gd name="connsiteX92" fmla="*/ 2110783 w 2683933"/>
                <a:gd name="connsiteY92" fmla="*/ 2220396 h 2984204"/>
                <a:gd name="connsiteX93" fmla="*/ 2128459 w 2683933"/>
                <a:gd name="connsiteY93" fmla="*/ 2514457 h 2984204"/>
                <a:gd name="connsiteX94" fmla="*/ 2138635 w 2683933"/>
                <a:gd name="connsiteY94" fmla="*/ 2658542 h 2984204"/>
                <a:gd name="connsiteX95" fmla="*/ 2112390 w 2683933"/>
                <a:gd name="connsiteY95" fmla="*/ 2683180 h 2984204"/>
                <a:gd name="connsiteX96" fmla="*/ 2087215 w 2683933"/>
                <a:gd name="connsiteY96" fmla="*/ 2678360 h 2984204"/>
                <a:gd name="connsiteX97" fmla="*/ 2063647 w 2683933"/>
                <a:gd name="connsiteY97" fmla="*/ 2697642 h 2984204"/>
                <a:gd name="connsiteX98" fmla="*/ 2065790 w 2683933"/>
                <a:gd name="connsiteY98" fmla="*/ 2983668 h 2984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683933" h="2984204">
                  <a:moveTo>
                    <a:pt x="2065790" y="2983668"/>
                  </a:moveTo>
                  <a:cubicBezTo>
                    <a:pt x="2057220" y="2983668"/>
                    <a:pt x="2048650" y="2984204"/>
                    <a:pt x="2040080" y="2984204"/>
                  </a:cubicBezTo>
                  <a:cubicBezTo>
                    <a:pt x="1491059" y="2984204"/>
                    <a:pt x="942039" y="2984204"/>
                    <a:pt x="393554" y="2984204"/>
                  </a:cubicBezTo>
                  <a:cubicBezTo>
                    <a:pt x="385519" y="2984204"/>
                    <a:pt x="377485" y="2983668"/>
                    <a:pt x="369986" y="2983668"/>
                  </a:cubicBezTo>
                  <a:cubicBezTo>
                    <a:pt x="376949" y="2940283"/>
                    <a:pt x="387662" y="2897432"/>
                    <a:pt x="397839" y="2854582"/>
                  </a:cubicBezTo>
                  <a:cubicBezTo>
                    <a:pt x="431048" y="2708891"/>
                    <a:pt x="470149" y="2564806"/>
                    <a:pt x="512464" y="2421793"/>
                  </a:cubicBezTo>
                  <a:cubicBezTo>
                    <a:pt x="512464" y="2421257"/>
                    <a:pt x="512464" y="2420722"/>
                    <a:pt x="512999" y="2419650"/>
                  </a:cubicBezTo>
                  <a:cubicBezTo>
                    <a:pt x="538174" y="2374658"/>
                    <a:pt x="523176" y="2340377"/>
                    <a:pt x="488360" y="2305561"/>
                  </a:cubicBezTo>
                  <a:cubicBezTo>
                    <a:pt x="451402" y="2269139"/>
                    <a:pt x="420871" y="2226288"/>
                    <a:pt x="386591" y="2187723"/>
                  </a:cubicBezTo>
                  <a:cubicBezTo>
                    <a:pt x="377485" y="2177546"/>
                    <a:pt x="379092" y="2172725"/>
                    <a:pt x="387662" y="2163620"/>
                  </a:cubicBezTo>
                  <a:cubicBezTo>
                    <a:pt x="456758" y="2090238"/>
                    <a:pt x="518356" y="2012036"/>
                    <a:pt x="562813" y="1921515"/>
                  </a:cubicBezTo>
                  <a:cubicBezTo>
                    <a:pt x="574597" y="1897411"/>
                    <a:pt x="585845" y="1873308"/>
                    <a:pt x="592808" y="1843848"/>
                  </a:cubicBezTo>
                  <a:cubicBezTo>
                    <a:pt x="549422" y="1861524"/>
                    <a:pt x="508179" y="1874379"/>
                    <a:pt x="465328" y="1881343"/>
                  </a:cubicBezTo>
                  <a:cubicBezTo>
                    <a:pt x="407480" y="1890448"/>
                    <a:pt x="349097" y="1893662"/>
                    <a:pt x="290177" y="1893126"/>
                  </a:cubicBezTo>
                  <a:cubicBezTo>
                    <a:pt x="215725" y="1892591"/>
                    <a:pt x="141272" y="1887770"/>
                    <a:pt x="66820" y="1879736"/>
                  </a:cubicBezTo>
                  <a:cubicBezTo>
                    <a:pt x="48608" y="1877593"/>
                    <a:pt x="29861" y="1875986"/>
                    <a:pt x="12186" y="1873308"/>
                  </a:cubicBezTo>
                  <a:cubicBezTo>
                    <a:pt x="-6026" y="1870630"/>
                    <a:pt x="-134" y="1856168"/>
                    <a:pt x="6294" y="1844920"/>
                  </a:cubicBezTo>
                  <a:cubicBezTo>
                    <a:pt x="8972" y="1843313"/>
                    <a:pt x="11650" y="1843313"/>
                    <a:pt x="13792" y="1844384"/>
                  </a:cubicBezTo>
                  <a:cubicBezTo>
                    <a:pt x="49144" y="1862060"/>
                    <a:pt x="87174" y="1865809"/>
                    <a:pt x="125203" y="1866880"/>
                  </a:cubicBezTo>
                  <a:cubicBezTo>
                    <a:pt x="153056" y="1867416"/>
                    <a:pt x="181445" y="1866345"/>
                    <a:pt x="195371" y="1834743"/>
                  </a:cubicBezTo>
                  <a:cubicBezTo>
                    <a:pt x="202870" y="1797249"/>
                    <a:pt x="202334" y="1796713"/>
                    <a:pt x="241971" y="1792428"/>
                  </a:cubicBezTo>
                  <a:cubicBezTo>
                    <a:pt x="329278" y="1783322"/>
                    <a:pt x="416586" y="1777431"/>
                    <a:pt x="503894" y="1768860"/>
                  </a:cubicBezTo>
                  <a:cubicBezTo>
                    <a:pt x="594415" y="1760290"/>
                    <a:pt x="684937" y="1751720"/>
                    <a:pt x="775458" y="1743150"/>
                  </a:cubicBezTo>
                  <a:cubicBezTo>
                    <a:pt x="801168" y="1740472"/>
                    <a:pt x="826878" y="1742615"/>
                    <a:pt x="852589" y="1738865"/>
                  </a:cubicBezTo>
                  <a:cubicBezTo>
                    <a:pt x="860623" y="1737794"/>
                    <a:pt x="906152" y="1739401"/>
                    <a:pt x="909365" y="1749042"/>
                  </a:cubicBezTo>
                  <a:cubicBezTo>
                    <a:pt x="910436" y="1756541"/>
                    <a:pt x="907223" y="1763504"/>
                    <a:pt x="903473" y="1769396"/>
                  </a:cubicBezTo>
                  <a:cubicBezTo>
                    <a:pt x="875085" y="1817603"/>
                    <a:pt x="718145" y="2156121"/>
                    <a:pt x="792062" y="2165762"/>
                  </a:cubicBezTo>
                  <a:cubicBezTo>
                    <a:pt x="867051" y="2175403"/>
                    <a:pt x="1076482" y="2213433"/>
                    <a:pt x="1152006" y="2213969"/>
                  </a:cubicBezTo>
                  <a:cubicBezTo>
                    <a:pt x="1183072" y="2213969"/>
                    <a:pt x="1184143" y="2213969"/>
                    <a:pt x="1186821" y="2182367"/>
                  </a:cubicBezTo>
                  <a:cubicBezTo>
                    <a:pt x="1191107" y="2133089"/>
                    <a:pt x="1196463" y="2083810"/>
                    <a:pt x="1201284" y="2035068"/>
                  </a:cubicBezTo>
                  <a:cubicBezTo>
                    <a:pt x="1208247" y="1967043"/>
                    <a:pt x="1213603" y="1898483"/>
                    <a:pt x="1221637" y="1830458"/>
                  </a:cubicBezTo>
                  <a:cubicBezTo>
                    <a:pt x="1225387" y="1799927"/>
                    <a:pt x="1226458" y="1768860"/>
                    <a:pt x="1230743" y="1737794"/>
                  </a:cubicBezTo>
                  <a:cubicBezTo>
                    <a:pt x="1232350" y="1724939"/>
                    <a:pt x="1227529" y="1718511"/>
                    <a:pt x="1213603" y="1717975"/>
                  </a:cubicBezTo>
                  <a:cubicBezTo>
                    <a:pt x="1160576" y="1716904"/>
                    <a:pt x="1108084" y="1721725"/>
                    <a:pt x="1055592" y="1724403"/>
                  </a:cubicBezTo>
                  <a:cubicBezTo>
                    <a:pt x="1042201" y="1724939"/>
                    <a:pt x="1029346" y="1728153"/>
                    <a:pt x="1016491" y="1722796"/>
                  </a:cubicBezTo>
                  <a:cubicBezTo>
                    <a:pt x="1004707" y="1704585"/>
                    <a:pt x="1009528" y="1684766"/>
                    <a:pt x="1011135" y="1665484"/>
                  </a:cubicBezTo>
                  <a:cubicBezTo>
                    <a:pt x="1012742" y="1647808"/>
                    <a:pt x="1006314" y="1638702"/>
                    <a:pt x="991852" y="1631203"/>
                  </a:cubicBezTo>
                  <a:cubicBezTo>
                    <a:pt x="955965" y="1612992"/>
                    <a:pt x="920614" y="1595316"/>
                    <a:pt x="884726" y="1577641"/>
                  </a:cubicBezTo>
                  <a:cubicBezTo>
                    <a:pt x="870264" y="1570677"/>
                    <a:pt x="861694" y="1561036"/>
                    <a:pt x="863301" y="1544431"/>
                  </a:cubicBezTo>
                  <a:cubicBezTo>
                    <a:pt x="872407" y="1476942"/>
                    <a:pt x="884191" y="1410524"/>
                    <a:pt x="895975" y="1343570"/>
                  </a:cubicBezTo>
                  <a:cubicBezTo>
                    <a:pt x="904009" y="1298577"/>
                    <a:pt x="905616" y="1299113"/>
                    <a:pt x="860623" y="1304469"/>
                  </a:cubicBezTo>
                  <a:cubicBezTo>
                    <a:pt x="845090" y="1306612"/>
                    <a:pt x="829021" y="1308219"/>
                    <a:pt x="813488" y="1309826"/>
                  </a:cubicBezTo>
                  <a:cubicBezTo>
                    <a:pt x="805453" y="1310361"/>
                    <a:pt x="797954" y="1312504"/>
                    <a:pt x="791527" y="1317860"/>
                  </a:cubicBezTo>
                  <a:cubicBezTo>
                    <a:pt x="785635" y="1324288"/>
                    <a:pt x="778672" y="1329108"/>
                    <a:pt x="769566" y="1329108"/>
                  </a:cubicBezTo>
                  <a:cubicBezTo>
                    <a:pt x="728322" y="1329644"/>
                    <a:pt x="687615" y="1331787"/>
                    <a:pt x="646371" y="1328037"/>
                  </a:cubicBezTo>
                  <a:cubicBezTo>
                    <a:pt x="639408" y="1324823"/>
                    <a:pt x="632980" y="1321074"/>
                    <a:pt x="634587" y="1311968"/>
                  </a:cubicBezTo>
                  <a:cubicBezTo>
                    <a:pt x="642622" y="1260548"/>
                    <a:pt x="652263" y="1209663"/>
                    <a:pt x="659762" y="1158242"/>
                  </a:cubicBezTo>
                  <a:cubicBezTo>
                    <a:pt x="670474" y="1087004"/>
                    <a:pt x="696720" y="1021657"/>
                    <a:pt x="721895" y="955239"/>
                  </a:cubicBezTo>
                  <a:cubicBezTo>
                    <a:pt x="747605" y="887749"/>
                    <a:pt x="773851" y="820260"/>
                    <a:pt x="797954" y="752235"/>
                  </a:cubicBezTo>
                  <a:cubicBezTo>
                    <a:pt x="809738" y="719026"/>
                    <a:pt x="816701" y="683675"/>
                    <a:pt x="825271" y="649394"/>
                  </a:cubicBezTo>
                  <a:cubicBezTo>
                    <a:pt x="841876" y="583512"/>
                    <a:pt x="859552" y="517094"/>
                    <a:pt x="875085" y="450676"/>
                  </a:cubicBezTo>
                  <a:cubicBezTo>
                    <a:pt x="887404" y="399255"/>
                    <a:pt x="905616" y="350513"/>
                    <a:pt x="929184" y="303377"/>
                  </a:cubicBezTo>
                  <a:cubicBezTo>
                    <a:pt x="968820" y="222497"/>
                    <a:pt x="1035238" y="178576"/>
                    <a:pt x="1118797" y="155544"/>
                  </a:cubicBezTo>
                  <a:cubicBezTo>
                    <a:pt x="1158433" y="144831"/>
                    <a:pt x="1199141" y="136261"/>
                    <a:pt x="1240920" y="138403"/>
                  </a:cubicBezTo>
                  <a:cubicBezTo>
                    <a:pt x="1243063" y="145367"/>
                    <a:pt x="1238778" y="150187"/>
                    <a:pt x="1234492" y="153937"/>
                  </a:cubicBezTo>
                  <a:cubicBezTo>
                    <a:pt x="1186286" y="196251"/>
                    <a:pt x="1175038" y="249814"/>
                    <a:pt x="1186286" y="310341"/>
                  </a:cubicBezTo>
                  <a:cubicBezTo>
                    <a:pt x="1190035" y="329623"/>
                    <a:pt x="1193249" y="349441"/>
                    <a:pt x="1196463" y="368724"/>
                  </a:cubicBezTo>
                  <a:cubicBezTo>
                    <a:pt x="1198605" y="380508"/>
                    <a:pt x="1203426" y="381044"/>
                    <a:pt x="1211996" y="374616"/>
                  </a:cubicBezTo>
                  <a:cubicBezTo>
                    <a:pt x="1223244" y="365510"/>
                    <a:pt x="1235028" y="356940"/>
                    <a:pt x="1246812" y="348370"/>
                  </a:cubicBezTo>
                  <a:cubicBezTo>
                    <a:pt x="1251633" y="345157"/>
                    <a:pt x="1256989" y="340336"/>
                    <a:pt x="1262881" y="345157"/>
                  </a:cubicBezTo>
                  <a:cubicBezTo>
                    <a:pt x="1267702" y="348906"/>
                    <a:pt x="1265559" y="355333"/>
                    <a:pt x="1263952" y="359619"/>
                  </a:cubicBezTo>
                  <a:cubicBezTo>
                    <a:pt x="1252168" y="387471"/>
                    <a:pt x="1260203" y="412646"/>
                    <a:pt x="1275200" y="436749"/>
                  </a:cubicBezTo>
                  <a:cubicBezTo>
                    <a:pt x="1280557" y="445319"/>
                    <a:pt x="1283770" y="454425"/>
                    <a:pt x="1289127" y="462995"/>
                  </a:cubicBezTo>
                  <a:cubicBezTo>
                    <a:pt x="1312694" y="499418"/>
                    <a:pt x="1314837" y="535305"/>
                    <a:pt x="1296090" y="575477"/>
                  </a:cubicBezTo>
                  <a:cubicBezTo>
                    <a:pt x="1274665" y="621006"/>
                    <a:pt x="1275736" y="670819"/>
                    <a:pt x="1281628" y="719562"/>
                  </a:cubicBezTo>
                  <a:cubicBezTo>
                    <a:pt x="1285913" y="752771"/>
                    <a:pt x="1281092" y="785444"/>
                    <a:pt x="1278414" y="818118"/>
                  </a:cubicBezTo>
                  <a:cubicBezTo>
                    <a:pt x="1274129" y="873823"/>
                    <a:pt x="1269844" y="930064"/>
                    <a:pt x="1263952" y="985770"/>
                  </a:cubicBezTo>
                  <a:cubicBezTo>
                    <a:pt x="1256989" y="1053795"/>
                    <a:pt x="1254846" y="1122355"/>
                    <a:pt x="1246276" y="1190380"/>
                  </a:cubicBezTo>
                  <a:cubicBezTo>
                    <a:pt x="1243598" y="1213412"/>
                    <a:pt x="1244670" y="1236444"/>
                    <a:pt x="1240920" y="1259477"/>
                  </a:cubicBezTo>
                  <a:cubicBezTo>
                    <a:pt x="1239849" y="1265368"/>
                    <a:pt x="1240920" y="1271796"/>
                    <a:pt x="1236635" y="1277688"/>
                  </a:cubicBezTo>
                  <a:cubicBezTo>
                    <a:pt x="1272522" y="1182881"/>
                    <a:pt x="1308945" y="1089146"/>
                    <a:pt x="1347510" y="995947"/>
                  </a:cubicBezTo>
                  <a:cubicBezTo>
                    <a:pt x="1361437" y="961666"/>
                    <a:pt x="1382862" y="931135"/>
                    <a:pt x="1401073" y="898998"/>
                  </a:cubicBezTo>
                  <a:cubicBezTo>
                    <a:pt x="1449280" y="816511"/>
                    <a:pt x="1496951" y="732952"/>
                    <a:pt x="1548907" y="653144"/>
                  </a:cubicBezTo>
                  <a:cubicBezTo>
                    <a:pt x="1566583" y="625826"/>
                    <a:pt x="1586401" y="600652"/>
                    <a:pt x="1608362" y="576549"/>
                  </a:cubicBezTo>
                  <a:cubicBezTo>
                    <a:pt x="1662996" y="516558"/>
                    <a:pt x="1722987" y="461924"/>
                    <a:pt x="1780835" y="404611"/>
                  </a:cubicBezTo>
                  <a:cubicBezTo>
                    <a:pt x="1803331" y="382115"/>
                    <a:pt x="1827970" y="362297"/>
                    <a:pt x="1850467" y="339800"/>
                  </a:cubicBezTo>
                  <a:cubicBezTo>
                    <a:pt x="1864393" y="325874"/>
                    <a:pt x="1874034" y="327481"/>
                    <a:pt x="1886354" y="343550"/>
                  </a:cubicBezTo>
                  <a:cubicBezTo>
                    <a:pt x="1911528" y="377294"/>
                    <a:pt x="1925455" y="415324"/>
                    <a:pt x="1929740" y="456567"/>
                  </a:cubicBezTo>
                  <a:cubicBezTo>
                    <a:pt x="1930811" y="468887"/>
                    <a:pt x="1934560" y="481206"/>
                    <a:pt x="1932954" y="493526"/>
                  </a:cubicBezTo>
                  <a:cubicBezTo>
                    <a:pt x="1990266" y="347835"/>
                    <a:pt x="2047578" y="201608"/>
                    <a:pt x="2105427" y="55916"/>
                  </a:cubicBezTo>
                  <a:cubicBezTo>
                    <a:pt x="2112390" y="37705"/>
                    <a:pt x="2115068" y="17351"/>
                    <a:pt x="2127923" y="1282"/>
                  </a:cubicBezTo>
                  <a:cubicBezTo>
                    <a:pt x="2129530" y="-325"/>
                    <a:pt x="2131672" y="-325"/>
                    <a:pt x="2133815" y="747"/>
                  </a:cubicBezTo>
                  <a:cubicBezTo>
                    <a:pt x="2165953" y="54845"/>
                    <a:pt x="2194341" y="111086"/>
                    <a:pt x="2221122" y="168399"/>
                  </a:cubicBezTo>
                  <a:cubicBezTo>
                    <a:pt x="2236120" y="200001"/>
                    <a:pt x="2256474" y="212320"/>
                    <a:pt x="2289683" y="218748"/>
                  </a:cubicBezTo>
                  <a:cubicBezTo>
                    <a:pt x="2383418" y="236959"/>
                    <a:pt x="2476618" y="258384"/>
                    <a:pt x="2562319" y="302842"/>
                  </a:cubicBezTo>
                  <a:cubicBezTo>
                    <a:pt x="2642127" y="344085"/>
                    <a:pt x="2679086" y="411039"/>
                    <a:pt x="2683371" y="498882"/>
                  </a:cubicBezTo>
                  <a:cubicBezTo>
                    <a:pt x="2687120" y="582976"/>
                    <a:pt x="2671587" y="664392"/>
                    <a:pt x="2653376" y="745272"/>
                  </a:cubicBezTo>
                  <a:cubicBezTo>
                    <a:pt x="2638914" y="809012"/>
                    <a:pt x="2626058" y="872752"/>
                    <a:pt x="2609454" y="935956"/>
                  </a:cubicBezTo>
                  <a:cubicBezTo>
                    <a:pt x="2581601" y="1043618"/>
                    <a:pt x="2548392" y="1149137"/>
                    <a:pt x="2504471" y="1251978"/>
                  </a:cubicBezTo>
                  <a:cubicBezTo>
                    <a:pt x="2450908" y="1376779"/>
                    <a:pt x="2375920" y="1488726"/>
                    <a:pt x="2298253" y="1599066"/>
                  </a:cubicBezTo>
                  <a:cubicBezTo>
                    <a:pt x="2234513" y="1689587"/>
                    <a:pt x="2167559" y="1777431"/>
                    <a:pt x="2098463" y="1863667"/>
                  </a:cubicBezTo>
                  <a:cubicBezTo>
                    <a:pt x="2091500" y="1872237"/>
                    <a:pt x="2088286" y="1881343"/>
                    <a:pt x="2088822" y="1892591"/>
                  </a:cubicBezTo>
                  <a:cubicBezTo>
                    <a:pt x="2096321" y="2001859"/>
                    <a:pt x="2103819" y="2111128"/>
                    <a:pt x="2110783" y="2220396"/>
                  </a:cubicBezTo>
                  <a:cubicBezTo>
                    <a:pt x="2117210" y="2318417"/>
                    <a:pt x="2122566" y="2416437"/>
                    <a:pt x="2128459" y="2514457"/>
                  </a:cubicBezTo>
                  <a:cubicBezTo>
                    <a:pt x="2131672" y="2562664"/>
                    <a:pt x="2134886" y="2610335"/>
                    <a:pt x="2138635" y="2658542"/>
                  </a:cubicBezTo>
                  <a:cubicBezTo>
                    <a:pt x="2140778" y="2684787"/>
                    <a:pt x="2139707" y="2686930"/>
                    <a:pt x="2112390" y="2683180"/>
                  </a:cubicBezTo>
                  <a:cubicBezTo>
                    <a:pt x="2103819" y="2682109"/>
                    <a:pt x="2095785" y="2679431"/>
                    <a:pt x="2087215" y="2678360"/>
                  </a:cubicBezTo>
                  <a:cubicBezTo>
                    <a:pt x="2064183" y="2674610"/>
                    <a:pt x="2063112" y="2675146"/>
                    <a:pt x="2063647" y="2697642"/>
                  </a:cubicBezTo>
                  <a:cubicBezTo>
                    <a:pt x="2068468" y="2792449"/>
                    <a:pt x="2067932" y="2887791"/>
                    <a:pt x="2065790" y="2983668"/>
                  </a:cubicBezTo>
                  <a:close/>
                </a:path>
              </a:pathLst>
            </a:custGeom>
            <a:solidFill>
              <a:schemeClr val="accent6"/>
            </a:solidFill>
            <a:ln w="534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C40D318E-B821-40F1-BB2B-A969A930E646}"/>
                </a:ext>
              </a:extLst>
            </p:cNvPr>
            <p:cNvSpPr/>
            <p:nvPr/>
          </p:nvSpPr>
          <p:spPr>
            <a:xfrm>
              <a:off x="3889795" y="3841747"/>
              <a:ext cx="1834425" cy="1750719"/>
            </a:xfrm>
            <a:custGeom>
              <a:avLst/>
              <a:gdLst>
                <a:gd name="connsiteX0" fmla="*/ 609 w 1834425"/>
                <a:gd name="connsiteY0" fmla="*/ 19564 h 1750719"/>
                <a:gd name="connsiteX1" fmla="*/ 15071 w 1834425"/>
                <a:gd name="connsiteY1" fmla="*/ 282 h 1750719"/>
                <a:gd name="connsiteX2" fmla="*/ 699605 w 1834425"/>
                <a:gd name="connsiteY2" fmla="*/ 238637 h 1750719"/>
                <a:gd name="connsiteX3" fmla="*/ 710318 w 1834425"/>
                <a:gd name="connsiteY3" fmla="*/ 252563 h 1750719"/>
                <a:gd name="connsiteX4" fmla="*/ 881184 w 1834425"/>
                <a:gd name="connsiteY4" fmla="*/ 1203306 h 1750719"/>
                <a:gd name="connsiteX5" fmla="*/ 1344504 w 1834425"/>
                <a:gd name="connsiteY5" fmla="*/ 1181345 h 1750719"/>
                <a:gd name="connsiteX6" fmla="*/ 1388425 w 1834425"/>
                <a:gd name="connsiteY6" fmla="*/ 1197950 h 1750719"/>
                <a:gd name="connsiteX7" fmla="*/ 1821214 w 1834425"/>
                <a:gd name="connsiteY7" fmla="*/ 1565927 h 1750719"/>
                <a:gd name="connsiteX8" fmla="*/ 1834069 w 1834425"/>
                <a:gd name="connsiteY8" fmla="*/ 1590566 h 1750719"/>
                <a:gd name="connsiteX9" fmla="*/ 1831927 w 1834425"/>
                <a:gd name="connsiteY9" fmla="*/ 1653771 h 1750719"/>
                <a:gd name="connsiteX10" fmla="*/ 913857 w 1834425"/>
                <a:gd name="connsiteY10" fmla="*/ 1750720 h 1750719"/>
                <a:gd name="connsiteX11" fmla="*/ 861901 w 1834425"/>
                <a:gd name="connsiteY11" fmla="*/ 1735186 h 1750719"/>
                <a:gd name="connsiteX12" fmla="*/ 268959 w 1834425"/>
                <a:gd name="connsiteY12" fmla="*/ 1358639 h 1750719"/>
                <a:gd name="connsiteX13" fmla="*/ 252355 w 1834425"/>
                <a:gd name="connsiteY13" fmla="*/ 1334535 h 1750719"/>
                <a:gd name="connsiteX14" fmla="*/ 609 w 1834425"/>
                <a:gd name="connsiteY14" fmla="*/ 19564 h 175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34425" h="1750719">
                  <a:moveTo>
                    <a:pt x="609" y="19564"/>
                  </a:moveTo>
                  <a:cubicBezTo>
                    <a:pt x="-1534" y="8316"/>
                    <a:pt x="1680" y="3495"/>
                    <a:pt x="15071" y="282"/>
                  </a:cubicBezTo>
                  <a:cubicBezTo>
                    <a:pt x="54172" y="-9360"/>
                    <a:pt x="666396" y="231674"/>
                    <a:pt x="699605" y="238637"/>
                  </a:cubicBezTo>
                  <a:cubicBezTo>
                    <a:pt x="708175" y="240244"/>
                    <a:pt x="709247" y="245600"/>
                    <a:pt x="710318" y="252563"/>
                  </a:cubicBezTo>
                  <a:cubicBezTo>
                    <a:pt x="713532" y="269168"/>
                    <a:pt x="871007" y="1198485"/>
                    <a:pt x="881184" y="1203306"/>
                  </a:cubicBezTo>
                  <a:cubicBezTo>
                    <a:pt x="890825" y="1208127"/>
                    <a:pt x="1298439" y="1184023"/>
                    <a:pt x="1344504" y="1181345"/>
                  </a:cubicBezTo>
                  <a:cubicBezTo>
                    <a:pt x="1362179" y="1180274"/>
                    <a:pt x="1375570" y="1185095"/>
                    <a:pt x="1388425" y="1197950"/>
                  </a:cubicBezTo>
                  <a:cubicBezTo>
                    <a:pt x="1406637" y="1216697"/>
                    <a:pt x="1781577" y="1546645"/>
                    <a:pt x="1821214" y="1565927"/>
                  </a:cubicBezTo>
                  <a:cubicBezTo>
                    <a:pt x="1831927" y="1571284"/>
                    <a:pt x="1835676" y="1578247"/>
                    <a:pt x="1834069" y="1590566"/>
                  </a:cubicBezTo>
                  <a:cubicBezTo>
                    <a:pt x="1831391" y="1611456"/>
                    <a:pt x="1832462" y="1632345"/>
                    <a:pt x="1831927" y="1653771"/>
                  </a:cubicBezTo>
                  <a:cubicBezTo>
                    <a:pt x="1835140" y="1670911"/>
                    <a:pt x="933676" y="1750720"/>
                    <a:pt x="913857" y="1750720"/>
                  </a:cubicBezTo>
                  <a:cubicBezTo>
                    <a:pt x="894575" y="1750720"/>
                    <a:pt x="877434" y="1746970"/>
                    <a:pt x="861901" y="1735186"/>
                  </a:cubicBezTo>
                  <a:cubicBezTo>
                    <a:pt x="846368" y="1723938"/>
                    <a:pt x="303239" y="1382742"/>
                    <a:pt x="268959" y="1358639"/>
                  </a:cubicBezTo>
                  <a:cubicBezTo>
                    <a:pt x="259318" y="1351676"/>
                    <a:pt x="252890" y="1342570"/>
                    <a:pt x="252355" y="1334535"/>
                  </a:cubicBezTo>
                  <a:cubicBezTo>
                    <a:pt x="248605" y="1301326"/>
                    <a:pt x="3822" y="37776"/>
                    <a:pt x="609" y="19564"/>
                  </a:cubicBezTo>
                  <a:close/>
                </a:path>
              </a:pathLst>
            </a:custGeom>
            <a:solidFill>
              <a:schemeClr val="tx1">
                <a:lumMod val="65000"/>
                <a:lumOff val="35000"/>
              </a:schemeClr>
            </a:solidFill>
            <a:ln w="534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AB1889A6-DB6E-4464-BCD4-EA9A4C88DC34}"/>
                </a:ext>
              </a:extLst>
            </p:cNvPr>
            <p:cNvSpPr/>
            <p:nvPr/>
          </p:nvSpPr>
          <p:spPr>
            <a:xfrm>
              <a:off x="6139131" y="2859862"/>
              <a:ext cx="911234" cy="1411806"/>
            </a:xfrm>
            <a:custGeom>
              <a:avLst/>
              <a:gdLst>
                <a:gd name="connsiteX0" fmla="*/ 702056 w 911234"/>
                <a:gd name="connsiteY0" fmla="*/ 916284 h 1411806"/>
                <a:gd name="connsiteX1" fmla="*/ 700984 w 911234"/>
                <a:gd name="connsiteY1" fmla="*/ 916284 h 1411806"/>
                <a:gd name="connsiteX2" fmla="*/ 35732 w 911234"/>
                <a:gd name="connsiteY2" fmla="*/ 1402636 h 1411806"/>
                <a:gd name="connsiteX3" fmla="*/ 3594 w 911234"/>
                <a:gd name="connsiteY3" fmla="*/ 1389245 h 1411806"/>
                <a:gd name="connsiteX4" fmla="*/ 18592 w 911234"/>
                <a:gd name="connsiteY4" fmla="*/ 1299260 h 1411806"/>
                <a:gd name="connsiteX5" fmla="*/ 55015 w 911234"/>
                <a:gd name="connsiteY5" fmla="*/ 1181957 h 1411806"/>
                <a:gd name="connsiteX6" fmla="*/ 106435 w 911234"/>
                <a:gd name="connsiteY6" fmla="*/ 1054477 h 1411806"/>
                <a:gd name="connsiteX7" fmla="*/ 187851 w 911234"/>
                <a:gd name="connsiteY7" fmla="*/ 890574 h 1411806"/>
                <a:gd name="connsiteX8" fmla="*/ 223738 w 911234"/>
                <a:gd name="connsiteY8" fmla="*/ 785591 h 1411806"/>
                <a:gd name="connsiteX9" fmla="*/ 210883 w 911234"/>
                <a:gd name="connsiteY9" fmla="*/ 741669 h 1411806"/>
                <a:gd name="connsiteX10" fmla="*/ 187851 w 911234"/>
                <a:gd name="connsiteY10" fmla="*/ 576160 h 1411806"/>
                <a:gd name="connsiteX11" fmla="*/ 160534 w 911234"/>
                <a:gd name="connsiteY11" fmla="*/ 547771 h 1411806"/>
                <a:gd name="connsiteX12" fmla="*/ 101079 w 911234"/>
                <a:gd name="connsiteY12" fmla="*/ 493673 h 1411806"/>
                <a:gd name="connsiteX13" fmla="*/ 93580 w 911234"/>
                <a:gd name="connsiteY13" fmla="*/ 305131 h 1411806"/>
                <a:gd name="connsiteX14" fmla="*/ 120362 w 911234"/>
                <a:gd name="connsiteY14" fmla="*/ 250497 h 1411806"/>
                <a:gd name="connsiteX15" fmla="*/ 133752 w 911234"/>
                <a:gd name="connsiteY15" fmla="*/ 248354 h 1411806"/>
                <a:gd name="connsiteX16" fmla="*/ 147143 w 911234"/>
                <a:gd name="connsiteY16" fmla="*/ 264959 h 1411806"/>
                <a:gd name="connsiteX17" fmla="*/ 191065 w 911234"/>
                <a:gd name="connsiteY17" fmla="*/ 375298 h 1411806"/>
                <a:gd name="connsiteX18" fmla="*/ 211954 w 911234"/>
                <a:gd name="connsiteY18" fmla="*/ 289062 h 1411806"/>
                <a:gd name="connsiteX19" fmla="*/ 328722 w 911234"/>
                <a:gd name="connsiteY19" fmla="*/ 84987 h 1411806"/>
                <a:gd name="connsiteX20" fmla="*/ 395675 w 911234"/>
                <a:gd name="connsiteY20" fmla="*/ 9999 h 1411806"/>
                <a:gd name="connsiteX21" fmla="*/ 427278 w 911234"/>
                <a:gd name="connsiteY21" fmla="*/ 12141 h 1411806"/>
                <a:gd name="connsiteX22" fmla="*/ 517263 w 911234"/>
                <a:gd name="connsiteY22" fmla="*/ 125159 h 1411806"/>
                <a:gd name="connsiteX23" fmla="*/ 700984 w 911234"/>
                <a:gd name="connsiteY23" fmla="*/ 294954 h 1411806"/>
                <a:gd name="connsiteX24" fmla="*/ 855781 w 911234"/>
                <a:gd name="connsiteY24" fmla="*/ 360301 h 1411806"/>
                <a:gd name="connsiteX25" fmla="*/ 890061 w 911234"/>
                <a:gd name="connsiteY25" fmla="*/ 392439 h 1411806"/>
                <a:gd name="connsiteX26" fmla="*/ 910416 w 911234"/>
                <a:gd name="connsiteY26" fmla="*/ 477604 h 1411806"/>
                <a:gd name="connsiteX27" fmla="*/ 902917 w 911234"/>
                <a:gd name="connsiteY27" fmla="*/ 503850 h 1411806"/>
                <a:gd name="connsiteX28" fmla="*/ 851496 w 911234"/>
                <a:gd name="connsiteY28" fmla="*/ 688106 h 1411806"/>
                <a:gd name="connsiteX29" fmla="*/ 758297 w 911234"/>
                <a:gd name="connsiteY29" fmla="*/ 850938 h 1411806"/>
                <a:gd name="connsiteX30" fmla="*/ 713839 w 911234"/>
                <a:gd name="connsiteY30" fmla="*/ 898073 h 1411806"/>
                <a:gd name="connsiteX31" fmla="*/ 702056 w 911234"/>
                <a:gd name="connsiteY31" fmla="*/ 916284 h 141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1234" h="1411806">
                  <a:moveTo>
                    <a:pt x="702056" y="916284"/>
                  </a:moveTo>
                  <a:lnTo>
                    <a:pt x="700984" y="916284"/>
                  </a:lnTo>
                  <a:cubicBezTo>
                    <a:pt x="700984" y="916284"/>
                    <a:pt x="83939" y="1368892"/>
                    <a:pt x="35732" y="1402636"/>
                  </a:cubicBezTo>
                  <a:cubicBezTo>
                    <a:pt x="14307" y="1417634"/>
                    <a:pt x="7344" y="1414956"/>
                    <a:pt x="3594" y="1389245"/>
                  </a:cubicBezTo>
                  <a:cubicBezTo>
                    <a:pt x="-1226" y="1358179"/>
                    <a:pt x="-4976" y="1326577"/>
                    <a:pt x="18592" y="1299260"/>
                  </a:cubicBezTo>
                  <a:cubicBezTo>
                    <a:pt x="46981" y="1266051"/>
                    <a:pt x="52872" y="1223736"/>
                    <a:pt x="55015" y="1181957"/>
                  </a:cubicBezTo>
                  <a:cubicBezTo>
                    <a:pt x="57157" y="1132679"/>
                    <a:pt x="74298" y="1090900"/>
                    <a:pt x="106435" y="1054477"/>
                  </a:cubicBezTo>
                  <a:cubicBezTo>
                    <a:pt x="141251" y="1014840"/>
                    <a:pt x="181959" y="898609"/>
                    <a:pt x="187851" y="890574"/>
                  </a:cubicBezTo>
                  <a:cubicBezTo>
                    <a:pt x="204456" y="857365"/>
                    <a:pt x="215704" y="821478"/>
                    <a:pt x="223738" y="785591"/>
                  </a:cubicBezTo>
                  <a:cubicBezTo>
                    <a:pt x="226416" y="772736"/>
                    <a:pt x="216239" y="756131"/>
                    <a:pt x="210883" y="741669"/>
                  </a:cubicBezTo>
                  <a:cubicBezTo>
                    <a:pt x="192136" y="688106"/>
                    <a:pt x="188387" y="632401"/>
                    <a:pt x="187851" y="576160"/>
                  </a:cubicBezTo>
                  <a:cubicBezTo>
                    <a:pt x="187851" y="547771"/>
                    <a:pt x="187851" y="547771"/>
                    <a:pt x="160534" y="547771"/>
                  </a:cubicBezTo>
                  <a:cubicBezTo>
                    <a:pt x="130003" y="547771"/>
                    <a:pt x="107507" y="526882"/>
                    <a:pt x="101079" y="493673"/>
                  </a:cubicBezTo>
                  <a:cubicBezTo>
                    <a:pt x="88224" y="431004"/>
                    <a:pt x="87688" y="367800"/>
                    <a:pt x="93580" y="305131"/>
                  </a:cubicBezTo>
                  <a:cubicBezTo>
                    <a:pt x="95723" y="285313"/>
                    <a:pt x="95723" y="260674"/>
                    <a:pt x="120362" y="250497"/>
                  </a:cubicBezTo>
                  <a:cubicBezTo>
                    <a:pt x="124647" y="248890"/>
                    <a:pt x="129467" y="249425"/>
                    <a:pt x="133752" y="248354"/>
                  </a:cubicBezTo>
                  <a:cubicBezTo>
                    <a:pt x="141251" y="251568"/>
                    <a:pt x="144465" y="258531"/>
                    <a:pt x="147143" y="264959"/>
                  </a:cubicBezTo>
                  <a:cubicBezTo>
                    <a:pt x="161605" y="302988"/>
                    <a:pt x="178210" y="339947"/>
                    <a:pt x="191065" y="375298"/>
                  </a:cubicBezTo>
                  <a:cubicBezTo>
                    <a:pt x="189458" y="346374"/>
                    <a:pt x="200170" y="316915"/>
                    <a:pt x="211954" y="289062"/>
                  </a:cubicBezTo>
                  <a:cubicBezTo>
                    <a:pt x="242485" y="216216"/>
                    <a:pt x="282658" y="148727"/>
                    <a:pt x="328722" y="84987"/>
                  </a:cubicBezTo>
                  <a:cubicBezTo>
                    <a:pt x="348540" y="57670"/>
                    <a:pt x="371036" y="33031"/>
                    <a:pt x="395675" y="9999"/>
                  </a:cubicBezTo>
                  <a:cubicBezTo>
                    <a:pt x="410673" y="-3927"/>
                    <a:pt x="414422" y="-3392"/>
                    <a:pt x="427278" y="12141"/>
                  </a:cubicBezTo>
                  <a:cubicBezTo>
                    <a:pt x="458344" y="49100"/>
                    <a:pt x="486197" y="88736"/>
                    <a:pt x="517263" y="125159"/>
                  </a:cubicBezTo>
                  <a:cubicBezTo>
                    <a:pt x="571362" y="188899"/>
                    <a:pt x="626532" y="252104"/>
                    <a:pt x="700984" y="294954"/>
                  </a:cubicBezTo>
                  <a:cubicBezTo>
                    <a:pt x="749727" y="322807"/>
                    <a:pt x="802218" y="343161"/>
                    <a:pt x="855781" y="360301"/>
                  </a:cubicBezTo>
                  <a:cubicBezTo>
                    <a:pt x="872922" y="365657"/>
                    <a:pt x="883634" y="375834"/>
                    <a:pt x="890061" y="392439"/>
                  </a:cubicBezTo>
                  <a:cubicBezTo>
                    <a:pt x="901310" y="419756"/>
                    <a:pt x="914701" y="446537"/>
                    <a:pt x="910416" y="477604"/>
                  </a:cubicBezTo>
                  <a:cubicBezTo>
                    <a:pt x="909344" y="486709"/>
                    <a:pt x="909344" y="496351"/>
                    <a:pt x="902917" y="503850"/>
                  </a:cubicBezTo>
                  <a:cubicBezTo>
                    <a:pt x="894882" y="567589"/>
                    <a:pt x="876135" y="628651"/>
                    <a:pt x="851496" y="688106"/>
                  </a:cubicBezTo>
                  <a:cubicBezTo>
                    <a:pt x="827393" y="745954"/>
                    <a:pt x="798469" y="801660"/>
                    <a:pt x="758297" y="850938"/>
                  </a:cubicBezTo>
                  <a:cubicBezTo>
                    <a:pt x="744370" y="867542"/>
                    <a:pt x="729373" y="882540"/>
                    <a:pt x="713839" y="898073"/>
                  </a:cubicBezTo>
                  <a:cubicBezTo>
                    <a:pt x="709019" y="902358"/>
                    <a:pt x="702591" y="907179"/>
                    <a:pt x="702056" y="916284"/>
                  </a:cubicBezTo>
                  <a:close/>
                </a:path>
              </a:pathLst>
            </a:custGeom>
            <a:solidFill>
              <a:srgbClr val="FDC384"/>
            </a:solidFill>
            <a:ln w="534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72AAB7A0-968F-4A05-A8BB-823F35CE5B24}"/>
                </a:ext>
              </a:extLst>
            </p:cNvPr>
            <p:cNvSpPr/>
            <p:nvPr/>
          </p:nvSpPr>
          <p:spPr>
            <a:xfrm>
              <a:off x="5884529" y="3749901"/>
              <a:ext cx="956122" cy="1310685"/>
            </a:xfrm>
            <a:custGeom>
              <a:avLst/>
              <a:gdLst>
                <a:gd name="connsiteX0" fmla="*/ 442990 w 956122"/>
                <a:gd name="connsiteY0" fmla="*/ 0 h 1310685"/>
                <a:gd name="connsiteX1" fmla="*/ 416744 w 956122"/>
                <a:gd name="connsiteY1" fmla="*/ 77666 h 1310685"/>
                <a:gd name="connsiteX2" fmla="*/ 349790 w 956122"/>
                <a:gd name="connsiteY2" fmla="*/ 188542 h 1310685"/>
                <a:gd name="connsiteX3" fmla="*/ 316581 w 956122"/>
                <a:gd name="connsiteY3" fmla="*/ 277456 h 1310685"/>
                <a:gd name="connsiteX4" fmla="*/ 302119 w 956122"/>
                <a:gd name="connsiteY4" fmla="*/ 366371 h 1310685"/>
                <a:gd name="connsiteX5" fmla="*/ 274266 w 956122"/>
                <a:gd name="connsiteY5" fmla="*/ 417791 h 1310685"/>
                <a:gd name="connsiteX6" fmla="*/ 267303 w 956122"/>
                <a:gd name="connsiteY6" fmla="*/ 512598 h 1310685"/>
                <a:gd name="connsiteX7" fmla="*/ 281765 w 956122"/>
                <a:gd name="connsiteY7" fmla="*/ 513133 h 1310685"/>
                <a:gd name="connsiteX8" fmla="*/ 372286 w 956122"/>
                <a:gd name="connsiteY8" fmla="*/ 447251 h 1310685"/>
                <a:gd name="connsiteX9" fmla="*/ 588681 w 956122"/>
                <a:gd name="connsiteY9" fmla="*/ 289776 h 1310685"/>
                <a:gd name="connsiteX10" fmla="*/ 783650 w 956122"/>
                <a:gd name="connsiteY10" fmla="*/ 146763 h 1310685"/>
                <a:gd name="connsiteX11" fmla="*/ 945946 w 956122"/>
                <a:gd name="connsiteY11" fmla="*/ 25710 h 1310685"/>
                <a:gd name="connsiteX12" fmla="*/ 956123 w 956122"/>
                <a:gd name="connsiteY12" fmla="*/ 25710 h 1310685"/>
                <a:gd name="connsiteX13" fmla="*/ 907380 w 956122"/>
                <a:gd name="connsiteY13" fmla="*/ 149976 h 1310685"/>
                <a:gd name="connsiteX14" fmla="*/ 761689 w 956122"/>
                <a:gd name="connsiteY14" fmla="*/ 521168 h 1310685"/>
                <a:gd name="connsiteX15" fmla="*/ 753655 w 956122"/>
                <a:gd name="connsiteY15" fmla="*/ 539379 h 1310685"/>
                <a:gd name="connsiteX16" fmla="*/ 737586 w 956122"/>
                <a:gd name="connsiteY16" fmla="*/ 433325 h 1310685"/>
                <a:gd name="connsiteX17" fmla="*/ 702234 w 956122"/>
                <a:gd name="connsiteY17" fmla="*/ 367442 h 1310685"/>
                <a:gd name="connsiteX18" fmla="*/ 680809 w 956122"/>
                <a:gd name="connsiteY18" fmla="*/ 365835 h 1310685"/>
                <a:gd name="connsiteX19" fmla="*/ 455309 w 956122"/>
                <a:gd name="connsiteY19" fmla="*/ 585443 h 1310685"/>
                <a:gd name="connsiteX20" fmla="*/ 275873 w 956122"/>
                <a:gd name="connsiteY20" fmla="*/ 847366 h 1310685"/>
                <a:gd name="connsiteX21" fmla="*/ 188566 w 956122"/>
                <a:gd name="connsiteY21" fmla="*/ 998414 h 1310685"/>
                <a:gd name="connsiteX22" fmla="*/ 113577 w 956122"/>
                <a:gd name="connsiteY22" fmla="*/ 1178921 h 1310685"/>
                <a:gd name="connsiteX23" fmla="*/ 57336 w 956122"/>
                <a:gd name="connsiteY23" fmla="*/ 1310686 h 1310685"/>
                <a:gd name="connsiteX24" fmla="*/ 64835 w 956122"/>
                <a:gd name="connsiteY24" fmla="*/ 1212666 h 1310685"/>
                <a:gd name="connsiteX25" fmla="*/ 97508 w 956122"/>
                <a:gd name="connsiteY25" fmla="*/ 839867 h 1310685"/>
                <a:gd name="connsiteX26" fmla="*/ 98044 w 956122"/>
                <a:gd name="connsiteY26" fmla="*/ 709709 h 1310685"/>
                <a:gd name="connsiteX27" fmla="*/ 116255 w 956122"/>
                <a:gd name="connsiteY27" fmla="*/ 596156 h 1310685"/>
                <a:gd name="connsiteX28" fmla="*/ 109828 w 956122"/>
                <a:gd name="connsiteY28" fmla="*/ 495458 h 1310685"/>
                <a:gd name="connsiteX29" fmla="*/ 93759 w 956122"/>
                <a:gd name="connsiteY29" fmla="*/ 465998 h 1310685"/>
                <a:gd name="connsiteX30" fmla="*/ 85189 w 956122"/>
                <a:gd name="connsiteY30" fmla="*/ 370120 h 1310685"/>
                <a:gd name="connsiteX31" fmla="*/ 19842 w 956122"/>
                <a:gd name="connsiteY31" fmla="*/ 418327 h 1310685"/>
                <a:gd name="connsiteX32" fmla="*/ 24 w 956122"/>
                <a:gd name="connsiteY32" fmla="*/ 281206 h 1310685"/>
                <a:gd name="connsiteX33" fmla="*/ 63764 w 956122"/>
                <a:gd name="connsiteY33" fmla="*/ 164974 h 1310685"/>
                <a:gd name="connsiteX34" fmla="*/ 192850 w 956122"/>
                <a:gd name="connsiteY34" fmla="*/ 107126 h 1310685"/>
                <a:gd name="connsiteX35" fmla="*/ 442990 w 956122"/>
                <a:gd name="connsiteY35" fmla="*/ 0 h 131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56122" h="1310685">
                  <a:moveTo>
                    <a:pt x="442990" y="0"/>
                  </a:moveTo>
                  <a:cubicBezTo>
                    <a:pt x="440847" y="28388"/>
                    <a:pt x="425849" y="51956"/>
                    <a:pt x="416744" y="77666"/>
                  </a:cubicBezTo>
                  <a:cubicBezTo>
                    <a:pt x="401746" y="118374"/>
                    <a:pt x="378714" y="155333"/>
                    <a:pt x="349790" y="188542"/>
                  </a:cubicBezTo>
                  <a:cubicBezTo>
                    <a:pt x="327294" y="214252"/>
                    <a:pt x="320330" y="244783"/>
                    <a:pt x="316581" y="277456"/>
                  </a:cubicBezTo>
                  <a:cubicBezTo>
                    <a:pt x="313367" y="307452"/>
                    <a:pt x="311225" y="337447"/>
                    <a:pt x="302119" y="366371"/>
                  </a:cubicBezTo>
                  <a:cubicBezTo>
                    <a:pt x="296227" y="385653"/>
                    <a:pt x="285515" y="402258"/>
                    <a:pt x="274266" y="417791"/>
                  </a:cubicBezTo>
                  <a:cubicBezTo>
                    <a:pt x="251234" y="448322"/>
                    <a:pt x="260876" y="480460"/>
                    <a:pt x="267303" y="512598"/>
                  </a:cubicBezTo>
                  <a:cubicBezTo>
                    <a:pt x="269981" y="524917"/>
                    <a:pt x="278016" y="515811"/>
                    <a:pt x="281765" y="513133"/>
                  </a:cubicBezTo>
                  <a:cubicBezTo>
                    <a:pt x="312296" y="491708"/>
                    <a:pt x="342291" y="469212"/>
                    <a:pt x="372286" y="447251"/>
                  </a:cubicBezTo>
                  <a:cubicBezTo>
                    <a:pt x="444596" y="394759"/>
                    <a:pt x="516906" y="342267"/>
                    <a:pt x="588681" y="289776"/>
                  </a:cubicBezTo>
                  <a:cubicBezTo>
                    <a:pt x="653492" y="242105"/>
                    <a:pt x="718839" y="194969"/>
                    <a:pt x="783650" y="146763"/>
                  </a:cubicBezTo>
                  <a:cubicBezTo>
                    <a:pt x="837749" y="106055"/>
                    <a:pt x="894526" y="69632"/>
                    <a:pt x="945946" y="25710"/>
                  </a:cubicBezTo>
                  <a:cubicBezTo>
                    <a:pt x="949159" y="23032"/>
                    <a:pt x="952373" y="17676"/>
                    <a:pt x="956123" y="25710"/>
                  </a:cubicBezTo>
                  <a:cubicBezTo>
                    <a:pt x="940054" y="66954"/>
                    <a:pt x="923449" y="108733"/>
                    <a:pt x="907380" y="149976"/>
                  </a:cubicBezTo>
                  <a:cubicBezTo>
                    <a:pt x="858638" y="273707"/>
                    <a:pt x="810432" y="397437"/>
                    <a:pt x="761689" y="521168"/>
                  </a:cubicBezTo>
                  <a:cubicBezTo>
                    <a:pt x="760082" y="525988"/>
                    <a:pt x="757940" y="530274"/>
                    <a:pt x="753655" y="539379"/>
                  </a:cubicBezTo>
                  <a:cubicBezTo>
                    <a:pt x="750441" y="500278"/>
                    <a:pt x="748834" y="465998"/>
                    <a:pt x="737586" y="433325"/>
                  </a:cubicBezTo>
                  <a:cubicBezTo>
                    <a:pt x="729016" y="409221"/>
                    <a:pt x="717232" y="387796"/>
                    <a:pt x="702234" y="367442"/>
                  </a:cubicBezTo>
                  <a:cubicBezTo>
                    <a:pt x="694736" y="357265"/>
                    <a:pt x="689915" y="357265"/>
                    <a:pt x="680809" y="365835"/>
                  </a:cubicBezTo>
                  <a:cubicBezTo>
                    <a:pt x="604750" y="438145"/>
                    <a:pt x="529762" y="511526"/>
                    <a:pt x="455309" y="585443"/>
                  </a:cubicBezTo>
                  <a:cubicBezTo>
                    <a:pt x="378714" y="662038"/>
                    <a:pt x="331579" y="757380"/>
                    <a:pt x="275873" y="847366"/>
                  </a:cubicBezTo>
                  <a:cubicBezTo>
                    <a:pt x="245342" y="896644"/>
                    <a:pt x="216418" y="947529"/>
                    <a:pt x="188566" y="998414"/>
                  </a:cubicBezTo>
                  <a:cubicBezTo>
                    <a:pt x="157499" y="1055726"/>
                    <a:pt x="138752" y="1118395"/>
                    <a:pt x="113577" y="1178921"/>
                  </a:cubicBezTo>
                  <a:cubicBezTo>
                    <a:pt x="95366" y="1222843"/>
                    <a:pt x="78226" y="1267300"/>
                    <a:pt x="57336" y="1310686"/>
                  </a:cubicBezTo>
                  <a:cubicBezTo>
                    <a:pt x="60014" y="1278013"/>
                    <a:pt x="61621" y="1245339"/>
                    <a:pt x="64835" y="1212666"/>
                  </a:cubicBezTo>
                  <a:cubicBezTo>
                    <a:pt x="75548" y="1088400"/>
                    <a:pt x="86796" y="964134"/>
                    <a:pt x="97508" y="839867"/>
                  </a:cubicBezTo>
                  <a:cubicBezTo>
                    <a:pt x="101258" y="796481"/>
                    <a:pt x="102865" y="753095"/>
                    <a:pt x="98044" y="709709"/>
                  </a:cubicBezTo>
                  <a:cubicBezTo>
                    <a:pt x="93223" y="670073"/>
                    <a:pt x="99651" y="632043"/>
                    <a:pt x="116255" y="596156"/>
                  </a:cubicBezTo>
                  <a:cubicBezTo>
                    <a:pt x="132860" y="560804"/>
                    <a:pt x="132324" y="528131"/>
                    <a:pt x="109828" y="495458"/>
                  </a:cubicBezTo>
                  <a:cubicBezTo>
                    <a:pt x="103400" y="486352"/>
                    <a:pt x="99651" y="475639"/>
                    <a:pt x="93759" y="465998"/>
                  </a:cubicBezTo>
                  <a:cubicBezTo>
                    <a:pt x="75548" y="436003"/>
                    <a:pt x="68584" y="405472"/>
                    <a:pt x="85189" y="370120"/>
                  </a:cubicBezTo>
                  <a:cubicBezTo>
                    <a:pt x="64299" y="385653"/>
                    <a:pt x="42874" y="401187"/>
                    <a:pt x="19842" y="418327"/>
                  </a:cubicBezTo>
                  <a:cubicBezTo>
                    <a:pt x="8058" y="372263"/>
                    <a:pt x="-512" y="327270"/>
                    <a:pt x="24" y="281206"/>
                  </a:cubicBezTo>
                  <a:cubicBezTo>
                    <a:pt x="559" y="231392"/>
                    <a:pt x="30019" y="197112"/>
                    <a:pt x="63764" y="164974"/>
                  </a:cubicBezTo>
                  <a:cubicBezTo>
                    <a:pt x="105007" y="141406"/>
                    <a:pt x="149464" y="125873"/>
                    <a:pt x="192850" y="107126"/>
                  </a:cubicBezTo>
                  <a:cubicBezTo>
                    <a:pt x="275337" y="70168"/>
                    <a:pt x="359431" y="35352"/>
                    <a:pt x="442990" y="0"/>
                  </a:cubicBezTo>
                  <a:close/>
                </a:path>
              </a:pathLst>
            </a:custGeom>
            <a:solidFill>
              <a:schemeClr val="accent2"/>
            </a:solidFill>
            <a:ln w="534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7F9B371A-23A7-43EA-A835-15AF3B940C3E}"/>
                </a:ext>
              </a:extLst>
            </p:cNvPr>
            <p:cNvSpPr/>
            <p:nvPr/>
          </p:nvSpPr>
          <p:spPr>
            <a:xfrm>
              <a:off x="6273955" y="2616331"/>
              <a:ext cx="862733" cy="858255"/>
            </a:xfrm>
            <a:custGeom>
              <a:avLst/>
              <a:gdLst>
                <a:gd name="connsiteX0" fmla="*/ 768628 w 862733"/>
                <a:gd name="connsiteY0" fmla="*/ 746309 h 858255"/>
                <a:gd name="connsiteX1" fmla="*/ 752560 w 862733"/>
                <a:gd name="connsiteY1" fmla="*/ 639183 h 858255"/>
                <a:gd name="connsiteX2" fmla="*/ 713459 w 862733"/>
                <a:gd name="connsiteY2" fmla="*/ 604903 h 858255"/>
                <a:gd name="connsiteX3" fmla="*/ 538308 w 862733"/>
                <a:gd name="connsiteY3" fmla="*/ 525094 h 858255"/>
                <a:gd name="connsiteX4" fmla="*/ 380297 w 862733"/>
                <a:gd name="connsiteY4" fmla="*/ 371368 h 858255"/>
                <a:gd name="connsiteX5" fmla="*/ 290847 w 862733"/>
                <a:gd name="connsiteY5" fmla="*/ 258350 h 858255"/>
                <a:gd name="connsiteX6" fmla="*/ 264601 w 862733"/>
                <a:gd name="connsiteY6" fmla="*/ 256208 h 858255"/>
                <a:gd name="connsiteX7" fmla="*/ 86236 w 862733"/>
                <a:gd name="connsiteY7" fmla="*/ 525094 h 858255"/>
                <a:gd name="connsiteX8" fmla="*/ 58384 w 862733"/>
                <a:gd name="connsiteY8" fmla="*/ 632220 h 858255"/>
                <a:gd name="connsiteX9" fmla="*/ 0 w 862733"/>
                <a:gd name="connsiteY9" fmla="*/ 491349 h 858255"/>
                <a:gd name="connsiteX10" fmla="*/ 5892 w 862733"/>
                <a:gd name="connsiteY10" fmla="*/ 481708 h 858255"/>
                <a:gd name="connsiteX11" fmla="*/ 15533 w 862733"/>
                <a:gd name="connsiteY11" fmla="*/ 387973 h 858255"/>
                <a:gd name="connsiteX12" fmla="*/ 64276 w 862733"/>
                <a:gd name="connsiteY12" fmla="*/ 243888 h 858255"/>
                <a:gd name="connsiteX13" fmla="*/ 136050 w 862733"/>
                <a:gd name="connsiteY13" fmla="*/ 145868 h 858255"/>
                <a:gd name="connsiteX14" fmla="*/ 298881 w 862733"/>
                <a:gd name="connsiteY14" fmla="*/ 44634 h 858255"/>
                <a:gd name="connsiteX15" fmla="*/ 361550 w 862733"/>
                <a:gd name="connsiteY15" fmla="*/ 19459 h 858255"/>
                <a:gd name="connsiteX16" fmla="*/ 492244 w 862733"/>
                <a:gd name="connsiteY16" fmla="*/ 4462 h 858255"/>
                <a:gd name="connsiteX17" fmla="*/ 675429 w 862733"/>
                <a:gd name="connsiteY17" fmla="*/ 91770 h 858255"/>
                <a:gd name="connsiteX18" fmla="*/ 817371 w 862733"/>
                <a:gd name="connsiteY18" fmla="*/ 261028 h 858255"/>
                <a:gd name="connsiteX19" fmla="*/ 848437 w 862733"/>
                <a:gd name="connsiteY19" fmla="*/ 356371 h 858255"/>
                <a:gd name="connsiteX20" fmla="*/ 861293 w 862733"/>
                <a:gd name="connsiteY20" fmla="*/ 514917 h 858255"/>
                <a:gd name="connsiteX21" fmla="*/ 845759 w 862733"/>
                <a:gd name="connsiteY21" fmla="*/ 669714 h 858255"/>
                <a:gd name="connsiteX22" fmla="*/ 822191 w 862733"/>
                <a:gd name="connsiteY22" fmla="*/ 754879 h 858255"/>
                <a:gd name="connsiteX23" fmla="*/ 765950 w 862733"/>
                <a:gd name="connsiteY23" fmla="*/ 842722 h 858255"/>
                <a:gd name="connsiteX24" fmla="*/ 744525 w 862733"/>
                <a:gd name="connsiteY24" fmla="*/ 858256 h 858255"/>
                <a:gd name="connsiteX25" fmla="*/ 768628 w 862733"/>
                <a:gd name="connsiteY25" fmla="*/ 746309 h 85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62733" h="858255">
                  <a:moveTo>
                    <a:pt x="768628" y="746309"/>
                  </a:moveTo>
                  <a:cubicBezTo>
                    <a:pt x="777199" y="703994"/>
                    <a:pt x="771842" y="676677"/>
                    <a:pt x="752560" y="639183"/>
                  </a:cubicBezTo>
                  <a:cubicBezTo>
                    <a:pt x="747203" y="629006"/>
                    <a:pt x="724171" y="608652"/>
                    <a:pt x="713459" y="604903"/>
                  </a:cubicBezTo>
                  <a:cubicBezTo>
                    <a:pt x="648112" y="584549"/>
                    <a:pt x="596156" y="563659"/>
                    <a:pt x="538308" y="525094"/>
                  </a:cubicBezTo>
                  <a:cubicBezTo>
                    <a:pt x="476175" y="483315"/>
                    <a:pt x="427433" y="427609"/>
                    <a:pt x="380297" y="371368"/>
                  </a:cubicBezTo>
                  <a:cubicBezTo>
                    <a:pt x="349230" y="334410"/>
                    <a:pt x="319771" y="296380"/>
                    <a:pt x="290847" y="258350"/>
                  </a:cubicBezTo>
                  <a:cubicBezTo>
                    <a:pt x="281206" y="245495"/>
                    <a:pt x="275849" y="244960"/>
                    <a:pt x="264601" y="256208"/>
                  </a:cubicBezTo>
                  <a:cubicBezTo>
                    <a:pt x="186935" y="333339"/>
                    <a:pt x="131229" y="425467"/>
                    <a:pt x="86236" y="525094"/>
                  </a:cubicBezTo>
                  <a:cubicBezTo>
                    <a:pt x="71239" y="558839"/>
                    <a:pt x="59455" y="593655"/>
                    <a:pt x="58384" y="632220"/>
                  </a:cubicBezTo>
                  <a:cubicBezTo>
                    <a:pt x="39101" y="585085"/>
                    <a:pt x="19283" y="537949"/>
                    <a:pt x="0" y="491349"/>
                  </a:cubicBezTo>
                  <a:cubicBezTo>
                    <a:pt x="3749" y="489207"/>
                    <a:pt x="6427" y="486529"/>
                    <a:pt x="5892" y="481708"/>
                  </a:cubicBezTo>
                  <a:cubicBezTo>
                    <a:pt x="2678" y="449570"/>
                    <a:pt x="10177" y="418504"/>
                    <a:pt x="15533" y="387973"/>
                  </a:cubicBezTo>
                  <a:cubicBezTo>
                    <a:pt x="24103" y="337624"/>
                    <a:pt x="39637" y="289417"/>
                    <a:pt x="64276" y="243888"/>
                  </a:cubicBezTo>
                  <a:cubicBezTo>
                    <a:pt x="83558" y="207466"/>
                    <a:pt x="107126" y="173721"/>
                    <a:pt x="136050" y="145868"/>
                  </a:cubicBezTo>
                  <a:cubicBezTo>
                    <a:pt x="182114" y="100875"/>
                    <a:pt x="228714" y="53740"/>
                    <a:pt x="298881" y="44634"/>
                  </a:cubicBezTo>
                  <a:cubicBezTo>
                    <a:pt x="320306" y="41956"/>
                    <a:pt x="340661" y="28030"/>
                    <a:pt x="361550" y="19459"/>
                  </a:cubicBezTo>
                  <a:cubicBezTo>
                    <a:pt x="403865" y="1248"/>
                    <a:pt x="445644" y="-5179"/>
                    <a:pt x="492244" y="4462"/>
                  </a:cubicBezTo>
                  <a:cubicBezTo>
                    <a:pt x="561340" y="18388"/>
                    <a:pt x="619723" y="51597"/>
                    <a:pt x="675429" y="91770"/>
                  </a:cubicBezTo>
                  <a:cubicBezTo>
                    <a:pt x="737026" y="136227"/>
                    <a:pt x="785233" y="191932"/>
                    <a:pt x="817371" y="261028"/>
                  </a:cubicBezTo>
                  <a:cubicBezTo>
                    <a:pt x="831297" y="291559"/>
                    <a:pt x="842010" y="323162"/>
                    <a:pt x="848437" y="356371"/>
                  </a:cubicBezTo>
                  <a:cubicBezTo>
                    <a:pt x="858079" y="408862"/>
                    <a:pt x="866113" y="461890"/>
                    <a:pt x="861293" y="514917"/>
                  </a:cubicBezTo>
                  <a:cubicBezTo>
                    <a:pt x="856472" y="566337"/>
                    <a:pt x="857007" y="618829"/>
                    <a:pt x="845759" y="669714"/>
                  </a:cubicBezTo>
                  <a:cubicBezTo>
                    <a:pt x="839332" y="698102"/>
                    <a:pt x="833440" y="728098"/>
                    <a:pt x="822191" y="754879"/>
                  </a:cubicBezTo>
                  <a:cubicBezTo>
                    <a:pt x="808265" y="788088"/>
                    <a:pt x="794874" y="809513"/>
                    <a:pt x="765950" y="842722"/>
                  </a:cubicBezTo>
                  <a:cubicBezTo>
                    <a:pt x="763808" y="845936"/>
                    <a:pt x="747739" y="858256"/>
                    <a:pt x="744525" y="858256"/>
                  </a:cubicBezTo>
                  <a:cubicBezTo>
                    <a:pt x="752560" y="823975"/>
                    <a:pt x="764343" y="778447"/>
                    <a:pt x="768628" y="746309"/>
                  </a:cubicBezTo>
                  <a:close/>
                </a:path>
              </a:pathLst>
            </a:custGeom>
            <a:solidFill>
              <a:srgbClr val="8D4E22"/>
            </a:solidFill>
            <a:ln w="534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546916CA-34A9-418F-87E5-27C03282DAFC}"/>
                </a:ext>
              </a:extLst>
            </p:cNvPr>
            <p:cNvSpPr/>
            <p:nvPr/>
          </p:nvSpPr>
          <p:spPr>
            <a:xfrm>
              <a:off x="4250808" y="5103753"/>
              <a:ext cx="452680" cy="446835"/>
            </a:xfrm>
            <a:custGeom>
              <a:avLst/>
              <a:gdLst>
                <a:gd name="connsiteX0" fmla="*/ 68098 w 452680"/>
                <a:gd name="connsiteY0" fmla="*/ 153945 h 446835"/>
                <a:gd name="connsiteX1" fmla="*/ 148443 w 452680"/>
                <a:gd name="connsiteY1" fmla="*/ 9860 h 446835"/>
                <a:gd name="connsiteX2" fmla="*/ 167190 w 452680"/>
                <a:gd name="connsiteY2" fmla="*/ 5575 h 446835"/>
                <a:gd name="connsiteX3" fmla="*/ 168261 w 452680"/>
                <a:gd name="connsiteY3" fmla="*/ 7182 h 446835"/>
                <a:gd name="connsiteX4" fmla="*/ 208969 w 452680"/>
                <a:gd name="connsiteY4" fmla="*/ 68780 h 446835"/>
                <a:gd name="connsiteX5" fmla="*/ 214325 w 452680"/>
                <a:gd name="connsiteY5" fmla="*/ 76814 h 446835"/>
                <a:gd name="connsiteX6" fmla="*/ 233608 w 452680"/>
                <a:gd name="connsiteY6" fmla="*/ 127163 h 446835"/>
                <a:gd name="connsiteX7" fmla="*/ 220217 w 452680"/>
                <a:gd name="connsiteY7" fmla="*/ 200545 h 446835"/>
                <a:gd name="connsiteX8" fmla="*/ 230394 w 452680"/>
                <a:gd name="connsiteY8" fmla="*/ 221434 h 446835"/>
                <a:gd name="connsiteX9" fmla="*/ 261996 w 452680"/>
                <a:gd name="connsiteY9" fmla="*/ 264285 h 446835"/>
                <a:gd name="connsiteX10" fmla="*/ 263603 w 452680"/>
                <a:gd name="connsiteY10" fmla="*/ 289995 h 446835"/>
                <a:gd name="connsiteX11" fmla="*/ 297348 w 452680"/>
                <a:gd name="connsiteY11" fmla="*/ 340880 h 446835"/>
                <a:gd name="connsiteX12" fmla="*/ 440361 w 452680"/>
                <a:gd name="connsiteY12" fmla="*/ 429258 h 446835"/>
                <a:gd name="connsiteX13" fmla="*/ 452680 w 452680"/>
                <a:gd name="connsiteY13" fmla="*/ 438900 h 446835"/>
                <a:gd name="connsiteX14" fmla="*/ 182188 w 452680"/>
                <a:gd name="connsiteY14" fmla="*/ 434615 h 446835"/>
                <a:gd name="connsiteX15" fmla="*/ 144158 w 452680"/>
                <a:gd name="connsiteY15" fmla="*/ 405691 h 446835"/>
                <a:gd name="connsiteX16" fmla="*/ 20963 w 452680"/>
                <a:gd name="connsiteY16" fmla="*/ 277675 h 446835"/>
                <a:gd name="connsiteX17" fmla="*/ 13464 w 452680"/>
                <a:gd name="connsiteY17" fmla="*/ 233218 h 446835"/>
                <a:gd name="connsiteX18" fmla="*/ 68098 w 452680"/>
                <a:gd name="connsiteY18" fmla="*/ 153945 h 446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2680" h="446835">
                  <a:moveTo>
                    <a:pt x="68098" y="153945"/>
                  </a:moveTo>
                  <a:cubicBezTo>
                    <a:pt x="99701" y="108416"/>
                    <a:pt x="133981" y="64495"/>
                    <a:pt x="148443" y="9860"/>
                  </a:cubicBezTo>
                  <a:cubicBezTo>
                    <a:pt x="151657" y="-2459"/>
                    <a:pt x="158620" y="-2459"/>
                    <a:pt x="167190" y="5575"/>
                  </a:cubicBezTo>
                  <a:cubicBezTo>
                    <a:pt x="167726" y="6111"/>
                    <a:pt x="168261" y="6647"/>
                    <a:pt x="168261" y="7182"/>
                  </a:cubicBezTo>
                  <a:cubicBezTo>
                    <a:pt x="172546" y="33964"/>
                    <a:pt x="199863" y="45212"/>
                    <a:pt x="208969" y="68780"/>
                  </a:cubicBezTo>
                  <a:cubicBezTo>
                    <a:pt x="210040" y="71993"/>
                    <a:pt x="211647" y="75743"/>
                    <a:pt x="214325" y="76814"/>
                  </a:cubicBezTo>
                  <a:cubicBezTo>
                    <a:pt x="238964" y="86456"/>
                    <a:pt x="236822" y="107881"/>
                    <a:pt x="233608" y="127163"/>
                  </a:cubicBezTo>
                  <a:cubicBezTo>
                    <a:pt x="229323" y="151802"/>
                    <a:pt x="228787" y="176977"/>
                    <a:pt x="220217" y="200545"/>
                  </a:cubicBezTo>
                  <a:cubicBezTo>
                    <a:pt x="217003" y="209650"/>
                    <a:pt x="217539" y="217685"/>
                    <a:pt x="230394" y="221434"/>
                  </a:cubicBezTo>
                  <a:cubicBezTo>
                    <a:pt x="251819" y="226790"/>
                    <a:pt x="259854" y="243931"/>
                    <a:pt x="261996" y="264285"/>
                  </a:cubicBezTo>
                  <a:cubicBezTo>
                    <a:pt x="263068" y="272855"/>
                    <a:pt x="265210" y="281425"/>
                    <a:pt x="263603" y="289995"/>
                  </a:cubicBezTo>
                  <a:cubicBezTo>
                    <a:pt x="259318" y="317847"/>
                    <a:pt x="277530" y="329096"/>
                    <a:pt x="297348" y="340880"/>
                  </a:cubicBezTo>
                  <a:cubicBezTo>
                    <a:pt x="345555" y="369804"/>
                    <a:pt x="392690" y="399799"/>
                    <a:pt x="440361" y="429258"/>
                  </a:cubicBezTo>
                  <a:cubicBezTo>
                    <a:pt x="444646" y="431937"/>
                    <a:pt x="450002" y="433544"/>
                    <a:pt x="452680" y="438900"/>
                  </a:cubicBezTo>
                  <a:cubicBezTo>
                    <a:pt x="441432" y="456576"/>
                    <a:pt x="197721" y="439971"/>
                    <a:pt x="182188" y="434615"/>
                  </a:cubicBezTo>
                  <a:cubicBezTo>
                    <a:pt x="166654" y="429258"/>
                    <a:pt x="152192" y="421224"/>
                    <a:pt x="144158" y="405691"/>
                  </a:cubicBezTo>
                  <a:cubicBezTo>
                    <a:pt x="115769" y="350521"/>
                    <a:pt x="71312" y="311420"/>
                    <a:pt x="20963" y="277675"/>
                  </a:cubicBezTo>
                  <a:cubicBezTo>
                    <a:pt x="-2605" y="261606"/>
                    <a:pt x="-7961" y="260535"/>
                    <a:pt x="13464" y="233218"/>
                  </a:cubicBezTo>
                  <a:cubicBezTo>
                    <a:pt x="32211" y="208043"/>
                    <a:pt x="49351" y="180191"/>
                    <a:pt x="68098" y="153945"/>
                  </a:cubicBezTo>
                  <a:close/>
                </a:path>
              </a:pathLst>
            </a:custGeom>
            <a:solidFill>
              <a:srgbClr val="FDC383"/>
            </a:solidFill>
            <a:ln w="534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6088F44A-0557-4613-81F4-393371B3F25A}"/>
                </a:ext>
              </a:extLst>
            </p:cNvPr>
            <p:cNvSpPr/>
            <p:nvPr/>
          </p:nvSpPr>
          <p:spPr>
            <a:xfrm>
              <a:off x="4661710" y="5542653"/>
              <a:ext cx="244401" cy="105465"/>
            </a:xfrm>
            <a:custGeom>
              <a:avLst/>
              <a:gdLst>
                <a:gd name="connsiteX0" fmla="*/ 0 w 244401"/>
                <a:gd name="connsiteY0" fmla="*/ 8034 h 105465"/>
                <a:gd name="connsiteX1" fmla="*/ 41243 w 244401"/>
                <a:gd name="connsiteY1" fmla="*/ 0 h 105465"/>
                <a:gd name="connsiteX2" fmla="*/ 82487 w 244401"/>
                <a:gd name="connsiteY2" fmla="*/ 28924 h 105465"/>
                <a:gd name="connsiteX3" fmla="*/ 148905 w 244401"/>
                <a:gd name="connsiteY3" fmla="*/ 50349 h 105465"/>
                <a:gd name="connsiteX4" fmla="*/ 244247 w 244401"/>
                <a:gd name="connsiteY4" fmla="*/ 41779 h 105465"/>
                <a:gd name="connsiteX5" fmla="*/ 244247 w 244401"/>
                <a:gd name="connsiteY5" fmla="*/ 60526 h 105465"/>
                <a:gd name="connsiteX6" fmla="*/ 243712 w 244401"/>
                <a:gd name="connsiteY6" fmla="*/ 72310 h 105465"/>
                <a:gd name="connsiteX7" fmla="*/ 183185 w 244401"/>
                <a:gd name="connsiteY7" fmla="*/ 104983 h 105465"/>
                <a:gd name="connsiteX8" fmla="*/ 50349 w 244401"/>
                <a:gd name="connsiteY8" fmla="*/ 77666 h 105465"/>
                <a:gd name="connsiteX9" fmla="*/ 0 w 244401"/>
                <a:gd name="connsiteY9" fmla="*/ 8034 h 105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401" h="105465">
                  <a:moveTo>
                    <a:pt x="0" y="8034"/>
                  </a:moveTo>
                  <a:cubicBezTo>
                    <a:pt x="13391" y="4285"/>
                    <a:pt x="25175" y="5356"/>
                    <a:pt x="41243" y="0"/>
                  </a:cubicBezTo>
                  <a:cubicBezTo>
                    <a:pt x="55705" y="5892"/>
                    <a:pt x="70703" y="18211"/>
                    <a:pt x="82487" y="28924"/>
                  </a:cubicBezTo>
                  <a:cubicBezTo>
                    <a:pt x="103376" y="47135"/>
                    <a:pt x="115696" y="53027"/>
                    <a:pt x="148905" y="50349"/>
                  </a:cubicBezTo>
                  <a:cubicBezTo>
                    <a:pt x="172473" y="47671"/>
                    <a:pt x="220679" y="44457"/>
                    <a:pt x="244247" y="41779"/>
                  </a:cubicBezTo>
                  <a:cubicBezTo>
                    <a:pt x="243712" y="64811"/>
                    <a:pt x="244783" y="46064"/>
                    <a:pt x="244247" y="60526"/>
                  </a:cubicBezTo>
                  <a:cubicBezTo>
                    <a:pt x="244247" y="64276"/>
                    <a:pt x="243712" y="68561"/>
                    <a:pt x="243712" y="72310"/>
                  </a:cubicBezTo>
                  <a:cubicBezTo>
                    <a:pt x="232999" y="100162"/>
                    <a:pt x="207289" y="103912"/>
                    <a:pt x="183185" y="104983"/>
                  </a:cubicBezTo>
                  <a:cubicBezTo>
                    <a:pt x="137121" y="107126"/>
                    <a:pt x="91057" y="102841"/>
                    <a:pt x="50349" y="77666"/>
                  </a:cubicBezTo>
                  <a:cubicBezTo>
                    <a:pt x="22496" y="61597"/>
                    <a:pt x="9641" y="36958"/>
                    <a:pt x="0" y="8034"/>
                  </a:cubicBezTo>
                  <a:close/>
                </a:path>
              </a:pathLst>
            </a:custGeom>
            <a:solidFill>
              <a:schemeClr val="accent2"/>
            </a:solidFill>
            <a:ln w="534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27DCBFEE-8C66-4AA4-AD15-0CCCA9D2FB06}"/>
                </a:ext>
              </a:extLst>
            </p:cNvPr>
            <p:cNvSpPr/>
            <p:nvPr/>
          </p:nvSpPr>
          <p:spPr>
            <a:xfrm>
              <a:off x="5447103" y="5486257"/>
              <a:ext cx="496742" cy="509240"/>
            </a:xfrm>
            <a:custGeom>
              <a:avLst/>
              <a:gdLst>
                <a:gd name="connsiteX0" fmla="*/ 166956 w 496742"/>
                <a:gd name="connsiteY0" fmla="*/ 28008 h 509240"/>
                <a:gd name="connsiteX1" fmla="*/ 274082 w 496742"/>
                <a:gd name="connsiteY1" fmla="*/ 9797 h 509240"/>
                <a:gd name="connsiteX2" fmla="*/ 479764 w 496742"/>
                <a:gd name="connsiteY2" fmla="*/ 155 h 509240"/>
                <a:gd name="connsiteX3" fmla="*/ 496368 w 496742"/>
                <a:gd name="connsiteY3" fmla="*/ 18902 h 509240"/>
                <a:gd name="connsiteX4" fmla="*/ 464231 w 496742"/>
                <a:gd name="connsiteY4" fmla="*/ 347779 h 509240"/>
                <a:gd name="connsiteX5" fmla="*/ 448697 w 496742"/>
                <a:gd name="connsiteY5" fmla="*/ 495077 h 509240"/>
                <a:gd name="connsiteX6" fmla="*/ 436378 w 496742"/>
                <a:gd name="connsiteY6" fmla="*/ 507932 h 509240"/>
                <a:gd name="connsiteX7" fmla="*/ 222662 w 496742"/>
                <a:gd name="connsiteY7" fmla="*/ 504183 h 509240"/>
                <a:gd name="connsiteX8" fmla="*/ 105359 w 496742"/>
                <a:gd name="connsiteY8" fmla="*/ 485971 h 509240"/>
                <a:gd name="connsiteX9" fmla="*/ 7874 w 496742"/>
                <a:gd name="connsiteY9" fmla="*/ 431873 h 509240"/>
                <a:gd name="connsiteX10" fmla="*/ 375 w 496742"/>
                <a:gd name="connsiteY10" fmla="*/ 410448 h 509240"/>
                <a:gd name="connsiteX11" fmla="*/ 166956 w 496742"/>
                <a:gd name="connsiteY11" fmla="*/ 28008 h 50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6742" h="509240">
                  <a:moveTo>
                    <a:pt x="166956" y="28008"/>
                  </a:moveTo>
                  <a:cubicBezTo>
                    <a:pt x="172848" y="18902"/>
                    <a:pt x="272475" y="22651"/>
                    <a:pt x="274082" y="9797"/>
                  </a:cubicBezTo>
                  <a:cubicBezTo>
                    <a:pt x="342643" y="6583"/>
                    <a:pt x="411203" y="3904"/>
                    <a:pt x="479764" y="155"/>
                  </a:cubicBezTo>
                  <a:cubicBezTo>
                    <a:pt x="494762" y="-916"/>
                    <a:pt x="497975" y="3369"/>
                    <a:pt x="496368" y="18902"/>
                  </a:cubicBezTo>
                  <a:cubicBezTo>
                    <a:pt x="485120" y="128706"/>
                    <a:pt x="474943" y="237975"/>
                    <a:pt x="464231" y="347779"/>
                  </a:cubicBezTo>
                  <a:cubicBezTo>
                    <a:pt x="459410" y="397057"/>
                    <a:pt x="453518" y="445799"/>
                    <a:pt x="448697" y="495077"/>
                  </a:cubicBezTo>
                  <a:cubicBezTo>
                    <a:pt x="447626" y="504183"/>
                    <a:pt x="446019" y="507932"/>
                    <a:pt x="436378" y="507932"/>
                  </a:cubicBezTo>
                  <a:cubicBezTo>
                    <a:pt x="365139" y="510074"/>
                    <a:pt x="293900" y="510074"/>
                    <a:pt x="222662" y="504183"/>
                  </a:cubicBezTo>
                  <a:cubicBezTo>
                    <a:pt x="183025" y="500433"/>
                    <a:pt x="143924" y="496684"/>
                    <a:pt x="105359" y="485971"/>
                  </a:cubicBezTo>
                  <a:cubicBezTo>
                    <a:pt x="55545" y="472045"/>
                    <a:pt x="41619" y="470974"/>
                    <a:pt x="7874" y="431873"/>
                  </a:cubicBezTo>
                  <a:cubicBezTo>
                    <a:pt x="2518" y="425445"/>
                    <a:pt x="-1232" y="419553"/>
                    <a:pt x="375" y="410448"/>
                  </a:cubicBezTo>
                  <a:cubicBezTo>
                    <a:pt x="8945" y="362241"/>
                    <a:pt x="135890" y="85320"/>
                    <a:pt x="166956" y="28008"/>
                  </a:cubicBezTo>
                  <a:close/>
                </a:path>
              </a:pathLst>
            </a:custGeom>
            <a:solidFill>
              <a:schemeClr val="accent2"/>
            </a:solidFill>
            <a:ln w="534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E1AC2AF7-A079-4BC6-9BFD-D7D04E279520}"/>
                </a:ext>
              </a:extLst>
            </p:cNvPr>
            <p:cNvSpPr/>
            <p:nvPr/>
          </p:nvSpPr>
          <p:spPr>
            <a:xfrm>
              <a:off x="5446847" y="5069439"/>
              <a:ext cx="167246" cy="266076"/>
            </a:xfrm>
            <a:custGeom>
              <a:avLst/>
              <a:gdLst>
                <a:gd name="connsiteX0" fmla="*/ 631 w 167246"/>
                <a:gd name="connsiteY0" fmla="*/ 235394 h 266076"/>
                <a:gd name="connsiteX1" fmla="*/ 20449 w 167246"/>
                <a:gd name="connsiteY1" fmla="*/ 149158 h 266076"/>
                <a:gd name="connsiteX2" fmla="*/ 47767 w 167246"/>
                <a:gd name="connsiteY2" fmla="*/ 19000 h 266076"/>
                <a:gd name="connsiteX3" fmla="*/ 97044 w 167246"/>
                <a:gd name="connsiteY3" fmla="*/ 7752 h 266076"/>
                <a:gd name="connsiteX4" fmla="*/ 153285 w 167246"/>
                <a:gd name="connsiteY4" fmla="*/ 789 h 266076"/>
                <a:gd name="connsiteX5" fmla="*/ 166141 w 167246"/>
                <a:gd name="connsiteY5" fmla="*/ 15250 h 266076"/>
                <a:gd name="connsiteX6" fmla="*/ 127040 w 167246"/>
                <a:gd name="connsiteY6" fmla="*/ 251463 h 266076"/>
                <a:gd name="connsiteX7" fmla="*/ 104543 w 167246"/>
                <a:gd name="connsiteY7" fmla="*/ 264318 h 266076"/>
                <a:gd name="connsiteX8" fmla="*/ 631 w 167246"/>
                <a:gd name="connsiteY8" fmla="*/ 235394 h 26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246" h="266076">
                  <a:moveTo>
                    <a:pt x="631" y="235394"/>
                  </a:moveTo>
                  <a:cubicBezTo>
                    <a:pt x="-3654" y="203792"/>
                    <a:pt x="15093" y="178082"/>
                    <a:pt x="20449" y="149158"/>
                  </a:cubicBezTo>
                  <a:cubicBezTo>
                    <a:pt x="28484" y="105772"/>
                    <a:pt x="48302" y="64528"/>
                    <a:pt x="47767" y="19000"/>
                  </a:cubicBezTo>
                  <a:cubicBezTo>
                    <a:pt x="61157" y="2931"/>
                    <a:pt x="80975" y="12037"/>
                    <a:pt x="97044" y="7752"/>
                  </a:cubicBezTo>
                  <a:cubicBezTo>
                    <a:pt x="115256" y="2931"/>
                    <a:pt x="135074" y="4538"/>
                    <a:pt x="153285" y="789"/>
                  </a:cubicBezTo>
                  <a:cubicBezTo>
                    <a:pt x="168819" y="-2425"/>
                    <a:pt x="168283" y="4538"/>
                    <a:pt x="166141" y="15250"/>
                  </a:cubicBezTo>
                  <a:cubicBezTo>
                    <a:pt x="152750" y="93988"/>
                    <a:pt x="139895" y="172726"/>
                    <a:pt x="127040" y="251463"/>
                  </a:cubicBezTo>
                  <a:cubicBezTo>
                    <a:pt x="124362" y="263783"/>
                    <a:pt x="120077" y="269139"/>
                    <a:pt x="104543" y="264318"/>
                  </a:cubicBezTo>
                  <a:cubicBezTo>
                    <a:pt x="70799" y="253070"/>
                    <a:pt x="35447" y="245036"/>
                    <a:pt x="631" y="235394"/>
                  </a:cubicBezTo>
                  <a:close/>
                </a:path>
              </a:pathLst>
            </a:custGeom>
            <a:solidFill>
              <a:schemeClr val="accent2"/>
            </a:solidFill>
            <a:ln w="534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7C3F13A2-1230-41DB-AD14-197DCEFB280E}"/>
                </a:ext>
              </a:extLst>
            </p:cNvPr>
            <p:cNvSpPr/>
            <p:nvPr/>
          </p:nvSpPr>
          <p:spPr>
            <a:xfrm>
              <a:off x="4881006" y="5093260"/>
              <a:ext cx="616552" cy="245796"/>
            </a:xfrm>
            <a:custGeom>
              <a:avLst/>
              <a:gdLst>
                <a:gd name="connsiteX0" fmla="*/ 616287 w 616552"/>
                <a:gd name="connsiteY0" fmla="*/ 0 h 245796"/>
                <a:gd name="connsiteX1" fmla="*/ 467381 w 616552"/>
                <a:gd name="connsiteY1" fmla="*/ 5356 h 245796"/>
                <a:gd name="connsiteX2" fmla="*/ 301336 w 616552"/>
                <a:gd name="connsiteY2" fmla="*/ 8570 h 245796"/>
                <a:gd name="connsiteX3" fmla="*/ 8347 w 616552"/>
                <a:gd name="connsiteY3" fmla="*/ 158546 h 245796"/>
                <a:gd name="connsiteX4" fmla="*/ 1919 w 616552"/>
                <a:gd name="connsiteY4" fmla="*/ 185864 h 245796"/>
                <a:gd name="connsiteX5" fmla="*/ 89227 w 616552"/>
                <a:gd name="connsiteY5" fmla="*/ 219073 h 245796"/>
                <a:gd name="connsiteX6" fmla="*/ 222599 w 616552"/>
                <a:gd name="connsiteY6" fmla="*/ 165510 h 245796"/>
                <a:gd name="connsiteX7" fmla="*/ 299194 w 616552"/>
                <a:gd name="connsiteY7" fmla="*/ 156939 h 245796"/>
                <a:gd name="connsiteX8" fmla="*/ 223134 w 616552"/>
                <a:gd name="connsiteY8" fmla="*/ 191755 h 245796"/>
                <a:gd name="connsiteX9" fmla="*/ 178141 w 616552"/>
                <a:gd name="connsiteY9" fmla="*/ 206217 h 245796"/>
                <a:gd name="connsiteX10" fmla="*/ 160466 w 616552"/>
                <a:gd name="connsiteY10" fmla="*/ 224964 h 245796"/>
                <a:gd name="connsiteX11" fmla="*/ 181891 w 616552"/>
                <a:gd name="connsiteY11" fmla="*/ 244783 h 245796"/>
                <a:gd name="connsiteX12" fmla="*/ 199567 w 616552"/>
                <a:gd name="connsiteY12" fmla="*/ 244783 h 245796"/>
                <a:gd name="connsiteX13" fmla="*/ 285267 w 616552"/>
                <a:gd name="connsiteY13" fmla="*/ 230856 h 245796"/>
                <a:gd name="connsiteX14" fmla="*/ 572365 w 616552"/>
                <a:gd name="connsiteY14" fmla="*/ 202468 h 245796"/>
                <a:gd name="connsiteX15" fmla="*/ 572365 w 616552"/>
                <a:gd name="connsiteY15" fmla="*/ 202468 h 245796"/>
                <a:gd name="connsiteX16" fmla="*/ 616287 w 616552"/>
                <a:gd name="connsiteY16" fmla="*/ 0 h 245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6552" h="245796">
                  <a:moveTo>
                    <a:pt x="616287" y="0"/>
                  </a:moveTo>
                  <a:cubicBezTo>
                    <a:pt x="572901" y="0"/>
                    <a:pt x="511303" y="4821"/>
                    <a:pt x="467381" y="5356"/>
                  </a:cubicBezTo>
                  <a:cubicBezTo>
                    <a:pt x="412212" y="7499"/>
                    <a:pt x="356506" y="7499"/>
                    <a:pt x="301336" y="8570"/>
                  </a:cubicBezTo>
                  <a:cubicBezTo>
                    <a:pt x="178677" y="11784"/>
                    <a:pt x="90834" y="78738"/>
                    <a:pt x="8347" y="158546"/>
                  </a:cubicBezTo>
                  <a:cubicBezTo>
                    <a:pt x="848" y="166045"/>
                    <a:pt x="-2366" y="175151"/>
                    <a:pt x="1919" y="185864"/>
                  </a:cubicBezTo>
                  <a:cubicBezTo>
                    <a:pt x="16381" y="222822"/>
                    <a:pt x="53340" y="236748"/>
                    <a:pt x="89227" y="219073"/>
                  </a:cubicBezTo>
                  <a:cubicBezTo>
                    <a:pt x="132613" y="198183"/>
                    <a:pt x="173856" y="172473"/>
                    <a:pt x="222599" y="165510"/>
                  </a:cubicBezTo>
                  <a:cubicBezTo>
                    <a:pt x="246166" y="162296"/>
                    <a:pt x="268663" y="153190"/>
                    <a:pt x="299194" y="156939"/>
                  </a:cubicBezTo>
                  <a:cubicBezTo>
                    <a:pt x="271877" y="174080"/>
                    <a:pt x="247238" y="182650"/>
                    <a:pt x="223134" y="191755"/>
                  </a:cubicBezTo>
                  <a:cubicBezTo>
                    <a:pt x="208137" y="197112"/>
                    <a:pt x="192603" y="200861"/>
                    <a:pt x="178141" y="206217"/>
                  </a:cubicBezTo>
                  <a:cubicBezTo>
                    <a:pt x="169571" y="209431"/>
                    <a:pt x="159930" y="214252"/>
                    <a:pt x="160466" y="224964"/>
                  </a:cubicBezTo>
                  <a:cubicBezTo>
                    <a:pt x="161001" y="237820"/>
                    <a:pt x="171178" y="242105"/>
                    <a:pt x="181891" y="244783"/>
                  </a:cubicBezTo>
                  <a:cubicBezTo>
                    <a:pt x="187783" y="246390"/>
                    <a:pt x="193675" y="245854"/>
                    <a:pt x="199567" y="244783"/>
                  </a:cubicBezTo>
                  <a:cubicBezTo>
                    <a:pt x="227955" y="239962"/>
                    <a:pt x="256343" y="234070"/>
                    <a:pt x="285267" y="230856"/>
                  </a:cubicBezTo>
                  <a:cubicBezTo>
                    <a:pt x="376860" y="221751"/>
                    <a:pt x="561117" y="189613"/>
                    <a:pt x="572365" y="202468"/>
                  </a:cubicBezTo>
                  <a:cubicBezTo>
                    <a:pt x="572365" y="202468"/>
                    <a:pt x="572365" y="202468"/>
                    <a:pt x="572365" y="202468"/>
                  </a:cubicBezTo>
                  <a:cubicBezTo>
                    <a:pt x="583077" y="136586"/>
                    <a:pt x="620036" y="57312"/>
                    <a:pt x="616287" y="0"/>
                  </a:cubicBezTo>
                  <a:close/>
                </a:path>
              </a:pathLst>
            </a:custGeom>
            <a:solidFill>
              <a:srgbClr val="FDC484"/>
            </a:solidFill>
            <a:ln w="5345" cap="flat">
              <a:noFill/>
              <a:prstDash val="solid"/>
              <a:miter/>
            </a:ln>
          </p:spPr>
          <p:txBody>
            <a:bodyPr rtlCol="0" anchor="ctr"/>
            <a:lstStyle/>
            <a:p>
              <a:endParaRPr lang="en-US"/>
            </a:p>
          </p:txBody>
        </p:sp>
      </p:grpSp>
      <p:sp>
        <p:nvSpPr>
          <p:cNvPr id="17" name="직사각형 5">
            <a:extLst>
              <a:ext uri="{FF2B5EF4-FFF2-40B4-BE49-F238E27FC236}">
                <a16:creationId xmlns:a16="http://schemas.microsoft.com/office/drawing/2014/main" xmlns="" id="{6CFBEA3D-026A-4B67-9AE4-3E98651C3A05}"/>
              </a:ext>
            </a:extLst>
          </p:cNvPr>
          <p:cNvSpPr/>
          <p:nvPr/>
        </p:nvSpPr>
        <p:spPr>
          <a:xfrm>
            <a:off x="6328140" y="551949"/>
            <a:ext cx="4396803" cy="720638"/>
          </a:xfrm>
          <a:prstGeom prst="rect">
            <a:avLst/>
          </a:prstGeom>
          <a:noFill/>
        </p:spPr>
        <p:txBody>
          <a:bodyPr lIns="0" anchor="ctr"/>
          <a:lstStyle/>
          <a:p>
            <a:endParaRPr lang="en-US" altLang="ko-KR" sz="4000" b="1" dirty="0">
              <a:solidFill>
                <a:schemeClr val="accent1"/>
              </a:solidFill>
              <a:latin typeface="+mj-lt"/>
            </a:endParaRPr>
          </a:p>
        </p:txBody>
      </p:sp>
      <p:sp>
        <p:nvSpPr>
          <p:cNvPr id="18" name="직사각형 6">
            <a:extLst>
              <a:ext uri="{FF2B5EF4-FFF2-40B4-BE49-F238E27FC236}">
                <a16:creationId xmlns:a16="http://schemas.microsoft.com/office/drawing/2014/main" xmlns="" id="{A52F259B-50A7-4536-A1E4-52FBDE5BB12A}"/>
              </a:ext>
            </a:extLst>
          </p:cNvPr>
          <p:cNvSpPr/>
          <p:nvPr/>
        </p:nvSpPr>
        <p:spPr>
          <a:xfrm>
            <a:off x="6328139" y="1272587"/>
            <a:ext cx="4396804" cy="720638"/>
          </a:xfrm>
          <a:prstGeom prst="rect">
            <a:avLst/>
          </a:prstGeom>
          <a:noFill/>
        </p:spPr>
        <p:txBody>
          <a:bodyPr lIns="0" anchor="ctr"/>
          <a:lstStyle/>
          <a:p>
            <a:r>
              <a:rPr lang="en-US" altLang="ko-KR" sz="4000" b="1" dirty="0" smtClean="0">
                <a:solidFill>
                  <a:schemeClr val="accent1"/>
                </a:solidFill>
                <a:latin typeface="+mj-lt"/>
              </a:rPr>
              <a:t>Submitted By:</a:t>
            </a:r>
            <a:endParaRPr lang="en-US" altLang="ko-KR" sz="4000" b="1" dirty="0">
              <a:solidFill>
                <a:schemeClr val="accent1"/>
              </a:solidFill>
              <a:latin typeface="+mj-lt"/>
            </a:endParaRPr>
          </a:p>
        </p:txBody>
      </p:sp>
      <p:sp>
        <p:nvSpPr>
          <p:cNvPr id="19" name="TextBox 18">
            <a:extLst>
              <a:ext uri="{FF2B5EF4-FFF2-40B4-BE49-F238E27FC236}">
                <a16:creationId xmlns:a16="http://schemas.microsoft.com/office/drawing/2014/main" xmlns="" id="{BB77A01A-03AD-4C82-B038-047F803928CC}"/>
              </a:ext>
            </a:extLst>
          </p:cNvPr>
          <p:cNvSpPr txBox="1"/>
          <p:nvPr/>
        </p:nvSpPr>
        <p:spPr>
          <a:xfrm>
            <a:off x="6585574" y="2713863"/>
            <a:ext cx="2917178" cy="369781"/>
          </a:xfrm>
          <a:prstGeom prst="rect">
            <a:avLst/>
          </a:prstGeom>
          <a:solidFill>
            <a:schemeClr val="accent3"/>
          </a:solidFill>
        </p:spPr>
        <p:txBody>
          <a:bodyPr wrap="square" lIns="36000" tIns="0" rIns="36000" bIns="0" rtlCol="0">
            <a:spAutoFit/>
          </a:bodyPr>
          <a:lstStyle/>
          <a:p>
            <a:pPr>
              <a:lnSpc>
                <a:spcPts val="3000"/>
              </a:lnSpc>
            </a:pPr>
            <a:r>
              <a:rPr lang="en-US" altLang="ko-KR" sz="2400" dirty="0" err="1" smtClean="0">
                <a:solidFill>
                  <a:schemeClr val="bg1"/>
                </a:solidFill>
              </a:rPr>
              <a:t>Shubhankar</a:t>
            </a:r>
            <a:r>
              <a:rPr lang="en-US" altLang="ko-KR" sz="2400" dirty="0" smtClean="0">
                <a:solidFill>
                  <a:schemeClr val="bg1"/>
                </a:solidFill>
              </a:rPr>
              <a:t> </a:t>
            </a:r>
            <a:r>
              <a:rPr lang="en-US" altLang="ko-KR" sz="2400" dirty="0" err="1" smtClean="0">
                <a:solidFill>
                  <a:schemeClr val="bg1"/>
                </a:solidFill>
              </a:rPr>
              <a:t>Garg</a:t>
            </a:r>
            <a:endParaRPr lang="ko-KR" altLang="en-US" sz="2400" dirty="0">
              <a:solidFill>
                <a:schemeClr val="bg1"/>
              </a:solidFill>
            </a:endParaRPr>
          </a:p>
        </p:txBody>
      </p:sp>
      <p:sp>
        <p:nvSpPr>
          <p:cNvPr id="20" name="TextBox 19">
            <a:extLst>
              <a:ext uri="{FF2B5EF4-FFF2-40B4-BE49-F238E27FC236}">
                <a16:creationId xmlns:a16="http://schemas.microsoft.com/office/drawing/2014/main" xmlns="" id="{15029B85-21DB-44C6-B8FF-65198EEC6355}"/>
              </a:ext>
            </a:extLst>
          </p:cNvPr>
          <p:cNvSpPr txBox="1"/>
          <p:nvPr/>
        </p:nvSpPr>
        <p:spPr>
          <a:xfrm>
            <a:off x="8705517" y="3083644"/>
            <a:ext cx="2732567" cy="369781"/>
          </a:xfrm>
          <a:prstGeom prst="rect">
            <a:avLst/>
          </a:prstGeom>
          <a:solidFill>
            <a:schemeClr val="accent1"/>
          </a:solidFill>
        </p:spPr>
        <p:txBody>
          <a:bodyPr wrap="square" lIns="36000" tIns="0" rIns="36000" bIns="0" rtlCol="0">
            <a:spAutoFit/>
          </a:bodyPr>
          <a:lstStyle/>
          <a:p>
            <a:pPr>
              <a:lnSpc>
                <a:spcPts val="3000"/>
              </a:lnSpc>
            </a:pPr>
            <a:r>
              <a:rPr lang="en-US" altLang="ko-KR" sz="2400" dirty="0" smtClean="0"/>
              <a:t>RA1811003010262</a:t>
            </a:r>
            <a:endParaRPr lang="ko-KR" altLang="en-US" sz="2400" dirty="0"/>
          </a:p>
        </p:txBody>
      </p:sp>
      <p:sp>
        <p:nvSpPr>
          <p:cNvPr id="21" name="TextBox 20">
            <a:extLst>
              <a:ext uri="{FF2B5EF4-FFF2-40B4-BE49-F238E27FC236}">
                <a16:creationId xmlns:a16="http://schemas.microsoft.com/office/drawing/2014/main" xmlns="" id="{89C74762-B5F7-4886-A621-6AEBFD93FFC1}"/>
              </a:ext>
            </a:extLst>
          </p:cNvPr>
          <p:cNvSpPr txBox="1"/>
          <p:nvPr/>
        </p:nvSpPr>
        <p:spPr>
          <a:xfrm>
            <a:off x="6585574" y="3572701"/>
            <a:ext cx="2917178" cy="369781"/>
          </a:xfrm>
          <a:prstGeom prst="rect">
            <a:avLst/>
          </a:prstGeom>
          <a:solidFill>
            <a:schemeClr val="accent3"/>
          </a:solidFill>
        </p:spPr>
        <p:txBody>
          <a:bodyPr wrap="square" lIns="36000" tIns="0" rIns="36000" bIns="0" rtlCol="0">
            <a:spAutoFit/>
          </a:bodyPr>
          <a:lstStyle/>
          <a:p>
            <a:pPr>
              <a:lnSpc>
                <a:spcPts val="3000"/>
              </a:lnSpc>
            </a:pPr>
            <a:r>
              <a:rPr lang="en-US" altLang="ko-KR" sz="2400" dirty="0" err="1" smtClean="0">
                <a:solidFill>
                  <a:schemeClr val="bg1"/>
                </a:solidFill>
              </a:rPr>
              <a:t>Arpit</a:t>
            </a:r>
            <a:r>
              <a:rPr lang="en-US" altLang="ko-KR" sz="2400" dirty="0" smtClean="0">
                <a:solidFill>
                  <a:schemeClr val="bg1"/>
                </a:solidFill>
              </a:rPr>
              <a:t> </a:t>
            </a:r>
            <a:r>
              <a:rPr lang="en-US" altLang="ko-KR" sz="2400" dirty="0" err="1" smtClean="0">
                <a:solidFill>
                  <a:schemeClr val="bg1"/>
                </a:solidFill>
              </a:rPr>
              <a:t>Manocha</a:t>
            </a:r>
            <a:endParaRPr lang="ko-KR" altLang="en-US" sz="2400" dirty="0">
              <a:solidFill>
                <a:schemeClr val="bg1"/>
              </a:solidFill>
            </a:endParaRPr>
          </a:p>
        </p:txBody>
      </p:sp>
      <p:sp>
        <p:nvSpPr>
          <p:cNvPr id="22" name="TextBox 21">
            <a:extLst>
              <a:ext uri="{FF2B5EF4-FFF2-40B4-BE49-F238E27FC236}">
                <a16:creationId xmlns:a16="http://schemas.microsoft.com/office/drawing/2014/main" xmlns="" id="{B5BD5504-7A86-4CF0-B171-0A3A5C4723F0}"/>
              </a:ext>
            </a:extLst>
          </p:cNvPr>
          <p:cNvSpPr txBox="1"/>
          <p:nvPr/>
        </p:nvSpPr>
        <p:spPr>
          <a:xfrm>
            <a:off x="6585574" y="4431539"/>
            <a:ext cx="2917178" cy="369781"/>
          </a:xfrm>
          <a:prstGeom prst="rect">
            <a:avLst/>
          </a:prstGeom>
          <a:solidFill>
            <a:schemeClr val="accent3"/>
          </a:solidFill>
        </p:spPr>
        <p:txBody>
          <a:bodyPr wrap="square" lIns="36000" tIns="0" rIns="36000" bIns="0" rtlCol="0">
            <a:spAutoFit/>
          </a:bodyPr>
          <a:lstStyle/>
          <a:p>
            <a:pPr>
              <a:lnSpc>
                <a:spcPts val="3000"/>
              </a:lnSpc>
            </a:pPr>
            <a:r>
              <a:rPr lang="en-US" altLang="ko-KR" sz="2400" dirty="0" err="1" smtClean="0">
                <a:solidFill>
                  <a:schemeClr val="bg1"/>
                </a:solidFill>
              </a:rPr>
              <a:t>Rishabh</a:t>
            </a:r>
            <a:r>
              <a:rPr lang="en-US" altLang="ko-KR" sz="2400" dirty="0" smtClean="0">
                <a:solidFill>
                  <a:schemeClr val="bg1"/>
                </a:solidFill>
              </a:rPr>
              <a:t> </a:t>
            </a:r>
            <a:r>
              <a:rPr lang="en-US" altLang="ko-KR" sz="2400" dirty="0" err="1" smtClean="0">
                <a:solidFill>
                  <a:schemeClr val="bg1"/>
                </a:solidFill>
              </a:rPr>
              <a:t>Prakash</a:t>
            </a:r>
            <a:endParaRPr lang="ko-KR" altLang="en-US" sz="2400" dirty="0">
              <a:solidFill>
                <a:schemeClr val="bg1"/>
              </a:solidFill>
            </a:endParaRPr>
          </a:p>
        </p:txBody>
      </p:sp>
      <p:sp>
        <p:nvSpPr>
          <p:cNvPr id="23" name="TextBox 22">
            <a:extLst>
              <a:ext uri="{FF2B5EF4-FFF2-40B4-BE49-F238E27FC236}">
                <a16:creationId xmlns:a16="http://schemas.microsoft.com/office/drawing/2014/main" xmlns="" id="{079095A7-15DC-4551-8F3B-EF5571CB4F45}"/>
              </a:ext>
            </a:extLst>
          </p:cNvPr>
          <p:cNvSpPr txBox="1"/>
          <p:nvPr/>
        </p:nvSpPr>
        <p:spPr>
          <a:xfrm>
            <a:off x="6585575" y="5290377"/>
            <a:ext cx="2917177" cy="369781"/>
          </a:xfrm>
          <a:prstGeom prst="rect">
            <a:avLst/>
          </a:prstGeom>
          <a:solidFill>
            <a:schemeClr val="accent3"/>
          </a:solidFill>
        </p:spPr>
        <p:txBody>
          <a:bodyPr wrap="square" lIns="36000" tIns="0" rIns="36000" bIns="0" rtlCol="0">
            <a:spAutoFit/>
          </a:bodyPr>
          <a:lstStyle/>
          <a:p>
            <a:pPr>
              <a:lnSpc>
                <a:spcPts val="3000"/>
              </a:lnSpc>
            </a:pPr>
            <a:r>
              <a:rPr lang="en-US" altLang="ko-KR" sz="2400" dirty="0" err="1" smtClean="0">
                <a:solidFill>
                  <a:schemeClr val="bg1"/>
                </a:solidFill>
              </a:rPr>
              <a:t>Atul</a:t>
            </a:r>
            <a:r>
              <a:rPr lang="en-US" altLang="ko-KR" sz="2400" dirty="0" smtClean="0">
                <a:solidFill>
                  <a:schemeClr val="bg1"/>
                </a:solidFill>
              </a:rPr>
              <a:t> Kumar </a:t>
            </a:r>
            <a:r>
              <a:rPr lang="en-US" altLang="ko-KR" sz="2400" dirty="0" err="1" smtClean="0">
                <a:solidFill>
                  <a:schemeClr val="bg1"/>
                </a:solidFill>
              </a:rPr>
              <a:t>Amresh</a:t>
            </a:r>
            <a:endParaRPr lang="ko-KR" altLang="en-US" sz="2400" dirty="0">
              <a:solidFill>
                <a:schemeClr val="bg1"/>
              </a:solidFill>
            </a:endParaRPr>
          </a:p>
        </p:txBody>
      </p:sp>
      <p:sp>
        <p:nvSpPr>
          <p:cNvPr id="24" name="TextBox 23">
            <a:extLst>
              <a:ext uri="{FF2B5EF4-FFF2-40B4-BE49-F238E27FC236}">
                <a16:creationId xmlns:a16="http://schemas.microsoft.com/office/drawing/2014/main" xmlns="" id="{C55CEB41-022D-4BE1-912F-BEA35C5DEBB9}"/>
              </a:ext>
            </a:extLst>
          </p:cNvPr>
          <p:cNvSpPr txBox="1"/>
          <p:nvPr/>
        </p:nvSpPr>
        <p:spPr>
          <a:xfrm>
            <a:off x="8705516" y="3931261"/>
            <a:ext cx="2732568" cy="369781"/>
          </a:xfrm>
          <a:prstGeom prst="rect">
            <a:avLst/>
          </a:prstGeom>
          <a:solidFill>
            <a:schemeClr val="accent1"/>
          </a:solidFill>
        </p:spPr>
        <p:txBody>
          <a:bodyPr wrap="square" lIns="36000" tIns="0" rIns="36000" bIns="0" rtlCol="0">
            <a:spAutoFit/>
          </a:bodyPr>
          <a:lstStyle/>
          <a:p>
            <a:pPr>
              <a:lnSpc>
                <a:spcPts val="3000"/>
              </a:lnSpc>
            </a:pPr>
            <a:r>
              <a:rPr lang="en-US" altLang="ko-KR" sz="2400" dirty="0" smtClean="0"/>
              <a:t>RA1811003010264</a:t>
            </a:r>
            <a:endParaRPr lang="ko-KR" altLang="en-US" sz="2400" dirty="0"/>
          </a:p>
        </p:txBody>
      </p:sp>
      <p:sp>
        <p:nvSpPr>
          <p:cNvPr id="25" name="TextBox 24">
            <a:extLst>
              <a:ext uri="{FF2B5EF4-FFF2-40B4-BE49-F238E27FC236}">
                <a16:creationId xmlns:a16="http://schemas.microsoft.com/office/drawing/2014/main" xmlns="" id="{1B10360A-C3BA-4C50-BB75-C7A0F52BFD17}"/>
              </a:ext>
            </a:extLst>
          </p:cNvPr>
          <p:cNvSpPr txBox="1"/>
          <p:nvPr/>
        </p:nvSpPr>
        <p:spPr>
          <a:xfrm>
            <a:off x="8705517" y="4801320"/>
            <a:ext cx="2732568" cy="369781"/>
          </a:xfrm>
          <a:prstGeom prst="rect">
            <a:avLst/>
          </a:prstGeom>
          <a:solidFill>
            <a:schemeClr val="accent1"/>
          </a:solidFill>
        </p:spPr>
        <p:txBody>
          <a:bodyPr wrap="square" lIns="36000" tIns="0" rIns="36000" bIns="0" rtlCol="0">
            <a:spAutoFit/>
          </a:bodyPr>
          <a:lstStyle/>
          <a:p>
            <a:pPr>
              <a:lnSpc>
                <a:spcPts val="3000"/>
              </a:lnSpc>
            </a:pPr>
            <a:r>
              <a:rPr lang="en-US" altLang="ko-KR" sz="2400" dirty="0" smtClean="0"/>
              <a:t>RA1811003010272</a:t>
            </a:r>
            <a:endParaRPr lang="ko-KR" altLang="en-US" sz="2400" dirty="0"/>
          </a:p>
        </p:txBody>
      </p:sp>
      <p:sp>
        <p:nvSpPr>
          <p:cNvPr id="26" name="TextBox 25">
            <a:extLst>
              <a:ext uri="{FF2B5EF4-FFF2-40B4-BE49-F238E27FC236}">
                <a16:creationId xmlns:a16="http://schemas.microsoft.com/office/drawing/2014/main" xmlns="" id="{57157699-7EFA-49B2-AC7B-D64B6CC0ECF2}"/>
              </a:ext>
            </a:extLst>
          </p:cNvPr>
          <p:cNvSpPr txBox="1"/>
          <p:nvPr/>
        </p:nvSpPr>
        <p:spPr>
          <a:xfrm>
            <a:off x="8705517" y="5660158"/>
            <a:ext cx="2732568" cy="369781"/>
          </a:xfrm>
          <a:prstGeom prst="rect">
            <a:avLst/>
          </a:prstGeom>
          <a:solidFill>
            <a:schemeClr val="accent1"/>
          </a:solidFill>
        </p:spPr>
        <p:txBody>
          <a:bodyPr wrap="square" lIns="36000" tIns="0" rIns="36000" bIns="0" rtlCol="0">
            <a:spAutoFit/>
          </a:bodyPr>
          <a:lstStyle/>
          <a:p>
            <a:pPr>
              <a:lnSpc>
                <a:spcPts val="3000"/>
              </a:lnSpc>
            </a:pPr>
            <a:r>
              <a:rPr lang="en-US" altLang="ko-KR" sz="2400" dirty="0" smtClean="0"/>
              <a:t>RA1811003010276</a:t>
            </a:r>
            <a:endParaRPr lang="ko-KR" altLang="en-US" sz="2400" dirty="0"/>
          </a:p>
        </p:txBody>
      </p:sp>
    </p:spTree>
    <p:extLst>
      <p:ext uri="{BB962C8B-B14F-4D97-AF65-F5344CB8AC3E}">
        <p14:creationId xmlns:p14="http://schemas.microsoft.com/office/powerpoint/2010/main" xmlns="" val="1404339508"/>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 Placeholder 10">
            <a:extLst>
              <a:ext uri="{FF2B5EF4-FFF2-40B4-BE49-F238E27FC236}">
                <a16:creationId xmlns:a16="http://schemas.microsoft.com/office/drawing/2014/main" xmlns="" id="{092F69B6-FD97-4B5A-A5DF-49B244C9D9EF}"/>
              </a:ext>
            </a:extLst>
          </p:cNvPr>
          <p:cNvSpPr txBox="1">
            <a:spLocks/>
          </p:cNvSpPr>
          <p:nvPr/>
        </p:nvSpPr>
        <p:spPr>
          <a:xfrm>
            <a:off x="405735" y="3944680"/>
            <a:ext cx="3737499" cy="1471228"/>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cs typeface="Arial" pitchFamily="34" charset="0"/>
              </a:rPr>
              <a:t>Project </a:t>
            </a:r>
            <a:r>
              <a:rPr lang="en-US" altLang="ko-KR" sz="4400" b="1" dirty="0" smtClean="0">
                <a:solidFill>
                  <a:schemeClr val="bg1"/>
                </a:solidFill>
                <a:cs typeface="Arial" pitchFamily="34" charset="0"/>
              </a:rPr>
              <a:t>Objectives</a:t>
            </a:r>
            <a:endParaRPr lang="en-US" altLang="ko-KR" sz="4400" b="1" dirty="0">
              <a:solidFill>
                <a:schemeClr val="bg1"/>
              </a:solidFill>
              <a:cs typeface="Arial" pitchFamily="34" charset="0"/>
            </a:endParaRPr>
          </a:p>
        </p:txBody>
      </p:sp>
      <p:sp>
        <p:nvSpPr>
          <p:cNvPr id="170" name="TextBox 169">
            <a:extLst>
              <a:ext uri="{FF2B5EF4-FFF2-40B4-BE49-F238E27FC236}">
                <a16:creationId xmlns:a16="http://schemas.microsoft.com/office/drawing/2014/main" xmlns="" id="{46DD889A-A806-4F6F-AB10-1F2E7F9F392B}"/>
              </a:ext>
            </a:extLst>
          </p:cNvPr>
          <p:cNvSpPr txBox="1"/>
          <p:nvPr/>
        </p:nvSpPr>
        <p:spPr>
          <a:xfrm>
            <a:off x="4143234" y="294425"/>
            <a:ext cx="5062910" cy="6740307"/>
          </a:xfrm>
          <a:prstGeom prst="rect">
            <a:avLst/>
          </a:prstGeom>
          <a:noFill/>
        </p:spPr>
        <p:txBody>
          <a:bodyPr wrap="square" rtlCol="0">
            <a:spAutoFit/>
          </a:bodyPr>
          <a:lstStyle/>
          <a:p>
            <a:pPr marL="171450" indent="-171450">
              <a:buFont typeface="Arial" panose="020B0604020202020204" pitchFamily="34" charset="0"/>
              <a:buChar char="•"/>
            </a:pPr>
            <a:r>
              <a:rPr lang="en-US" altLang="ko-KR" sz="1600" dirty="0">
                <a:solidFill>
                  <a:schemeClr val="bg1"/>
                </a:solidFill>
                <a:cs typeface="Arial" pitchFamily="34" charset="0"/>
              </a:rPr>
              <a:t>All the rooms should have computers installed.</a:t>
            </a:r>
          </a:p>
          <a:p>
            <a:pPr marL="171450" indent="-171450">
              <a:buFont typeface="Arial" panose="020B0604020202020204" pitchFamily="34" charset="0"/>
              <a:buChar char="•"/>
            </a:pPr>
            <a:endParaRPr lang="en-US" altLang="ko-KR" sz="1600" dirty="0">
              <a:solidFill>
                <a:schemeClr val="bg1"/>
              </a:solidFill>
              <a:cs typeface="Arial" pitchFamily="34" charset="0"/>
            </a:endParaRPr>
          </a:p>
          <a:p>
            <a:pPr marL="171450" indent="-171450">
              <a:buFont typeface="Arial" panose="020B0604020202020204" pitchFamily="34" charset="0"/>
              <a:buChar char="•"/>
            </a:pPr>
            <a:r>
              <a:rPr lang="en-US" altLang="ko-KR" sz="1600" dirty="0">
                <a:solidFill>
                  <a:schemeClr val="bg1"/>
                </a:solidFill>
                <a:cs typeface="Arial" pitchFamily="34" charset="0"/>
              </a:rPr>
              <a:t>The computers in all the rooms should have internet connection.</a:t>
            </a:r>
          </a:p>
          <a:p>
            <a:pPr marL="171450" indent="-171450">
              <a:buFont typeface="Arial" panose="020B0604020202020204" pitchFamily="34" charset="0"/>
              <a:buChar char="•"/>
            </a:pPr>
            <a:endParaRPr lang="en-US" altLang="ko-KR" sz="1600" dirty="0">
              <a:solidFill>
                <a:schemeClr val="bg1"/>
              </a:solidFill>
              <a:cs typeface="Arial" pitchFamily="34" charset="0"/>
            </a:endParaRPr>
          </a:p>
          <a:p>
            <a:pPr marL="171450" indent="-171450">
              <a:buFont typeface="Arial" panose="020B0604020202020204" pitchFamily="34" charset="0"/>
              <a:buChar char="•"/>
            </a:pPr>
            <a:r>
              <a:rPr lang="en-US" altLang="ko-KR" sz="1600" dirty="0">
                <a:solidFill>
                  <a:schemeClr val="bg1"/>
                </a:solidFill>
                <a:cs typeface="Arial" pitchFamily="34" charset="0"/>
              </a:rPr>
              <a:t>The guests in the rooms should have free internet access.</a:t>
            </a:r>
          </a:p>
          <a:p>
            <a:pPr marL="171450" indent="-171450">
              <a:buFont typeface="Arial" panose="020B0604020202020204" pitchFamily="34" charset="0"/>
              <a:buChar char="•"/>
            </a:pPr>
            <a:endParaRPr lang="en-US" altLang="ko-KR" sz="1600" dirty="0">
              <a:solidFill>
                <a:schemeClr val="bg1"/>
              </a:solidFill>
              <a:cs typeface="Arial" pitchFamily="34" charset="0"/>
            </a:endParaRPr>
          </a:p>
          <a:p>
            <a:pPr marL="171450" indent="-171450">
              <a:buFont typeface="Arial" panose="020B0604020202020204" pitchFamily="34" charset="0"/>
              <a:buChar char="•"/>
            </a:pPr>
            <a:r>
              <a:rPr lang="en-US" altLang="ko-KR" sz="1600" dirty="0">
                <a:solidFill>
                  <a:schemeClr val="bg1"/>
                </a:solidFill>
                <a:cs typeface="Arial" pitchFamily="34" charset="0"/>
              </a:rPr>
              <a:t>The computers should have appropriate security software’s installed.</a:t>
            </a:r>
          </a:p>
          <a:p>
            <a:pPr marL="171450" indent="-171450">
              <a:buFont typeface="Arial" panose="020B0604020202020204" pitchFamily="34" charset="0"/>
              <a:buChar char="•"/>
            </a:pPr>
            <a:endParaRPr lang="en-US" altLang="ko-KR" sz="1600" dirty="0">
              <a:solidFill>
                <a:schemeClr val="bg1"/>
              </a:solidFill>
              <a:cs typeface="Arial" pitchFamily="34" charset="0"/>
            </a:endParaRPr>
          </a:p>
          <a:p>
            <a:pPr marL="171450" indent="-171450">
              <a:buFont typeface="Arial" panose="020B0604020202020204" pitchFamily="34" charset="0"/>
              <a:buChar char="•"/>
            </a:pPr>
            <a:r>
              <a:rPr lang="en-US" altLang="ko-KR" sz="1600" dirty="0">
                <a:solidFill>
                  <a:schemeClr val="bg1"/>
                </a:solidFill>
                <a:cs typeface="Arial" pitchFamily="34" charset="0"/>
              </a:rPr>
              <a:t>There are 15 users on the hotel management who requires computers.</a:t>
            </a:r>
          </a:p>
          <a:p>
            <a:pPr marL="171450" indent="-171450">
              <a:buFont typeface="Arial" panose="020B0604020202020204" pitchFamily="34" charset="0"/>
              <a:buChar char="•"/>
            </a:pPr>
            <a:endParaRPr lang="en-US" altLang="ko-KR" sz="1600" dirty="0">
              <a:solidFill>
                <a:schemeClr val="bg1"/>
              </a:solidFill>
              <a:cs typeface="Arial" pitchFamily="34" charset="0"/>
            </a:endParaRPr>
          </a:p>
          <a:p>
            <a:pPr marL="171450" indent="-171450">
              <a:buFont typeface="Arial" panose="020B0604020202020204" pitchFamily="34" charset="0"/>
              <a:buChar char="•"/>
            </a:pPr>
            <a:r>
              <a:rPr lang="en-US" altLang="ko-KR" sz="1600" dirty="0">
                <a:solidFill>
                  <a:schemeClr val="bg1"/>
                </a:solidFill>
                <a:cs typeface="Arial" pitchFamily="34" charset="0"/>
              </a:rPr>
              <a:t>The hotel management staff and the guests should be on different networks.</a:t>
            </a:r>
          </a:p>
          <a:p>
            <a:pPr marL="171450" indent="-171450">
              <a:buFont typeface="Arial" panose="020B0604020202020204" pitchFamily="34" charset="0"/>
              <a:buChar char="•"/>
            </a:pPr>
            <a:endParaRPr lang="en-US" altLang="ko-KR" sz="1600" dirty="0">
              <a:solidFill>
                <a:schemeClr val="bg1"/>
              </a:solidFill>
              <a:cs typeface="Arial" pitchFamily="34" charset="0"/>
            </a:endParaRPr>
          </a:p>
          <a:p>
            <a:pPr marL="171450" indent="-171450">
              <a:buFont typeface="Arial" panose="020B0604020202020204" pitchFamily="34" charset="0"/>
              <a:buChar char="•"/>
            </a:pPr>
            <a:r>
              <a:rPr lang="en-US" altLang="ko-KR" sz="1600" dirty="0">
                <a:solidFill>
                  <a:schemeClr val="bg1"/>
                </a:solidFill>
                <a:cs typeface="Arial" pitchFamily="34" charset="0"/>
              </a:rPr>
              <a:t>A hotel management server needs to be setup for the hotel management staff which should not be accessible by the guests.</a:t>
            </a:r>
          </a:p>
          <a:p>
            <a:endParaRPr lang="en-US" altLang="ko-KR" sz="1600" dirty="0">
              <a:solidFill>
                <a:schemeClr val="bg1"/>
              </a:solidFill>
              <a:cs typeface="Arial" pitchFamily="34" charset="0"/>
            </a:endParaRPr>
          </a:p>
          <a:p>
            <a:pPr marL="171450" indent="-171450">
              <a:buFont typeface="Arial" panose="020B0604020202020204" pitchFamily="34" charset="0"/>
              <a:buChar char="•"/>
            </a:pPr>
            <a:r>
              <a:rPr lang="en-US" altLang="ko-KR" sz="1600" dirty="0">
                <a:solidFill>
                  <a:schemeClr val="bg1"/>
                </a:solidFill>
                <a:cs typeface="Arial" pitchFamily="34" charset="0"/>
              </a:rPr>
              <a:t>The swimming pool area and lobby should have wireless internet access.</a:t>
            </a:r>
          </a:p>
          <a:p>
            <a:pPr marL="171450" indent="-171450">
              <a:buFont typeface="Arial" panose="020B0604020202020204" pitchFamily="34" charset="0"/>
              <a:buChar char="•"/>
            </a:pPr>
            <a:endParaRPr lang="en-US" altLang="ko-KR" sz="1600" dirty="0">
              <a:solidFill>
                <a:schemeClr val="bg1"/>
              </a:solidFill>
              <a:cs typeface="Arial" pitchFamily="34" charset="0"/>
            </a:endParaRPr>
          </a:p>
          <a:p>
            <a:pPr marL="171450" indent="-171450">
              <a:buFont typeface="Arial" panose="020B0604020202020204" pitchFamily="34" charset="0"/>
              <a:buChar char="•"/>
            </a:pPr>
            <a:r>
              <a:rPr lang="en-US" altLang="ko-KR" sz="1600" dirty="0">
                <a:solidFill>
                  <a:schemeClr val="bg1"/>
                </a:solidFill>
                <a:cs typeface="Arial" pitchFamily="34" charset="0"/>
              </a:rPr>
              <a:t>The wireless access in the lobby and swimming pool area should be secure.</a:t>
            </a:r>
          </a:p>
          <a:p>
            <a:pPr marL="171450" indent="-171450">
              <a:buFont typeface="Arial" panose="020B0604020202020204" pitchFamily="34" charset="0"/>
              <a:buChar char="•"/>
            </a:pPr>
            <a:endParaRPr lang="en-US" altLang="ko-KR" sz="1600" dirty="0">
              <a:solidFill>
                <a:schemeClr val="bg1"/>
              </a:solidFill>
              <a:cs typeface="Arial" pitchFamily="34" charset="0"/>
            </a:endParaRPr>
          </a:p>
        </p:txBody>
      </p:sp>
    </p:spTree>
    <p:extLst>
      <p:ext uri="{BB962C8B-B14F-4D97-AF65-F5344CB8AC3E}">
        <p14:creationId xmlns:p14="http://schemas.microsoft.com/office/powerpoint/2010/main" xmlns="" val="24743064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xmlns="" id="{876062C8-5E15-4A3F-9971-E11E4F06E376}"/>
              </a:ext>
            </a:extLst>
          </p:cNvPr>
          <p:cNvGrpSpPr/>
          <p:nvPr/>
        </p:nvGrpSpPr>
        <p:grpSpPr>
          <a:xfrm>
            <a:off x="1833709" y="2274944"/>
            <a:ext cx="7750381" cy="2665555"/>
            <a:chOff x="1225684" y="2237361"/>
            <a:chExt cx="7750381" cy="2665555"/>
          </a:xfrm>
          <a:solidFill>
            <a:schemeClr val="tx1">
              <a:lumMod val="50000"/>
              <a:lumOff val="50000"/>
            </a:schemeClr>
          </a:solidFill>
        </p:grpSpPr>
        <p:sp>
          <p:nvSpPr>
            <p:cNvPr id="3" name="Rectangle 2">
              <a:extLst>
                <a:ext uri="{FF2B5EF4-FFF2-40B4-BE49-F238E27FC236}">
                  <a16:creationId xmlns:a16="http://schemas.microsoft.com/office/drawing/2014/main" xmlns="" id="{F3044656-4F85-4732-A4E5-5A1C2409C911}"/>
                </a:ext>
              </a:extLst>
            </p:cNvPr>
            <p:cNvSpPr/>
            <p:nvPr/>
          </p:nvSpPr>
          <p:spPr>
            <a:xfrm>
              <a:off x="1225684" y="2237362"/>
              <a:ext cx="765073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xmlns="" id="{175DDB81-A42E-4489-A411-B5B46AA45EAA}"/>
                </a:ext>
              </a:extLst>
            </p:cNvPr>
            <p:cNvSpPr/>
            <p:nvPr/>
          </p:nvSpPr>
          <p:spPr>
            <a:xfrm>
              <a:off x="1225685" y="4756746"/>
              <a:ext cx="753092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4">
              <a:extLst>
                <a:ext uri="{FF2B5EF4-FFF2-40B4-BE49-F238E27FC236}">
                  <a16:creationId xmlns:a16="http://schemas.microsoft.com/office/drawing/2014/main" xmlns="" id="{13366788-08BF-467E-A2E7-B8E9BF39E544}"/>
                </a:ext>
              </a:extLst>
            </p:cNvPr>
            <p:cNvSpPr/>
            <p:nvPr/>
          </p:nvSpPr>
          <p:spPr>
            <a:xfrm rot="5400000">
              <a:off x="8739055" y="4665906"/>
              <a:ext cx="254566" cy="2194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92CE3DF4-0854-4830-857D-5CB1E371E113}"/>
                </a:ext>
              </a:extLst>
            </p:cNvPr>
            <p:cNvSpPr/>
            <p:nvPr/>
          </p:nvSpPr>
          <p:spPr>
            <a:xfrm>
              <a:off x="1225685" y="2237361"/>
              <a:ext cx="45719" cy="2560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p:txBody>
          <a:bodyPr/>
          <a:lstStyle/>
          <a:p>
            <a:r>
              <a:rPr lang="en-US" dirty="0"/>
              <a:t>Contents</a:t>
            </a:r>
          </a:p>
        </p:txBody>
      </p:sp>
      <p:sp>
        <p:nvSpPr>
          <p:cNvPr id="18" name="Freeform: Shape 17">
            <a:extLst>
              <a:ext uri="{FF2B5EF4-FFF2-40B4-BE49-F238E27FC236}">
                <a16:creationId xmlns:a16="http://schemas.microsoft.com/office/drawing/2014/main" xmlns="" id="{D6B21E8A-3866-4431-ABDA-6D115E6F6D47}"/>
              </a:ext>
            </a:extLst>
          </p:cNvPr>
          <p:cNvSpPr/>
          <p:nvPr/>
        </p:nvSpPr>
        <p:spPr>
          <a:xfrm>
            <a:off x="9624028" y="1889485"/>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xmlns="" id="{8EE37DD3-7D05-437D-9A52-B38E3C677816}"/>
              </a:ext>
            </a:extLst>
          </p:cNvPr>
          <p:cNvSpPr/>
          <p:nvPr/>
        </p:nvSpPr>
        <p:spPr>
          <a:xfrm>
            <a:off x="5598313" y="1843765"/>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6">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xmlns="" id="{49C55488-C85E-4675-80F5-DCF48DADA88C}"/>
              </a:ext>
            </a:extLst>
          </p:cNvPr>
          <p:cNvSpPr/>
          <p:nvPr/>
        </p:nvSpPr>
        <p:spPr>
          <a:xfrm>
            <a:off x="1193628" y="1846777"/>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xmlns="" id="{E0DE7A2F-810E-4975-B844-963C3BF342DD}"/>
              </a:ext>
            </a:extLst>
          </p:cNvPr>
          <p:cNvSpPr/>
          <p:nvPr/>
        </p:nvSpPr>
        <p:spPr>
          <a:xfrm>
            <a:off x="1170769" y="4382037"/>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xmlns="" id="{0D5CAA46-4C7C-4EA2-A636-D5D7EAD1588C}"/>
              </a:ext>
            </a:extLst>
          </p:cNvPr>
          <p:cNvSpPr/>
          <p:nvPr/>
        </p:nvSpPr>
        <p:spPr>
          <a:xfrm>
            <a:off x="5598314" y="4382037"/>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rgbClr val="0085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xmlns="" id="{01DEDAB5-FB6D-4212-BA8D-8B3E0923C440}"/>
              </a:ext>
            </a:extLst>
          </p:cNvPr>
          <p:cNvSpPr/>
          <p:nvPr/>
        </p:nvSpPr>
        <p:spPr>
          <a:xfrm>
            <a:off x="9624029" y="4363538"/>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rgbClr val="0AA6ED"/>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2800" b="1" dirty="0"/>
              <a:t>06</a:t>
            </a:r>
          </a:p>
        </p:txBody>
      </p:sp>
      <p:sp>
        <p:nvSpPr>
          <p:cNvPr id="28" name="직사각형 113">
            <a:extLst>
              <a:ext uri="{FF2B5EF4-FFF2-40B4-BE49-F238E27FC236}">
                <a16:creationId xmlns:a16="http://schemas.microsoft.com/office/drawing/2014/main" xmlns="" id="{C04FC9BD-F4FD-4C38-9D3E-3FF4461CB1AD}"/>
              </a:ext>
            </a:extLst>
          </p:cNvPr>
          <p:cNvSpPr>
            <a:spLocks noChangeArrowheads="1"/>
          </p:cNvSpPr>
          <p:nvPr/>
        </p:nvSpPr>
        <p:spPr bwMode="auto">
          <a:xfrm>
            <a:off x="5740892" y="4532719"/>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bg1"/>
                </a:solidFill>
                <a:cs typeface="Arial" charset="0"/>
              </a:rPr>
              <a:t>05</a:t>
            </a:r>
            <a:endParaRPr lang="ko-KR" altLang="en-US" sz="2800" dirty="0">
              <a:solidFill>
                <a:schemeClr val="bg1"/>
              </a:solidFill>
            </a:endParaRPr>
          </a:p>
        </p:txBody>
      </p:sp>
      <p:sp>
        <p:nvSpPr>
          <p:cNvPr id="29" name="직사각형 113">
            <a:extLst>
              <a:ext uri="{FF2B5EF4-FFF2-40B4-BE49-F238E27FC236}">
                <a16:creationId xmlns:a16="http://schemas.microsoft.com/office/drawing/2014/main" xmlns="" id="{C6BFD9F8-830B-4582-BDB4-D46B477F6973}"/>
              </a:ext>
            </a:extLst>
          </p:cNvPr>
          <p:cNvSpPr>
            <a:spLocks noChangeArrowheads="1"/>
          </p:cNvSpPr>
          <p:nvPr/>
        </p:nvSpPr>
        <p:spPr bwMode="auto">
          <a:xfrm>
            <a:off x="7467956" y="4556369"/>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endParaRPr lang="ko-KR" altLang="en-US" sz="2800" dirty="0">
              <a:solidFill>
                <a:schemeClr val="bg1"/>
              </a:solidFill>
            </a:endParaRPr>
          </a:p>
        </p:txBody>
      </p:sp>
      <p:sp>
        <p:nvSpPr>
          <p:cNvPr id="31" name="직사각형 113">
            <a:extLst>
              <a:ext uri="{FF2B5EF4-FFF2-40B4-BE49-F238E27FC236}">
                <a16:creationId xmlns:a16="http://schemas.microsoft.com/office/drawing/2014/main" xmlns="" id="{7896B388-0472-4C18-832D-0BB6C45B6D2E}"/>
              </a:ext>
            </a:extLst>
          </p:cNvPr>
          <p:cNvSpPr>
            <a:spLocks noChangeArrowheads="1"/>
          </p:cNvSpPr>
          <p:nvPr/>
        </p:nvSpPr>
        <p:spPr bwMode="auto">
          <a:xfrm>
            <a:off x="1310347" y="4556369"/>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bg1"/>
                </a:solidFill>
                <a:cs typeface="Arial" charset="0"/>
              </a:rPr>
              <a:t>04</a:t>
            </a:r>
            <a:endParaRPr lang="ko-KR" altLang="en-US" sz="2800" dirty="0">
              <a:solidFill>
                <a:schemeClr val="bg1"/>
              </a:solidFill>
            </a:endParaRPr>
          </a:p>
        </p:txBody>
      </p:sp>
      <p:sp>
        <p:nvSpPr>
          <p:cNvPr id="32" name="직사각형 113">
            <a:extLst>
              <a:ext uri="{FF2B5EF4-FFF2-40B4-BE49-F238E27FC236}">
                <a16:creationId xmlns:a16="http://schemas.microsoft.com/office/drawing/2014/main" xmlns="" id="{FE290418-5AB1-4B01-8785-FE7B53165B21}"/>
              </a:ext>
            </a:extLst>
          </p:cNvPr>
          <p:cNvSpPr>
            <a:spLocks noChangeArrowheads="1"/>
          </p:cNvSpPr>
          <p:nvPr/>
        </p:nvSpPr>
        <p:spPr bwMode="auto">
          <a:xfrm>
            <a:off x="1342230" y="2014220"/>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bg1"/>
                </a:solidFill>
                <a:cs typeface="Arial" charset="0"/>
              </a:rPr>
              <a:t>03</a:t>
            </a:r>
            <a:endParaRPr lang="ko-KR" altLang="en-US" sz="2800" dirty="0">
              <a:solidFill>
                <a:schemeClr val="bg1"/>
              </a:solidFill>
            </a:endParaRPr>
          </a:p>
        </p:txBody>
      </p:sp>
      <p:sp>
        <p:nvSpPr>
          <p:cNvPr id="33" name="직사각형 113">
            <a:extLst>
              <a:ext uri="{FF2B5EF4-FFF2-40B4-BE49-F238E27FC236}">
                <a16:creationId xmlns:a16="http://schemas.microsoft.com/office/drawing/2014/main" xmlns="" id="{4D61E6E0-3279-45FD-A4BE-5BB4F696ADBE}"/>
              </a:ext>
            </a:extLst>
          </p:cNvPr>
          <p:cNvSpPr>
            <a:spLocks noChangeArrowheads="1"/>
          </p:cNvSpPr>
          <p:nvPr/>
        </p:nvSpPr>
        <p:spPr bwMode="auto">
          <a:xfrm>
            <a:off x="5737891" y="2018384"/>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bg1"/>
                </a:solidFill>
                <a:cs typeface="Arial" charset="0"/>
              </a:rPr>
              <a:t>02</a:t>
            </a:r>
            <a:endParaRPr lang="ko-KR" altLang="en-US" sz="2800" dirty="0">
              <a:solidFill>
                <a:schemeClr val="bg1"/>
              </a:solidFill>
            </a:endParaRPr>
          </a:p>
        </p:txBody>
      </p:sp>
      <p:sp>
        <p:nvSpPr>
          <p:cNvPr id="34" name="직사각형 113">
            <a:extLst>
              <a:ext uri="{FF2B5EF4-FFF2-40B4-BE49-F238E27FC236}">
                <a16:creationId xmlns:a16="http://schemas.microsoft.com/office/drawing/2014/main" xmlns="" id="{4A22BA5D-7234-41B5-8686-CFCB96F205FC}"/>
              </a:ext>
            </a:extLst>
          </p:cNvPr>
          <p:cNvSpPr>
            <a:spLocks noChangeArrowheads="1"/>
          </p:cNvSpPr>
          <p:nvPr/>
        </p:nvSpPr>
        <p:spPr bwMode="auto">
          <a:xfrm>
            <a:off x="9763606" y="2035383"/>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bg1"/>
                </a:solidFill>
                <a:cs typeface="Arial" charset="0"/>
              </a:rPr>
              <a:t>01</a:t>
            </a:r>
            <a:endParaRPr lang="ko-KR" altLang="en-US" sz="2800" dirty="0">
              <a:solidFill>
                <a:schemeClr val="bg1"/>
              </a:solidFill>
            </a:endParaRPr>
          </a:p>
        </p:txBody>
      </p:sp>
      <p:sp>
        <p:nvSpPr>
          <p:cNvPr id="39" name="TextBox 38">
            <a:extLst>
              <a:ext uri="{FF2B5EF4-FFF2-40B4-BE49-F238E27FC236}">
                <a16:creationId xmlns:a16="http://schemas.microsoft.com/office/drawing/2014/main" xmlns="" id="{EBA13EFD-AC64-43B3-B4A0-2E9A31D39EC0}"/>
              </a:ext>
            </a:extLst>
          </p:cNvPr>
          <p:cNvSpPr txBox="1"/>
          <p:nvPr/>
        </p:nvSpPr>
        <p:spPr>
          <a:xfrm>
            <a:off x="5207422" y="2910456"/>
            <a:ext cx="2107662" cy="646331"/>
          </a:xfrm>
          <a:prstGeom prst="rect">
            <a:avLst/>
          </a:prstGeom>
          <a:noFill/>
        </p:spPr>
        <p:txBody>
          <a:bodyPr wrap="square" rtlCol="0">
            <a:spAutoFit/>
          </a:bodyPr>
          <a:lstStyle/>
          <a:p>
            <a:pPr algn="ctr"/>
            <a:r>
              <a:rPr lang="en-US" altLang="ko-KR" b="1" dirty="0">
                <a:solidFill>
                  <a:srgbClr val="00004F"/>
                </a:solidFill>
                <a:cs typeface="Arial" pitchFamily="34" charset="0"/>
              </a:rPr>
              <a:t>Network Design Strategy</a:t>
            </a:r>
            <a:endParaRPr lang="ko-KR" altLang="en-US" b="1" dirty="0">
              <a:solidFill>
                <a:srgbClr val="00004F"/>
              </a:solidFill>
              <a:cs typeface="Arial" pitchFamily="34" charset="0"/>
            </a:endParaRPr>
          </a:p>
        </p:txBody>
      </p:sp>
      <p:sp>
        <p:nvSpPr>
          <p:cNvPr id="42" name="TextBox 41">
            <a:extLst>
              <a:ext uri="{FF2B5EF4-FFF2-40B4-BE49-F238E27FC236}">
                <a16:creationId xmlns:a16="http://schemas.microsoft.com/office/drawing/2014/main" xmlns="" id="{B4450691-BA72-4594-9DCF-649DCA9F9CE0}"/>
              </a:ext>
            </a:extLst>
          </p:cNvPr>
          <p:cNvSpPr txBox="1"/>
          <p:nvPr/>
        </p:nvSpPr>
        <p:spPr>
          <a:xfrm>
            <a:off x="9233137" y="2901303"/>
            <a:ext cx="2107662" cy="646331"/>
          </a:xfrm>
          <a:prstGeom prst="rect">
            <a:avLst/>
          </a:prstGeom>
          <a:noFill/>
        </p:spPr>
        <p:txBody>
          <a:bodyPr wrap="square" rtlCol="0">
            <a:spAutoFit/>
          </a:bodyPr>
          <a:lstStyle/>
          <a:p>
            <a:pPr algn="ctr"/>
            <a:r>
              <a:rPr lang="en-US" altLang="ko-KR" b="1" dirty="0">
                <a:solidFill>
                  <a:schemeClr val="tx1">
                    <a:lumMod val="95000"/>
                    <a:lumOff val="5000"/>
                  </a:schemeClr>
                </a:solidFill>
                <a:cs typeface="Arial" pitchFamily="34" charset="0"/>
              </a:rPr>
              <a:t>Hotel</a:t>
            </a:r>
          </a:p>
          <a:p>
            <a:pPr algn="ctr"/>
            <a:r>
              <a:rPr lang="en-US" altLang="ko-KR" b="1" dirty="0">
                <a:solidFill>
                  <a:schemeClr val="tx1">
                    <a:lumMod val="95000"/>
                    <a:lumOff val="5000"/>
                  </a:schemeClr>
                </a:solidFill>
                <a:cs typeface="Arial" pitchFamily="34" charset="0"/>
              </a:rPr>
              <a:t>Infrastructure</a:t>
            </a:r>
            <a:endParaRPr lang="ko-KR" altLang="en-US" b="1" dirty="0">
              <a:solidFill>
                <a:schemeClr val="tx1">
                  <a:lumMod val="95000"/>
                  <a:lumOff val="5000"/>
                </a:schemeClr>
              </a:solidFill>
              <a:cs typeface="Arial" pitchFamily="34" charset="0"/>
            </a:endParaRPr>
          </a:p>
        </p:txBody>
      </p:sp>
      <p:sp>
        <p:nvSpPr>
          <p:cNvPr id="48" name="TextBox 47">
            <a:extLst>
              <a:ext uri="{FF2B5EF4-FFF2-40B4-BE49-F238E27FC236}">
                <a16:creationId xmlns:a16="http://schemas.microsoft.com/office/drawing/2014/main" xmlns="" id="{082C7E29-0E4E-441C-93C7-CCA142F6F115}"/>
              </a:ext>
            </a:extLst>
          </p:cNvPr>
          <p:cNvSpPr txBox="1"/>
          <p:nvPr/>
        </p:nvSpPr>
        <p:spPr>
          <a:xfrm>
            <a:off x="9233137" y="5374968"/>
            <a:ext cx="2107662" cy="646331"/>
          </a:xfrm>
          <a:prstGeom prst="rect">
            <a:avLst/>
          </a:prstGeom>
          <a:noFill/>
        </p:spPr>
        <p:txBody>
          <a:bodyPr wrap="square" rtlCol="0">
            <a:spAutoFit/>
          </a:bodyPr>
          <a:lstStyle/>
          <a:p>
            <a:pPr algn="ctr"/>
            <a:r>
              <a:rPr lang="en-US" altLang="ko-KR" b="1" dirty="0">
                <a:solidFill>
                  <a:srgbClr val="0AA6ED"/>
                </a:solidFill>
                <a:cs typeface="Arial" pitchFamily="34" charset="0"/>
              </a:rPr>
              <a:t>Recommended Products</a:t>
            </a:r>
            <a:endParaRPr lang="ko-KR" altLang="en-US" b="1" dirty="0">
              <a:solidFill>
                <a:srgbClr val="1FFBFD"/>
              </a:solidFill>
              <a:cs typeface="Arial" pitchFamily="34" charset="0"/>
            </a:endParaRPr>
          </a:p>
        </p:txBody>
      </p:sp>
      <p:sp>
        <p:nvSpPr>
          <p:cNvPr id="54" name="TextBox 53">
            <a:extLst>
              <a:ext uri="{FF2B5EF4-FFF2-40B4-BE49-F238E27FC236}">
                <a16:creationId xmlns:a16="http://schemas.microsoft.com/office/drawing/2014/main" xmlns="" id="{5B01D2A4-E5A4-4F1F-B46C-BE426F6D746A}"/>
              </a:ext>
            </a:extLst>
          </p:cNvPr>
          <p:cNvSpPr txBox="1"/>
          <p:nvPr/>
        </p:nvSpPr>
        <p:spPr>
          <a:xfrm>
            <a:off x="779878" y="5368754"/>
            <a:ext cx="2107662" cy="646331"/>
          </a:xfrm>
          <a:prstGeom prst="rect">
            <a:avLst/>
          </a:prstGeom>
          <a:solidFill>
            <a:schemeClr val="bg1"/>
          </a:solidFill>
        </p:spPr>
        <p:txBody>
          <a:bodyPr wrap="square" rtlCol="0">
            <a:spAutoFit/>
          </a:bodyPr>
          <a:lstStyle/>
          <a:p>
            <a:pPr algn="ctr"/>
            <a:r>
              <a:rPr lang="en-US" altLang="ko-KR" b="1" dirty="0">
                <a:solidFill>
                  <a:srgbClr val="125AC4"/>
                </a:solidFill>
                <a:cs typeface="Arial" pitchFamily="34" charset="0"/>
              </a:rPr>
              <a:t>Network </a:t>
            </a:r>
          </a:p>
          <a:p>
            <a:pPr algn="ctr"/>
            <a:r>
              <a:rPr lang="en-US" altLang="ko-KR" b="1" dirty="0">
                <a:solidFill>
                  <a:srgbClr val="125AC4"/>
                </a:solidFill>
                <a:cs typeface="Arial" pitchFamily="34" charset="0"/>
              </a:rPr>
              <a:t>Diagram </a:t>
            </a:r>
            <a:endParaRPr lang="ko-KR" altLang="en-US" b="1" dirty="0">
              <a:solidFill>
                <a:srgbClr val="125AC4"/>
              </a:solidFill>
              <a:cs typeface="Arial" pitchFamily="34" charset="0"/>
            </a:endParaRPr>
          </a:p>
        </p:txBody>
      </p:sp>
      <p:sp>
        <p:nvSpPr>
          <p:cNvPr id="57" name="TextBox 56">
            <a:extLst>
              <a:ext uri="{FF2B5EF4-FFF2-40B4-BE49-F238E27FC236}">
                <a16:creationId xmlns:a16="http://schemas.microsoft.com/office/drawing/2014/main" xmlns="" id="{DE9878F3-0548-4C7C-9097-78077F2C25EA}"/>
              </a:ext>
            </a:extLst>
          </p:cNvPr>
          <p:cNvSpPr txBox="1"/>
          <p:nvPr/>
        </p:nvSpPr>
        <p:spPr>
          <a:xfrm>
            <a:off x="5207422" y="5368754"/>
            <a:ext cx="2107662" cy="646331"/>
          </a:xfrm>
          <a:prstGeom prst="rect">
            <a:avLst/>
          </a:prstGeom>
          <a:noFill/>
        </p:spPr>
        <p:txBody>
          <a:bodyPr wrap="square" rtlCol="0">
            <a:spAutoFit/>
          </a:bodyPr>
          <a:lstStyle/>
          <a:p>
            <a:pPr algn="ctr"/>
            <a:r>
              <a:rPr lang="en-US" altLang="ko-KR" b="1" dirty="0">
                <a:solidFill>
                  <a:srgbClr val="0085F2"/>
                </a:solidFill>
                <a:cs typeface="Arial" pitchFamily="34" charset="0"/>
              </a:rPr>
              <a:t>Network </a:t>
            </a:r>
          </a:p>
          <a:p>
            <a:pPr algn="ctr"/>
            <a:r>
              <a:rPr lang="en-US" altLang="ko-KR" b="1" dirty="0">
                <a:solidFill>
                  <a:srgbClr val="0085F2"/>
                </a:solidFill>
                <a:cs typeface="Arial" pitchFamily="34" charset="0"/>
              </a:rPr>
              <a:t>Setup</a:t>
            </a:r>
            <a:endParaRPr lang="ko-KR" altLang="en-US" b="1" dirty="0">
              <a:solidFill>
                <a:srgbClr val="0085F2"/>
              </a:solidFill>
              <a:cs typeface="Arial" pitchFamily="34" charset="0"/>
            </a:endParaRPr>
          </a:p>
        </p:txBody>
      </p:sp>
      <p:sp>
        <p:nvSpPr>
          <p:cNvPr id="64" name="Isosceles Triangle 63">
            <a:extLst>
              <a:ext uri="{FF2B5EF4-FFF2-40B4-BE49-F238E27FC236}">
                <a16:creationId xmlns:a16="http://schemas.microsoft.com/office/drawing/2014/main" xmlns="" id="{143DA3FB-0F97-4463-997E-48C57AEBFF9A}"/>
              </a:ext>
            </a:extLst>
          </p:cNvPr>
          <p:cNvSpPr/>
          <p:nvPr/>
        </p:nvSpPr>
        <p:spPr>
          <a:xfrm rot="16200000">
            <a:off x="9347080" y="2187266"/>
            <a:ext cx="254566" cy="21945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xmlns="" id="{9C54B543-BB03-4C49-A0A9-47647CF5E77B}"/>
              </a:ext>
            </a:extLst>
          </p:cNvPr>
          <p:cNvSpPr txBox="1"/>
          <p:nvPr/>
        </p:nvSpPr>
        <p:spPr>
          <a:xfrm>
            <a:off x="825598" y="2912149"/>
            <a:ext cx="2107662" cy="646331"/>
          </a:xfrm>
          <a:prstGeom prst="rect">
            <a:avLst/>
          </a:prstGeom>
          <a:solidFill>
            <a:schemeClr val="bg1"/>
          </a:solidFill>
        </p:spPr>
        <p:txBody>
          <a:bodyPr wrap="square" rtlCol="0">
            <a:spAutoFit/>
          </a:bodyPr>
          <a:lstStyle/>
          <a:p>
            <a:pPr algn="ctr"/>
            <a:r>
              <a:rPr lang="en-US" altLang="ko-KR" b="1" dirty="0">
                <a:solidFill>
                  <a:srgbClr val="00004F"/>
                </a:solidFill>
                <a:cs typeface="Arial" pitchFamily="34" charset="0"/>
              </a:rPr>
              <a:t>Requirement Analysis</a:t>
            </a:r>
            <a:endParaRPr lang="ko-KR" altLang="en-US" b="1" dirty="0">
              <a:solidFill>
                <a:srgbClr val="00004F"/>
              </a:solidFill>
              <a:cs typeface="Arial" pitchFamily="34" charset="0"/>
            </a:endParaRPr>
          </a:p>
        </p:txBody>
      </p:sp>
      <p:sp>
        <p:nvSpPr>
          <p:cNvPr id="37" name="Isosceles Triangle 36">
            <a:extLst>
              <a:ext uri="{FF2B5EF4-FFF2-40B4-BE49-F238E27FC236}">
                <a16:creationId xmlns:a16="http://schemas.microsoft.com/office/drawing/2014/main" xmlns="" id="{0277A8FB-E097-4500-B37E-B34BD409B0A4}"/>
              </a:ext>
            </a:extLst>
          </p:cNvPr>
          <p:cNvSpPr/>
          <p:nvPr/>
        </p:nvSpPr>
        <p:spPr>
          <a:xfrm rot="16200000">
            <a:off x="6906637" y="2187266"/>
            <a:ext cx="254566" cy="21945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xmlns="" id="{4B34B3D4-EA62-4981-A302-5DB954D53217}"/>
              </a:ext>
            </a:extLst>
          </p:cNvPr>
          <p:cNvSpPr/>
          <p:nvPr/>
        </p:nvSpPr>
        <p:spPr>
          <a:xfrm rot="16200000">
            <a:off x="5361304" y="2187266"/>
            <a:ext cx="254566" cy="21945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xmlns="" id="{8D1FD644-C099-40D0-8414-79429D970B0E}"/>
              </a:ext>
            </a:extLst>
          </p:cNvPr>
          <p:cNvSpPr/>
          <p:nvPr/>
        </p:nvSpPr>
        <p:spPr>
          <a:xfrm rot="16200000">
            <a:off x="2493158" y="2187266"/>
            <a:ext cx="254566" cy="21945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xmlns="" id="{98FEBFD9-6987-49FB-ABD6-341299CBEF07}"/>
              </a:ext>
            </a:extLst>
          </p:cNvPr>
          <p:cNvSpPr/>
          <p:nvPr/>
        </p:nvSpPr>
        <p:spPr>
          <a:xfrm rot="10800000">
            <a:off x="1729285" y="2722609"/>
            <a:ext cx="254566" cy="21945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xmlns="" id="{7A9FCBCB-5299-4054-9592-63B0279E884B}"/>
              </a:ext>
            </a:extLst>
          </p:cNvPr>
          <p:cNvSpPr/>
          <p:nvPr/>
        </p:nvSpPr>
        <p:spPr>
          <a:xfrm rot="10800000">
            <a:off x="1729284" y="4154196"/>
            <a:ext cx="254566" cy="21945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xmlns="" id="{081D670D-28F0-4A27-ADC9-16D57F49127C}"/>
              </a:ext>
            </a:extLst>
          </p:cNvPr>
          <p:cNvSpPr/>
          <p:nvPr/>
        </p:nvSpPr>
        <p:spPr>
          <a:xfrm rot="5400000">
            <a:off x="2479093" y="4709301"/>
            <a:ext cx="254566" cy="21945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Isosceles Triangle 45">
            <a:extLst>
              <a:ext uri="{FF2B5EF4-FFF2-40B4-BE49-F238E27FC236}">
                <a16:creationId xmlns:a16="http://schemas.microsoft.com/office/drawing/2014/main" xmlns="" id="{3426AC6B-F769-44AC-A544-00AA3F6936A4}"/>
              </a:ext>
            </a:extLst>
          </p:cNvPr>
          <p:cNvSpPr/>
          <p:nvPr/>
        </p:nvSpPr>
        <p:spPr>
          <a:xfrm rot="5400000">
            <a:off x="5374186" y="4703489"/>
            <a:ext cx="254566" cy="21945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xmlns="" id="{E50767C0-CF2D-4BF5-BB92-2E61E85CA664}"/>
              </a:ext>
            </a:extLst>
          </p:cNvPr>
          <p:cNvSpPr/>
          <p:nvPr/>
        </p:nvSpPr>
        <p:spPr>
          <a:xfrm rot="5400000">
            <a:off x="6899756" y="4703489"/>
            <a:ext cx="254566" cy="21945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711622639"/>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xmlns="" id="{CDDDB0E5-C9C9-44D8-BEB8-16A6CA8920CA}"/>
              </a:ext>
            </a:extLst>
          </p:cNvPr>
          <p:cNvGrpSpPr/>
          <p:nvPr/>
        </p:nvGrpSpPr>
        <p:grpSpPr>
          <a:xfrm>
            <a:off x="4753009" y="790578"/>
            <a:ext cx="5621924" cy="958096"/>
            <a:chOff x="4753009" y="790578"/>
            <a:chExt cx="5621924" cy="958096"/>
          </a:xfrm>
        </p:grpSpPr>
        <p:sp>
          <p:nvSpPr>
            <p:cNvPr id="22" name="TextBox 21">
              <a:extLst>
                <a:ext uri="{FF2B5EF4-FFF2-40B4-BE49-F238E27FC236}">
                  <a16:creationId xmlns:a16="http://schemas.microsoft.com/office/drawing/2014/main" xmlns="" id="{710B0A2E-B69D-4686-9B34-E9CF61AD14CF}"/>
                </a:ext>
              </a:extLst>
            </p:cNvPr>
            <p:cNvSpPr txBox="1"/>
            <p:nvPr/>
          </p:nvSpPr>
          <p:spPr>
            <a:xfrm>
              <a:off x="5946145" y="869517"/>
              <a:ext cx="4428788" cy="646331"/>
            </a:xfrm>
            <a:prstGeom prst="rect">
              <a:avLst/>
            </a:prstGeom>
            <a:noFill/>
          </p:spPr>
          <p:txBody>
            <a:bodyPr wrap="square" lIns="108000" rIns="108000" rtlCol="0">
              <a:spAutoFit/>
            </a:bodyPr>
            <a:lstStyle/>
            <a:p>
              <a:r>
                <a:rPr lang="en-US" altLang="ko-KR" b="1" dirty="0">
                  <a:solidFill>
                    <a:schemeClr val="bg1"/>
                  </a:solidFill>
                  <a:cs typeface="Arial" pitchFamily="34" charset="0"/>
                </a:rPr>
                <a:t>The hotel has 15 floors with 10 rooms in each floor</a:t>
              </a:r>
              <a:endParaRPr lang="ko-KR" altLang="en-US" b="1" dirty="0">
                <a:solidFill>
                  <a:schemeClr val="bg1"/>
                </a:solidFill>
                <a:cs typeface="Arial" pitchFamily="34" charset="0"/>
              </a:endParaRPr>
            </a:p>
          </p:txBody>
        </p:sp>
        <p:sp>
          <p:nvSpPr>
            <p:cNvPr id="23" name="TextBox 22">
              <a:extLst>
                <a:ext uri="{FF2B5EF4-FFF2-40B4-BE49-F238E27FC236}">
                  <a16:creationId xmlns:a16="http://schemas.microsoft.com/office/drawing/2014/main" xmlns="" id="{A1331986-E857-4609-B617-F76377A73F02}"/>
                </a:ext>
              </a:extLst>
            </p:cNvPr>
            <p:cNvSpPr txBox="1"/>
            <p:nvPr/>
          </p:nvSpPr>
          <p:spPr>
            <a:xfrm>
              <a:off x="4753009" y="1008016"/>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45" name="Freeform: Shape 44">
              <a:extLst>
                <a:ext uri="{FF2B5EF4-FFF2-40B4-BE49-F238E27FC236}">
                  <a16:creationId xmlns:a16="http://schemas.microsoft.com/office/drawing/2014/main" xmlns="" id="{AD1B7BFE-C7D7-4846-B6EF-E78809137F86}"/>
                </a:ext>
              </a:extLst>
            </p:cNvPr>
            <p:cNvSpPr/>
            <p:nvPr/>
          </p:nvSpPr>
          <p:spPr>
            <a:xfrm>
              <a:off x="4753009" y="79057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1"/>
            </a:solidFill>
            <a:ln w="9525" cap="flat">
              <a:noFill/>
              <a:prstDash val="solid"/>
              <a:miter/>
            </a:ln>
          </p:spPr>
          <p:txBody>
            <a:bodyPr rtlCol="0" anchor="ctr"/>
            <a:lstStyle/>
            <a:p>
              <a:endParaRPr lang="en-US" dirty="0"/>
            </a:p>
          </p:txBody>
        </p:sp>
      </p:grpSp>
      <p:grpSp>
        <p:nvGrpSpPr>
          <p:cNvPr id="56" name="Group 55">
            <a:extLst>
              <a:ext uri="{FF2B5EF4-FFF2-40B4-BE49-F238E27FC236}">
                <a16:creationId xmlns:a16="http://schemas.microsoft.com/office/drawing/2014/main" xmlns="" id="{AB7350D3-4353-45F7-BF03-021199F2298D}"/>
              </a:ext>
            </a:extLst>
          </p:cNvPr>
          <p:cNvGrpSpPr/>
          <p:nvPr/>
        </p:nvGrpSpPr>
        <p:grpSpPr>
          <a:xfrm>
            <a:off x="5350009" y="2230161"/>
            <a:ext cx="5595548" cy="958096"/>
            <a:chOff x="5276743" y="2230161"/>
            <a:chExt cx="5595548" cy="958096"/>
          </a:xfrm>
        </p:grpSpPr>
        <p:sp>
          <p:nvSpPr>
            <p:cNvPr id="26" name="TextBox 25">
              <a:extLst>
                <a:ext uri="{FF2B5EF4-FFF2-40B4-BE49-F238E27FC236}">
                  <a16:creationId xmlns:a16="http://schemas.microsoft.com/office/drawing/2014/main" xmlns="" id="{4104EDEA-EFF2-4A05-A482-92CFDD885CEF}"/>
                </a:ext>
              </a:extLst>
            </p:cNvPr>
            <p:cNvSpPr txBox="1"/>
            <p:nvPr/>
          </p:nvSpPr>
          <p:spPr>
            <a:xfrm>
              <a:off x="6443503" y="2309100"/>
              <a:ext cx="4428788"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The hotel has a lobby area.</a:t>
              </a:r>
              <a:endParaRPr lang="ko-KR" altLang="en-US" b="1" dirty="0">
                <a:solidFill>
                  <a:schemeClr val="bg1"/>
                </a:solidFill>
                <a:cs typeface="Arial" pitchFamily="34" charset="0"/>
              </a:endParaRPr>
            </a:p>
          </p:txBody>
        </p:sp>
        <p:sp>
          <p:nvSpPr>
            <p:cNvPr id="27" name="TextBox 26">
              <a:extLst>
                <a:ext uri="{FF2B5EF4-FFF2-40B4-BE49-F238E27FC236}">
                  <a16:creationId xmlns:a16="http://schemas.microsoft.com/office/drawing/2014/main" xmlns="" id="{2FA08F88-D243-4550-8E31-B93DA73D17CE}"/>
                </a:ext>
              </a:extLst>
            </p:cNvPr>
            <p:cNvSpPr txBox="1"/>
            <p:nvPr/>
          </p:nvSpPr>
          <p:spPr>
            <a:xfrm>
              <a:off x="5276743" y="244759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46" name="Freeform: Shape 45">
              <a:extLst>
                <a:ext uri="{FF2B5EF4-FFF2-40B4-BE49-F238E27FC236}">
                  <a16:creationId xmlns:a16="http://schemas.microsoft.com/office/drawing/2014/main" xmlns="" id="{29B487FA-C5D3-415D-9C56-BE12457EB2F4}"/>
                </a:ext>
              </a:extLst>
            </p:cNvPr>
            <p:cNvSpPr/>
            <p:nvPr/>
          </p:nvSpPr>
          <p:spPr>
            <a:xfrm>
              <a:off x="5276743" y="2230161"/>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2"/>
            </a:solidFill>
            <a:ln w="9525" cap="flat">
              <a:noFill/>
              <a:prstDash val="solid"/>
              <a:miter/>
            </a:ln>
          </p:spPr>
          <p:txBody>
            <a:bodyPr rtlCol="0" anchor="ctr"/>
            <a:lstStyle/>
            <a:p>
              <a:endParaRPr lang="en-US" dirty="0"/>
            </a:p>
          </p:txBody>
        </p:sp>
      </p:grpSp>
      <p:grpSp>
        <p:nvGrpSpPr>
          <p:cNvPr id="55" name="Group 54">
            <a:extLst>
              <a:ext uri="{FF2B5EF4-FFF2-40B4-BE49-F238E27FC236}">
                <a16:creationId xmlns:a16="http://schemas.microsoft.com/office/drawing/2014/main" xmlns="" id="{41943C8E-7316-4346-AF7D-CBEB760F9A17}"/>
              </a:ext>
            </a:extLst>
          </p:cNvPr>
          <p:cNvGrpSpPr/>
          <p:nvPr/>
        </p:nvGrpSpPr>
        <p:grpSpPr>
          <a:xfrm>
            <a:off x="5920633" y="3669744"/>
            <a:ext cx="5595548" cy="958096"/>
            <a:chOff x="5800477" y="3669744"/>
            <a:chExt cx="5595548" cy="958096"/>
          </a:xfrm>
        </p:grpSpPr>
        <p:sp>
          <p:nvSpPr>
            <p:cNvPr id="30" name="TextBox 29">
              <a:extLst>
                <a:ext uri="{FF2B5EF4-FFF2-40B4-BE49-F238E27FC236}">
                  <a16:creationId xmlns:a16="http://schemas.microsoft.com/office/drawing/2014/main" xmlns="" id="{93AEF471-EEEB-40C9-97CC-790BB0C9B8B7}"/>
                </a:ext>
              </a:extLst>
            </p:cNvPr>
            <p:cNvSpPr txBox="1"/>
            <p:nvPr/>
          </p:nvSpPr>
          <p:spPr>
            <a:xfrm>
              <a:off x="6967237" y="3748683"/>
              <a:ext cx="4428788"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The hotel has a swimming pool area.</a:t>
              </a:r>
              <a:endParaRPr lang="ko-KR" altLang="en-US" b="1" dirty="0">
                <a:solidFill>
                  <a:schemeClr val="bg1"/>
                </a:solidFill>
                <a:cs typeface="Arial" pitchFamily="34" charset="0"/>
              </a:endParaRPr>
            </a:p>
          </p:txBody>
        </p:sp>
        <p:sp>
          <p:nvSpPr>
            <p:cNvPr id="31" name="TextBox 30">
              <a:extLst>
                <a:ext uri="{FF2B5EF4-FFF2-40B4-BE49-F238E27FC236}">
                  <a16:creationId xmlns:a16="http://schemas.microsoft.com/office/drawing/2014/main" xmlns="" id="{87987524-AF6F-4CD2-A1BD-5ADC8F48C5CF}"/>
                </a:ext>
              </a:extLst>
            </p:cNvPr>
            <p:cNvSpPr txBox="1"/>
            <p:nvPr/>
          </p:nvSpPr>
          <p:spPr>
            <a:xfrm>
              <a:off x="5800477" y="3887182"/>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47" name="Freeform: Shape 46">
              <a:extLst>
                <a:ext uri="{FF2B5EF4-FFF2-40B4-BE49-F238E27FC236}">
                  <a16:creationId xmlns:a16="http://schemas.microsoft.com/office/drawing/2014/main" xmlns="" id="{15C05B87-5692-4628-A1F1-262A89461E67}"/>
                </a:ext>
              </a:extLst>
            </p:cNvPr>
            <p:cNvSpPr/>
            <p:nvPr/>
          </p:nvSpPr>
          <p:spPr>
            <a:xfrm>
              <a:off x="5800477" y="3669744"/>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w="9525" cap="flat">
              <a:noFill/>
              <a:prstDash val="solid"/>
              <a:miter/>
            </a:ln>
          </p:spPr>
          <p:txBody>
            <a:bodyPr rtlCol="0" anchor="ctr"/>
            <a:lstStyle/>
            <a:p>
              <a:endParaRPr lang="en-US" dirty="0"/>
            </a:p>
          </p:txBody>
        </p:sp>
      </p:grpSp>
      <p:grpSp>
        <p:nvGrpSpPr>
          <p:cNvPr id="54" name="Group 53">
            <a:extLst>
              <a:ext uri="{FF2B5EF4-FFF2-40B4-BE49-F238E27FC236}">
                <a16:creationId xmlns:a16="http://schemas.microsoft.com/office/drawing/2014/main" xmlns="" id="{7CC2E432-B497-422F-8B32-AB2B0B147F5D}"/>
              </a:ext>
            </a:extLst>
          </p:cNvPr>
          <p:cNvGrpSpPr/>
          <p:nvPr/>
        </p:nvGrpSpPr>
        <p:grpSpPr>
          <a:xfrm>
            <a:off x="6491258" y="5109327"/>
            <a:ext cx="5595548" cy="958096"/>
            <a:chOff x="6324210" y="5109327"/>
            <a:chExt cx="5595548" cy="958096"/>
          </a:xfrm>
        </p:grpSpPr>
        <p:sp>
          <p:nvSpPr>
            <p:cNvPr id="34" name="TextBox 33">
              <a:extLst>
                <a:ext uri="{FF2B5EF4-FFF2-40B4-BE49-F238E27FC236}">
                  <a16:creationId xmlns:a16="http://schemas.microsoft.com/office/drawing/2014/main" xmlns="" id="{9D3F3B3A-F7F3-4BF4-B2C0-3E0DDB19AB2D}"/>
                </a:ext>
              </a:extLst>
            </p:cNvPr>
            <p:cNvSpPr txBox="1"/>
            <p:nvPr/>
          </p:nvSpPr>
          <p:spPr>
            <a:xfrm>
              <a:off x="7490970" y="5188266"/>
              <a:ext cx="4428788"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ADSL Internet is available for the hotel.</a:t>
              </a:r>
              <a:endParaRPr lang="ko-KR" altLang="en-US" b="1" dirty="0">
                <a:solidFill>
                  <a:schemeClr val="bg1"/>
                </a:solidFill>
                <a:cs typeface="Arial" pitchFamily="34" charset="0"/>
              </a:endParaRPr>
            </a:p>
          </p:txBody>
        </p:sp>
        <p:sp>
          <p:nvSpPr>
            <p:cNvPr id="35" name="TextBox 34">
              <a:extLst>
                <a:ext uri="{FF2B5EF4-FFF2-40B4-BE49-F238E27FC236}">
                  <a16:creationId xmlns:a16="http://schemas.microsoft.com/office/drawing/2014/main" xmlns="" id="{D131FB6E-8C9A-40B7-8594-A93E33F43832}"/>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
          <p:nvSpPr>
            <p:cNvPr id="48" name="Freeform: Shape 47">
              <a:extLst>
                <a:ext uri="{FF2B5EF4-FFF2-40B4-BE49-F238E27FC236}">
                  <a16:creationId xmlns:a16="http://schemas.microsoft.com/office/drawing/2014/main" xmlns="" id="{B40CF0BC-5F8F-4C30-8EC7-27D55E1038BE}"/>
                </a:ext>
              </a:extLst>
            </p:cNvPr>
            <p:cNvSpPr/>
            <p:nvPr/>
          </p:nvSpPr>
          <p:spPr>
            <a:xfrm>
              <a:off x="6324210" y="5109327"/>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4"/>
            </a:solidFill>
            <a:ln w="9525" cap="flat">
              <a:noFill/>
              <a:prstDash val="solid"/>
              <a:miter/>
            </a:ln>
          </p:spPr>
          <p:txBody>
            <a:bodyPr rtlCol="0" anchor="ctr"/>
            <a:lstStyle/>
            <a:p>
              <a:endParaRPr lang="en-US" dirty="0"/>
            </a:p>
          </p:txBody>
        </p:sp>
      </p:grpSp>
      <p:sp>
        <p:nvSpPr>
          <p:cNvPr id="58" name="TextBox 57">
            <a:extLst>
              <a:ext uri="{FF2B5EF4-FFF2-40B4-BE49-F238E27FC236}">
                <a16:creationId xmlns:a16="http://schemas.microsoft.com/office/drawing/2014/main" xmlns="" id="{6DF8E06D-B8BF-4F1D-B167-4621298F421C}"/>
              </a:ext>
            </a:extLst>
          </p:cNvPr>
          <p:cNvSpPr txBox="1"/>
          <p:nvPr/>
        </p:nvSpPr>
        <p:spPr>
          <a:xfrm>
            <a:off x="626112" y="484796"/>
            <a:ext cx="3519760" cy="1446550"/>
          </a:xfrm>
          <a:prstGeom prst="rect">
            <a:avLst/>
          </a:prstGeom>
          <a:noFill/>
        </p:spPr>
        <p:txBody>
          <a:bodyPr wrap="square" rtlCol="0" anchor="ctr">
            <a:spAutoFit/>
          </a:bodyPr>
          <a:lstStyle/>
          <a:p>
            <a:r>
              <a:rPr lang="en-US" altLang="ko-KR" sz="4400" dirty="0">
                <a:solidFill>
                  <a:schemeClr val="bg1"/>
                </a:solidFill>
                <a:latin typeface="+mj-lt"/>
                <a:cs typeface="Arial" pitchFamily="34" charset="0"/>
              </a:rPr>
              <a:t>Hotel Infrastructure</a:t>
            </a:r>
            <a:endParaRPr lang="ko-KR" altLang="en-US" sz="4400" dirty="0">
              <a:solidFill>
                <a:schemeClr val="bg1"/>
              </a:solidFill>
              <a:latin typeface="+mj-lt"/>
              <a:cs typeface="Arial" pitchFamily="34" charset="0"/>
            </a:endParaRPr>
          </a:p>
        </p:txBody>
      </p:sp>
    </p:spTree>
    <p:extLst>
      <p:ext uri="{BB962C8B-B14F-4D97-AF65-F5344CB8AC3E}">
        <p14:creationId xmlns:p14="http://schemas.microsoft.com/office/powerpoint/2010/main" xmlns="" val="2797910679"/>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 Placeholder 10">
            <a:extLst>
              <a:ext uri="{FF2B5EF4-FFF2-40B4-BE49-F238E27FC236}">
                <a16:creationId xmlns:a16="http://schemas.microsoft.com/office/drawing/2014/main" xmlns="" id="{092F69B6-FD97-4B5A-A5DF-49B244C9D9EF}"/>
              </a:ext>
            </a:extLst>
          </p:cNvPr>
          <p:cNvSpPr txBox="1">
            <a:spLocks/>
          </p:cNvSpPr>
          <p:nvPr/>
        </p:nvSpPr>
        <p:spPr>
          <a:xfrm>
            <a:off x="0" y="4335298"/>
            <a:ext cx="4474345" cy="1471228"/>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cs typeface="Arial" pitchFamily="34" charset="0"/>
              </a:rPr>
              <a:t>Network Design Strategy</a:t>
            </a:r>
          </a:p>
        </p:txBody>
      </p:sp>
      <p:grpSp>
        <p:nvGrpSpPr>
          <p:cNvPr id="168" name="Group 167">
            <a:extLst>
              <a:ext uri="{FF2B5EF4-FFF2-40B4-BE49-F238E27FC236}">
                <a16:creationId xmlns:a16="http://schemas.microsoft.com/office/drawing/2014/main" xmlns="" id="{1195E7ED-F44D-446D-9C92-17773EFF965B}"/>
              </a:ext>
            </a:extLst>
          </p:cNvPr>
          <p:cNvGrpSpPr/>
          <p:nvPr/>
        </p:nvGrpSpPr>
        <p:grpSpPr>
          <a:xfrm>
            <a:off x="4474345" y="346432"/>
            <a:ext cx="5069150" cy="6394855"/>
            <a:chOff x="4719603" y="1323193"/>
            <a:chExt cx="3425130" cy="6394855"/>
          </a:xfrm>
        </p:grpSpPr>
        <p:grpSp>
          <p:nvGrpSpPr>
            <p:cNvPr id="169" name="Group 168">
              <a:extLst>
                <a:ext uri="{FF2B5EF4-FFF2-40B4-BE49-F238E27FC236}">
                  <a16:creationId xmlns:a16="http://schemas.microsoft.com/office/drawing/2014/main" xmlns="" id="{F5B1322F-53AF-4266-AD09-1F9FCDB53988}"/>
                </a:ext>
              </a:extLst>
            </p:cNvPr>
            <p:cNvGrpSpPr/>
            <p:nvPr/>
          </p:nvGrpSpPr>
          <p:grpSpPr>
            <a:xfrm>
              <a:off x="4719603" y="1323193"/>
              <a:ext cx="3425006" cy="369332"/>
              <a:chOff x="4719602" y="1323193"/>
              <a:chExt cx="3529701" cy="369332"/>
            </a:xfrm>
          </p:grpSpPr>
          <p:sp>
            <p:nvSpPr>
              <p:cNvPr id="171" name="Rectangle 170">
                <a:extLst>
                  <a:ext uri="{FF2B5EF4-FFF2-40B4-BE49-F238E27FC236}">
                    <a16:creationId xmlns:a16="http://schemas.microsoft.com/office/drawing/2014/main" xmlns="" id="{B74793B1-F720-4F13-A607-E516824A8C0D}"/>
                  </a:ext>
                </a:extLst>
              </p:cNvPr>
              <p:cNvSpPr/>
              <p:nvPr/>
            </p:nvSpPr>
            <p:spPr>
              <a:xfrm>
                <a:off x="4719602" y="1353970"/>
                <a:ext cx="3529701" cy="307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72" name="TextBox 171">
                <a:extLst>
                  <a:ext uri="{FF2B5EF4-FFF2-40B4-BE49-F238E27FC236}">
                    <a16:creationId xmlns:a16="http://schemas.microsoft.com/office/drawing/2014/main" xmlns="" id="{26D8010D-8A6A-4380-9683-5850898ADF15}"/>
                  </a:ext>
                </a:extLst>
              </p:cNvPr>
              <p:cNvSpPr txBox="1"/>
              <p:nvPr/>
            </p:nvSpPr>
            <p:spPr>
              <a:xfrm>
                <a:off x="4723947" y="1323193"/>
                <a:ext cx="3525356" cy="369332"/>
              </a:xfrm>
              <a:prstGeom prst="rect">
                <a:avLst/>
              </a:prstGeom>
              <a:noFill/>
            </p:spPr>
            <p:txBody>
              <a:bodyPr wrap="square" rtlCol="0" anchor="ctr">
                <a:spAutoFit/>
              </a:bodyPr>
              <a:lstStyle/>
              <a:p>
                <a:pPr algn="ctr"/>
                <a:r>
                  <a:rPr lang="en-US" altLang="ko-KR" b="1" dirty="0">
                    <a:solidFill>
                      <a:schemeClr val="bg1"/>
                    </a:solidFill>
                    <a:cs typeface="Arial" pitchFamily="34" charset="0"/>
                  </a:rPr>
                  <a:t> Hotel Room</a:t>
                </a:r>
                <a:endParaRPr lang="ko-KR" altLang="en-US" b="1" dirty="0">
                  <a:solidFill>
                    <a:schemeClr val="bg1"/>
                  </a:solidFill>
                  <a:cs typeface="Arial" pitchFamily="34" charset="0"/>
                </a:endParaRPr>
              </a:p>
            </p:txBody>
          </p:sp>
        </p:grpSp>
        <p:sp>
          <p:nvSpPr>
            <p:cNvPr id="170" name="TextBox 169">
              <a:extLst>
                <a:ext uri="{FF2B5EF4-FFF2-40B4-BE49-F238E27FC236}">
                  <a16:creationId xmlns:a16="http://schemas.microsoft.com/office/drawing/2014/main" xmlns="" id="{46DD889A-A806-4F6F-AB10-1F2E7F9F392B}"/>
                </a:ext>
              </a:extLst>
            </p:cNvPr>
            <p:cNvSpPr txBox="1"/>
            <p:nvPr/>
          </p:nvSpPr>
          <p:spPr>
            <a:xfrm>
              <a:off x="4723819" y="1839516"/>
              <a:ext cx="3420914" cy="5878532"/>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The strategy is to create a network that has highest quality and standards.</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We can connect all the 10 computers on a floor directly with the router but its cost estimation is higher as compared to a switch.</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We can also connect the PCs with a hub but it is inefficient because its speed of data transmitting is very unequal to a switch.</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So, we’ll use switch to connect the PCs using Fast Ethernet cables with the switch which will be </a:t>
              </a:r>
              <a:r>
                <a:rPr lang="en-US" sz="1400">
                  <a:solidFill>
                    <a:schemeClr val="bg1"/>
                  </a:solidFill>
                </a:rPr>
                <a:t>further be connected </a:t>
              </a:r>
              <a:r>
                <a:rPr lang="en-US" sz="1400" dirty="0">
                  <a:solidFill>
                    <a:schemeClr val="bg1"/>
                  </a:solidFill>
                </a:rPr>
                <a:t>to Primary Router.</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For maintaining the privacy of the users we’ll ensure that one room’s PC shouldn’t be able to connect to another room’s PC and appropriate security software’s will be installed.</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We’ll implement Ethernet connection to provide internet for the guest so as to avoid complexity of Wi-Fi login id and password.</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We’ll use primary router in order to provide guests with     a different network than the hotel staff.</a:t>
              </a:r>
            </a:p>
            <a:p>
              <a:endParaRPr lang="en-US" altLang="ko-KR" sz="1200" dirty="0">
                <a:solidFill>
                  <a:schemeClr val="bg1"/>
                </a:solidFill>
                <a:cs typeface="Arial" pitchFamily="34" charset="0"/>
              </a:endParaRPr>
            </a:p>
          </p:txBody>
        </p:sp>
      </p:grpSp>
    </p:spTree>
    <p:extLst>
      <p:ext uri="{BB962C8B-B14F-4D97-AF65-F5344CB8AC3E}">
        <p14:creationId xmlns:p14="http://schemas.microsoft.com/office/powerpoint/2010/main" xmlns="" val="417915349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67C3082-E18A-43B0-AEEB-23E85DCF14F6}"/>
              </a:ext>
            </a:extLst>
          </p:cNvPr>
          <p:cNvSpPr/>
          <p:nvPr/>
        </p:nvSpPr>
        <p:spPr>
          <a:xfrm>
            <a:off x="0" y="182917"/>
            <a:ext cx="12192000" cy="6438900"/>
          </a:xfrm>
          <a:prstGeom prst="rect">
            <a:avLst/>
          </a:prstGeom>
          <a:solidFill>
            <a:schemeClr val="tx1">
              <a:lumMod val="95000"/>
              <a:lumOff val="5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10">
            <a:extLst>
              <a:ext uri="{FF2B5EF4-FFF2-40B4-BE49-F238E27FC236}">
                <a16:creationId xmlns:a16="http://schemas.microsoft.com/office/drawing/2014/main" xmlns="" id="{B317941C-78CC-42E4-B3FF-52AFE2013F4A}"/>
              </a:ext>
            </a:extLst>
          </p:cNvPr>
          <p:cNvSpPr txBox="1">
            <a:spLocks/>
          </p:cNvSpPr>
          <p:nvPr/>
        </p:nvSpPr>
        <p:spPr>
          <a:xfrm>
            <a:off x="194609" y="642100"/>
            <a:ext cx="9800948" cy="1084881"/>
          </a:xfrm>
          <a:prstGeom prst="rect">
            <a:avLst/>
          </a:prstGeom>
          <a:solidFill>
            <a:schemeClr val="accent5">
              <a:lumMod val="60000"/>
              <a:lumOff val="40000"/>
            </a:schemeClr>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cs typeface="Arial" pitchFamily="34" charset="0"/>
              </a:rPr>
              <a:t>Network Design Strategy </a:t>
            </a:r>
            <a:r>
              <a:rPr lang="en-US" altLang="ko-KR" sz="4400" b="1" dirty="0" err="1">
                <a:solidFill>
                  <a:schemeClr val="bg1"/>
                </a:solidFill>
                <a:cs typeface="Arial" pitchFamily="34" charset="0"/>
              </a:rPr>
              <a:t>Contd</a:t>
            </a:r>
            <a:r>
              <a:rPr lang="en-US" altLang="ko-KR" sz="4400" b="1" dirty="0">
                <a:solidFill>
                  <a:schemeClr val="bg1"/>
                </a:solidFill>
                <a:cs typeface="Arial" pitchFamily="34" charset="0"/>
              </a:rPr>
              <a:t>…</a:t>
            </a:r>
          </a:p>
        </p:txBody>
      </p:sp>
      <p:grpSp>
        <p:nvGrpSpPr>
          <p:cNvPr id="6" name="Group 5">
            <a:extLst>
              <a:ext uri="{FF2B5EF4-FFF2-40B4-BE49-F238E27FC236}">
                <a16:creationId xmlns:a16="http://schemas.microsoft.com/office/drawing/2014/main" xmlns="" id="{D3880F9F-7A8C-40D8-8B18-379BFE2DB62C}"/>
              </a:ext>
            </a:extLst>
          </p:cNvPr>
          <p:cNvGrpSpPr/>
          <p:nvPr/>
        </p:nvGrpSpPr>
        <p:grpSpPr>
          <a:xfrm>
            <a:off x="194609" y="2435746"/>
            <a:ext cx="3907075" cy="3260180"/>
            <a:chOff x="487570" y="3120069"/>
            <a:chExt cx="3529702" cy="2237638"/>
          </a:xfrm>
        </p:grpSpPr>
        <p:sp>
          <p:nvSpPr>
            <p:cNvPr id="7" name="Rectangle 6">
              <a:extLst>
                <a:ext uri="{FF2B5EF4-FFF2-40B4-BE49-F238E27FC236}">
                  <a16:creationId xmlns:a16="http://schemas.microsoft.com/office/drawing/2014/main" xmlns="" id="{4240291D-64F0-45E2-BECB-1FAE2730F93A}"/>
                </a:ext>
              </a:extLst>
            </p:cNvPr>
            <p:cNvSpPr/>
            <p:nvPr/>
          </p:nvSpPr>
          <p:spPr>
            <a:xfrm>
              <a:off x="487571" y="3121223"/>
              <a:ext cx="3529701" cy="2523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8" name="TextBox 7">
              <a:extLst>
                <a:ext uri="{FF2B5EF4-FFF2-40B4-BE49-F238E27FC236}">
                  <a16:creationId xmlns:a16="http://schemas.microsoft.com/office/drawing/2014/main" xmlns="" id="{82682B77-4C30-46F3-B161-C09BA1D73ADD}"/>
                </a:ext>
              </a:extLst>
            </p:cNvPr>
            <p:cNvSpPr txBox="1"/>
            <p:nvPr/>
          </p:nvSpPr>
          <p:spPr>
            <a:xfrm>
              <a:off x="665179" y="3120069"/>
              <a:ext cx="2991549" cy="253493"/>
            </a:xfrm>
            <a:prstGeom prst="rect">
              <a:avLst/>
            </a:prstGeom>
            <a:noFill/>
          </p:spPr>
          <p:txBody>
            <a:bodyPr wrap="square" rtlCol="0" anchor="ctr">
              <a:spAutoFit/>
            </a:bodyPr>
            <a:lstStyle/>
            <a:p>
              <a:pPr algn="ctr"/>
              <a:r>
                <a:rPr lang="en-US" altLang="ko-KR" b="1" dirty="0">
                  <a:solidFill>
                    <a:schemeClr val="bg1"/>
                  </a:solidFill>
                  <a:cs typeface="Arial" pitchFamily="34" charset="0"/>
                </a:rPr>
                <a:t>Hotel Management</a:t>
              </a:r>
              <a:endParaRPr lang="ko-KR" altLang="en-US" b="1" dirty="0">
                <a:solidFill>
                  <a:schemeClr val="bg1"/>
                </a:solidFill>
                <a:cs typeface="Arial" pitchFamily="34" charset="0"/>
              </a:endParaRPr>
            </a:p>
          </p:txBody>
        </p:sp>
        <p:sp>
          <p:nvSpPr>
            <p:cNvPr id="9" name="TextBox 8">
              <a:extLst>
                <a:ext uri="{FF2B5EF4-FFF2-40B4-BE49-F238E27FC236}">
                  <a16:creationId xmlns:a16="http://schemas.microsoft.com/office/drawing/2014/main" xmlns="" id="{F899D707-F4C2-4799-8917-F088221571B3}"/>
                </a:ext>
              </a:extLst>
            </p:cNvPr>
            <p:cNvSpPr txBox="1"/>
            <p:nvPr/>
          </p:nvSpPr>
          <p:spPr>
            <a:xfrm>
              <a:off x="487570" y="3519887"/>
              <a:ext cx="3525484" cy="1837820"/>
            </a:xfrm>
            <a:prstGeom prst="rect">
              <a:avLst/>
            </a:prstGeom>
            <a:solidFill>
              <a:schemeClr val="accent5">
                <a:lumMod val="50000"/>
              </a:schemeClr>
            </a:solidFill>
          </p:spPr>
          <p:txBody>
            <a:bodyPr wrap="square" rtlCol="0">
              <a:spAutoFit/>
            </a:bodyPr>
            <a:lstStyle/>
            <a:p>
              <a:pPr marL="171450" indent="-171450">
                <a:buFont typeface="Arial" panose="020B0604020202020204" pitchFamily="34" charset="0"/>
                <a:buChar char="•"/>
              </a:pPr>
              <a:r>
                <a:rPr lang="en-US" altLang="ko-KR" sz="1400" dirty="0">
                  <a:solidFill>
                    <a:schemeClr val="bg1"/>
                  </a:solidFill>
                  <a:cs typeface="Arial" pitchFamily="34" charset="0"/>
                </a:rPr>
                <a:t>We have a total of 15 staff in the management department so we require a network design for them too.</a:t>
              </a:r>
            </a:p>
            <a:p>
              <a:pPr marL="171450" indent="-171450">
                <a:buFont typeface="Arial" panose="020B0604020202020204" pitchFamily="34" charset="0"/>
                <a:buChar char="•"/>
              </a:pPr>
              <a:endParaRPr lang="en-US" altLang="ko-KR" sz="1400" dirty="0">
                <a:solidFill>
                  <a:schemeClr val="bg1"/>
                </a:solidFill>
                <a:cs typeface="Arial" pitchFamily="34" charset="0"/>
              </a:endParaRPr>
            </a:p>
            <a:p>
              <a:pPr marL="171450" indent="-171450">
                <a:buFont typeface="Arial" panose="020B0604020202020204" pitchFamily="34" charset="0"/>
                <a:buChar char="•"/>
              </a:pPr>
              <a:r>
                <a:rPr lang="en-US" altLang="ko-KR" sz="1400" dirty="0">
                  <a:solidFill>
                    <a:schemeClr val="bg1"/>
                  </a:solidFill>
                  <a:cs typeface="Arial" pitchFamily="34" charset="0"/>
                </a:rPr>
                <a:t>All the Staff PCs are to be connected to the Staff Router with the help of a switch as we have done with the Hotel Room PCs.</a:t>
              </a:r>
            </a:p>
            <a:p>
              <a:pPr marL="171450" indent="-171450">
                <a:buFont typeface="Arial" panose="020B0604020202020204" pitchFamily="34" charset="0"/>
                <a:buChar char="•"/>
              </a:pPr>
              <a:endParaRPr lang="en-US" altLang="ko-KR" sz="1400" dirty="0">
                <a:solidFill>
                  <a:schemeClr val="bg1"/>
                </a:solidFill>
                <a:cs typeface="Arial" pitchFamily="34" charset="0"/>
              </a:endParaRPr>
            </a:p>
            <a:p>
              <a:pPr marL="171450" indent="-171450">
                <a:buFont typeface="Arial" panose="020B0604020202020204" pitchFamily="34" charset="0"/>
                <a:buChar char="•"/>
              </a:pPr>
              <a:r>
                <a:rPr lang="en-US" altLang="ko-KR" sz="1400" dirty="0">
                  <a:solidFill>
                    <a:schemeClr val="bg1"/>
                  </a:solidFill>
                  <a:cs typeface="Arial" pitchFamily="34" charset="0"/>
                </a:rPr>
                <a:t>We’ll provide the hotel management with Staff Router which will provide different network for the Staff and will not be accessible by guests.</a:t>
              </a:r>
            </a:p>
          </p:txBody>
        </p:sp>
      </p:grpSp>
      <p:grpSp>
        <p:nvGrpSpPr>
          <p:cNvPr id="10" name="Group 9">
            <a:extLst>
              <a:ext uri="{FF2B5EF4-FFF2-40B4-BE49-F238E27FC236}">
                <a16:creationId xmlns:a16="http://schemas.microsoft.com/office/drawing/2014/main" xmlns="" id="{19E2F8DA-D62F-4E99-B1CA-1C85626BE834}"/>
              </a:ext>
            </a:extLst>
          </p:cNvPr>
          <p:cNvGrpSpPr/>
          <p:nvPr/>
        </p:nvGrpSpPr>
        <p:grpSpPr>
          <a:xfrm>
            <a:off x="4474346" y="2437428"/>
            <a:ext cx="3624353" cy="3258497"/>
            <a:chOff x="4719603" y="1353266"/>
            <a:chExt cx="3425130" cy="2727842"/>
          </a:xfrm>
        </p:grpSpPr>
        <p:grpSp>
          <p:nvGrpSpPr>
            <p:cNvPr id="11" name="Group 10">
              <a:extLst>
                <a:ext uri="{FF2B5EF4-FFF2-40B4-BE49-F238E27FC236}">
                  <a16:creationId xmlns:a16="http://schemas.microsoft.com/office/drawing/2014/main" xmlns="" id="{EF2DB8F2-766F-4456-B099-91095866E7B8}"/>
                </a:ext>
              </a:extLst>
            </p:cNvPr>
            <p:cNvGrpSpPr/>
            <p:nvPr/>
          </p:nvGrpSpPr>
          <p:grpSpPr>
            <a:xfrm>
              <a:off x="4719603" y="1353266"/>
              <a:ext cx="3425006" cy="309185"/>
              <a:chOff x="4719602" y="1353266"/>
              <a:chExt cx="3529701" cy="309185"/>
            </a:xfrm>
          </p:grpSpPr>
          <p:sp>
            <p:nvSpPr>
              <p:cNvPr id="13" name="Rectangle 12">
                <a:extLst>
                  <a:ext uri="{FF2B5EF4-FFF2-40B4-BE49-F238E27FC236}">
                    <a16:creationId xmlns:a16="http://schemas.microsoft.com/office/drawing/2014/main" xmlns="" id="{0004CAB2-6D9C-4841-8D0E-28A2B8ED6127}"/>
                  </a:ext>
                </a:extLst>
              </p:cNvPr>
              <p:cNvSpPr/>
              <p:nvPr/>
            </p:nvSpPr>
            <p:spPr>
              <a:xfrm>
                <a:off x="4719602" y="1353970"/>
                <a:ext cx="3529701" cy="307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4" name="TextBox 13">
                <a:extLst>
                  <a:ext uri="{FF2B5EF4-FFF2-40B4-BE49-F238E27FC236}">
                    <a16:creationId xmlns:a16="http://schemas.microsoft.com/office/drawing/2014/main" xmlns="" id="{EC1D7107-9C50-46F1-90D9-2F8C0A87E0E3}"/>
                  </a:ext>
                </a:extLst>
              </p:cNvPr>
              <p:cNvSpPr txBox="1"/>
              <p:nvPr/>
            </p:nvSpPr>
            <p:spPr>
              <a:xfrm>
                <a:off x="4869071" y="1353266"/>
                <a:ext cx="2991549" cy="309185"/>
              </a:xfrm>
              <a:prstGeom prst="rect">
                <a:avLst/>
              </a:prstGeom>
              <a:noFill/>
            </p:spPr>
            <p:txBody>
              <a:bodyPr wrap="square" rtlCol="0" anchor="ctr">
                <a:spAutoFit/>
              </a:bodyPr>
              <a:lstStyle/>
              <a:p>
                <a:pPr algn="ctr"/>
                <a:r>
                  <a:rPr lang="en-US" altLang="ko-KR" b="1" dirty="0">
                    <a:solidFill>
                      <a:schemeClr val="bg1"/>
                    </a:solidFill>
                    <a:cs typeface="Arial" pitchFamily="34" charset="0"/>
                  </a:rPr>
                  <a:t>ADSL</a:t>
                </a:r>
                <a:endParaRPr lang="ko-KR" altLang="en-US" b="1" dirty="0">
                  <a:solidFill>
                    <a:schemeClr val="bg1"/>
                  </a:solidFill>
                  <a:cs typeface="Arial" pitchFamily="34" charset="0"/>
                </a:endParaRPr>
              </a:p>
            </p:txBody>
          </p:sp>
        </p:grpSp>
        <p:sp>
          <p:nvSpPr>
            <p:cNvPr id="12" name="TextBox 11">
              <a:extLst>
                <a:ext uri="{FF2B5EF4-FFF2-40B4-BE49-F238E27FC236}">
                  <a16:creationId xmlns:a16="http://schemas.microsoft.com/office/drawing/2014/main" xmlns="" id="{5F894B00-8BD5-4E3E-8845-B9D40905550B}"/>
                </a:ext>
              </a:extLst>
            </p:cNvPr>
            <p:cNvSpPr txBox="1"/>
            <p:nvPr/>
          </p:nvSpPr>
          <p:spPr>
            <a:xfrm>
              <a:off x="4723819" y="1839516"/>
              <a:ext cx="3420914" cy="2241592"/>
            </a:xfrm>
            <a:prstGeom prst="rect">
              <a:avLst/>
            </a:prstGeom>
            <a:solidFill>
              <a:srgbClr val="00183F"/>
            </a:solidFill>
          </p:spPr>
          <p:txBody>
            <a:bodyPr wrap="square" rtlCol="0">
              <a:spAutoFit/>
            </a:bodyPr>
            <a:lstStyle/>
            <a:p>
              <a:pPr marL="171450" indent="-171450">
                <a:buFont typeface="Arial" panose="020B0604020202020204" pitchFamily="34" charset="0"/>
                <a:buChar char="•"/>
              </a:pPr>
              <a:r>
                <a:rPr lang="en-US" sz="1400" dirty="0">
                  <a:solidFill>
                    <a:schemeClr val="bg1"/>
                  </a:solidFill>
                </a:rPr>
                <a:t>Asymmetric digital subscriber line (ADSL) is a type of DSL broadband communications technology used for connecting to the Internet.</a:t>
              </a:r>
            </a:p>
            <a:p>
              <a:endParaRPr lang="en-US" sz="1400" dirty="0">
                <a:solidFill>
                  <a:schemeClr val="bg1"/>
                </a:solidFill>
              </a:endParaRPr>
            </a:p>
            <a:p>
              <a:pPr marL="171450" indent="-171450">
                <a:buFont typeface="Arial" panose="020B0604020202020204" pitchFamily="34" charset="0"/>
                <a:buChar char="•"/>
              </a:pPr>
              <a:r>
                <a:rPr lang="en-US" sz="1400" dirty="0">
                  <a:solidFill>
                    <a:schemeClr val="bg1"/>
                  </a:solidFill>
                </a:rPr>
                <a:t>ADSL allows more data to be sent over existing copper telephone lines when compared to traditional modem lines.</a:t>
              </a:r>
            </a:p>
            <a:p>
              <a:pPr marL="171450" indent="-171450">
                <a:buFont typeface="Arial" panose="020B0604020202020204" pitchFamily="34" charset="0"/>
                <a:buChar char="•"/>
              </a:pPr>
              <a:endParaRPr lang="en-US" altLang="ko-KR" sz="1400" dirty="0">
                <a:solidFill>
                  <a:schemeClr val="bg1"/>
                </a:solidFill>
                <a:cs typeface="Arial" pitchFamily="34" charset="0"/>
              </a:endParaRPr>
            </a:p>
            <a:p>
              <a:pPr marL="171450" indent="-171450">
                <a:buFont typeface="Arial" panose="020B0604020202020204" pitchFamily="34" charset="0"/>
                <a:buChar char="•"/>
              </a:pPr>
              <a:r>
                <a:rPr lang="en-US" altLang="ko-KR" sz="1400" dirty="0">
                  <a:solidFill>
                    <a:schemeClr val="bg1"/>
                  </a:solidFill>
                  <a:cs typeface="Arial" pitchFamily="34" charset="0"/>
                </a:rPr>
                <a:t>We are provided with an ADSL connection which is already in use with the hotel.</a:t>
              </a:r>
              <a:endParaRPr lang="ko-KR" altLang="en-US" sz="1400"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xmlns="" id="{2A93904C-AE0F-49AC-8734-626CB742B2CD}"/>
              </a:ext>
            </a:extLst>
          </p:cNvPr>
          <p:cNvGrpSpPr/>
          <p:nvPr/>
        </p:nvGrpSpPr>
        <p:grpSpPr>
          <a:xfrm>
            <a:off x="8471230" y="2437428"/>
            <a:ext cx="3526038" cy="3043055"/>
            <a:chOff x="8951633" y="-413987"/>
            <a:chExt cx="3529701" cy="2547485"/>
          </a:xfrm>
        </p:grpSpPr>
        <p:sp>
          <p:nvSpPr>
            <p:cNvPr id="16" name="Rectangle 15">
              <a:extLst>
                <a:ext uri="{FF2B5EF4-FFF2-40B4-BE49-F238E27FC236}">
                  <a16:creationId xmlns:a16="http://schemas.microsoft.com/office/drawing/2014/main" xmlns="" id="{B29DB045-5FD7-4A7E-837E-95ECAE8B0500}"/>
                </a:ext>
              </a:extLst>
            </p:cNvPr>
            <p:cNvSpPr/>
            <p:nvPr/>
          </p:nvSpPr>
          <p:spPr>
            <a:xfrm>
              <a:off x="8951633" y="-413283"/>
              <a:ext cx="3529701" cy="3077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7" name="TextBox 16">
              <a:extLst>
                <a:ext uri="{FF2B5EF4-FFF2-40B4-BE49-F238E27FC236}">
                  <a16:creationId xmlns:a16="http://schemas.microsoft.com/office/drawing/2014/main" xmlns="" id="{275723A0-98BA-49DB-B318-BD101AD23ED4}"/>
                </a:ext>
              </a:extLst>
            </p:cNvPr>
            <p:cNvSpPr txBox="1"/>
            <p:nvPr/>
          </p:nvSpPr>
          <p:spPr>
            <a:xfrm>
              <a:off x="9220709" y="-413987"/>
              <a:ext cx="2991549" cy="309185"/>
            </a:xfrm>
            <a:prstGeom prst="rect">
              <a:avLst/>
            </a:prstGeom>
            <a:noFill/>
          </p:spPr>
          <p:txBody>
            <a:bodyPr wrap="square" rtlCol="0" anchor="ctr">
              <a:spAutoFit/>
            </a:bodyPr>
            <a:lstStyle/>
            <a:p>
              <a:pPr algn="ctr"/>
              <a:r>
                <a:rPr lang="en-US" altLang="ko-KR" b="1" dirty="0">
                  <a:solidFill>
                    <a:schemeClr val="bg1"/>
                  </a:solidFill>
                  <a:cs typeface="Arial" pitchFamily="34" charset="0"/>
                </a:rPr>
                <a:t> Lobby &amp; Swimming Pool</a:t>
              </a:r>
              <a:endParaRPr lang="ko-KR" altLang="en-US" b="1" dirty="0">
                <a:solidFill>
                  <a:schemeClr val="bg1"/>
                </a:solidFill>
                <a:cs typeface="Arial" pitchFamily="34" charset="0"/>
              </a:endParaRPr>
            </a:p>
          </p:txBody>
        </p:sp>
        <p:sp>
          <p:nvSpPr>
            <p:cNvPr id="18" name="TextBox 17">
              <a:extLst>
                <a:ext uri="{FF2B5EF4-FFF2-40B4-BE49-F238E27FC236}">
                  <a16:creationId xmlns:a16="http://schemas.microsoft.com/office/drawing/2014/main" xmlns="" id="{0D2DAB8A-639F-4CAD-AC71-6728EAF61407}"/>
                </a:ext>
              </a:extLst>
            </p:cNvPr>
            <p:cNvSpPr txBox="1"/>
            <p:nvPr/>
          </p:nvSpPr>
          <p:spPr>
            <a:xfrm>
              <a:off x="8955850" y="72263"/>
              <a:ext cx="3525484" cy="2061235"/>
            </a:xfrm>
            <a:prstGeom prst="rect">
              <a:avLst/>
            </a:prstGeom>
            <a:solidFill>
              <a:srgbClr val="00183F"/>
            </a:solidFill>
          </p:spPr>
          <p:txBody>
            <a:bodyPr wrap="square" rtlCol="0">
              <a:spAutoFit/>
            </a:bodyPr>
            <a:lstStyle/>
            <a:p>
              <a:pPr marL="285750" indent="-285750">
                <a:buFont typeface="Arial" panose="020B0604020202020204" pitchFamily="34" charset="0"/>
                <a:buChar char="•"/>
              </a:pPr>
              <a:r>
                <a:rPr lang="en-IN" altLang="ko-KR" sz="1400" dirty="0">
                  <a:solidFill>
                    <a:schemeClr val="bg1"/>
                  </a:solidFill>
                  <a:cs typeface="Arial" pitchFamily="34" charset="0"/>
                </a:rPr>
                <a:t>The hotel has a Lobby and Swimming Pool area for its guests so that they can enjoy and relax.</a:t>
              </a:r>
            </a:p>
            <a:p>
              <a:pPr marL="285750" indent="-285750">
                <a:buFont typeface="Arial" panose="020B0604020202020204" pitchFamily="34" charset="0"/>
                <a:buChar char="•"/>
              </a:pPr>
              <a:endParaRPr lang="en-IN" altLang="ko-KR" sz="1400" dirty="0">
                <a:solidFill>
                  <a:schemeClr val="bg1"/>
                </a:solidFill>
                <a:cs typeface="Arial" pitchFamily="34" charset="0"/>
              </a:endParaRPr>
            </a:p>
            <a:p>
              <a:pPr marL="285750" indent="-285750">
                <a:buFont typeface="Arial" panose="020B0604020202020204" pitchFamily="34" charset="0"/>
                <a:buChar char="•"/>
              </a:pPr>
              <a:r>
                <a:rPr lang="en-IN" altLang="ko-KR" sz="1400" dirty="0">
                  <a:solidFill>
                    <a:schemeClr val="bg1"/>
                  </a:solidFill>
                  <a:cs typeface="Arial" pitchFamily="34" charset="0"/>
                </a:rPr>
                <a:t>To provide internet connection in both the areas we’ll be setting up Wi-Fi facility.</a:t>
              </a:r>
            </a:p>
            <a:p>
              <a:pPr marL="285750" indent="-285750">
                <a:buFont typeface="Arial" panose="020B0604020202020204" pitchFamily="34" charset="0"/>
                <a:buChar char="•"/>
              </a:pPr>
              <a:endParaRPr lang="en-IN" altLang="ko-KR" sz="1400" dirty="0">
                <a:solidFill>
                  <a:schemeClr val="bg1"/>
                </a:solidFill>
                <a:cs typeface="Arial" pitchFamily="34" charset="0"/>
              </a:endParaRPr>
            </a:p>
            <a:p>
              <a:pPr marL="285750" indent="-285750">
                <a:buFont typeface="Arial" panose="020B0604020202020204" pitchFamily="34" charset="0"/>
                <a:buChar char="•"/>
              </a:pPr>
              <a:r>
                <a:rPr lang="en-IN" altLang="ko-KR" sz="1400" dirty="0">
                  <a:solidFill>
                    <a:schemeClr val="bg1"/>
                  </a:solidFill>
                  <a:cs typeface="Arial" pitchFamily="34" charset="0"/>
                </a:rPr>
                <a:t>Both of the Wi-Fi will be password protected so that other than the guests no one could access it.</a:t>
              </a:r>
            </a:p>
          </p:txBody>
        </p:sp>
      </p:grpSp>
    </p:spTree>
    <p:extLst>
      <p:ext uri="{BB962C8B-B14F-4D97-AF65-F5344CB8AC3E}">
        <p14:creationId xmlns:p14="http://schemas.microsoft.com/office/powerpoint/2010/main" xmlns="" val="689816630"/>
      </p:ext>
    </p:extLst>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323529" y="271413"/>
            <a:ext cx="11573197" cy="724247"/>
          </a:xfrm>
        </p:spPr>
        <p:txBody>
          <a:bodyPr/>
          <a:lstStyle/>
          <a:p>
            <a:r>
              <a:rPr lang="en-US" dirty="0"/>
              <a:t>  Requirement Analysis</a:t>
            </a:r>
          </a:p>
        </p:txBody>
      </p:sp>
      <p:grpSp>
        <p:nvGrpSpPr>
          <p:cNvPr id="30" name="Group 29">
            <a:extLst>
              <a:ext uri="{FF2B5EF4-FFF2-40B4-BE49-F238E27FC236}">
                <a16:creationId xmlns:a16="http://schemas.microsoft.com/office/drawing/2014/main" xmlns="" id="{57BA0B8C-C3B6-40AE-A0BE-AB27DD6EB721}"/>
              </a:ext>
            </a:extLst>
          </p:cNvPr>
          <p:cNvGrpSpPr/>
          <p:nvPr/>
        </p:nvGrpSpPr>
        <p:grpSpPr>
          <a:xfrm>
            <a:off x="323273" y="2844583"/>
            <a:ext cx="2840701" cy="2876219"/>
            <a:chOff x="803640" y="3362835"/>
            <a:chExt cx="2059657" cy="3079986"/>
          </a:xfrm>
        </p:grpSpPr>
        <p:sp>
          <p:nvSpPr>
            <p:cNvPr id="31" name="TextBox 30">
              <a:extLst>
                <a:ext uri="{FF2B5EF4-FFF2-40B4-BE49-F238E27FC236}">
                  <a16:creationId xmlns:a16="http://schemas.microsoft.com/office/drawing/2014/main" xmlns="" id="{A6007601-C7A3-4314-A9F4-BD5BAA8CAF80}"/>
                </a:ext>
              </a:extLst>
            </p:cNvPr>
            <p:cNvSpPr txBox="1"/>
            <p:nvPr/>
          </p:nvSpPr>
          <p:spPr>
            <a:xfrm>
              <a:off x="803640" y="3811331"/>
              <a:ext cx="2059657" cy="2631490"/>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3 - star hotel support 10 computers in each floor. </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The hotel has 15 staffs in the hotel management. So, 15 PCs would be required. </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So, total 165 PCs would be required. </a:t>
              </a:r>
              <a:endParaRPr lang="ko-KR" altLang="en-US" sz="1500" dirty="0">
                <a:cs typeface="Arial" pitchFamily="34" charset="0"/>
              </a:endParaRPr>
            </a:p>
          </p:txBody>
        </p:sp>
        <p:sp>
          <p:nvSpPr>
            <p:cNvPr id="32" name="TextBox 31">
              <a:extLst>
                <a:ext uri="{FF2B5EF4-FFF2-40B4-BE49-F238E27FC236}">
                  <a16:creationId xmlns:a16="http://schemas.microsoft.com/office/drawing/2014/main" xmlns="" id="{130126E9-F8DE-4B67-AAE3-040D16991714}"/>
                </a:ext>
              </a:extLst>
            </p:cNvPr>
            <p:cNvSpPr txBox="1"/>
            <p:nvPr/>
          </p:nvSpPr>
          <p:spPr>
            <a:xfrm>
              <a:off x="803640" y="3362835"/>
              <a:ext cx="2059657"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PC</a:t>
              </a:r>
              <a:endParaRPr lang="ko-KR" altLang="en-US" sz="2400" b="1" dirty="0">
                <a:solidFill>
                  <a:schemeClr val="accent1"/>
                </a:solidFill>
                <a:cs typeface="Arial" pitchFamily="34" charset="0"/>
              </a:endParaRPr>
            </a:p>
          </p:txBody>
        </p:sp>
      </p:grpSp>
      <p:grpSp>
        <p:nvGrpSpPr>
          <p:cNvPr id="33" name="Group 32">
            <a:extLst>
              <a:ext uri="{FF2B5EF4-FFF2-40B4-BE49-F238E27FC236}">
                <a16:creationId xmlns:a16="http://schemas.microsoft.com/office/drawing/2014/main" xmlns="" id="{E3F8C12C-60DC-462B-A20D-FC78CA097615}"/>
              </a:ext>
            </a:extLst>
          </p:cNvPr>
          <p:cNvGrpSpPr/>
          <p:nvPr/>
        </p:nvGrpSpPr>
        <p:grpSpPr>
          <a:xfrm>
            <a:off x="3384155" y="2858480"/>
            <a:ext cx="2711845" cy="3323987"/>
            <a:chOff x="780528" y="3362835"/>
            <a:chExt cx="2082769" cy="3323987"/>
          </a:xfrm>
        </p:grpSpPr>
        <p:sp>
          <p:nvSpPr>
            <p:cNvPr id="34" name="TextBox 33">
              <a:extLst>
                <a:ext uri="{FF2B5EF4-FFF2-40B4-BE49-F238E27FC236}">
                  <a16:creationId xmlns:a16="http://schemas.microsoft.com/office/drawing/2014/main" xmlns="" id="{751C3895-2373-45A9-ADBC-4D0DCB5CD7AB}"/>
                </a:ext>
              </a:extLst>
            </p:cNvPr>
            <p:cNvSpPr txBox="1"/>
            <p:nvPr/>
          </p:nvSpPr>
          <p:spPr>
            <a:xfrm>
              <a:off x="803640" y="3824500"/>
              <a:ext cx="2059657" cy="2862322"/>
            </a:xfrm>
            <a:prstGeom prst="rect">
              <a:avLst/>
            </a:prstGeom>
            <a:noFill/>
          </p:spPr>
          <p:txBody>
            <a:bodyPr wrap="square" rtlCol="0">
              <a:spAutoFit/>
            </a:bodyPr>
            <a:lstStyle/>
            <a:p>
              <a:pPr marL="285750" indent="-285750">
                <a:buFont typeface="Arial" panose="020B0604020202020204" pitchFamily="34" charset="0"/>
                <a:buChar char="•"/>
              </a:pPr>
              <a:r>
                <a:rPr lang="en-US" sz="1500" dirty="0"/>
                <a:t>All the 10 PCs of the floor are connected to one switch.</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We will need 1 switch to connect all 15 – PCs of hotel management and 1 for connecting Wi - Fi with ADSL.</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 So, total 17 switches would be required. </a:t>
              </a:r>
              <a:endParaRPr lang="ko-KR" altLang="en-US" sz="1500" dirty="0">
                <a:cs typeface="Arial" pitchFamily="34" charset="0"/>
              </a:endParaRPr>
            </a:p>
          </p:txBody>
        </p:sp>
        <p:sp>
          <p:nvSpPr>
            <p:cNvPr id="35" name="TextBox 34">
              <a:extLst>
                <a:ext uri="{FF2B5EF4-FFF2-40B4-BE49-F238E27FC236}">
                  <a16:creationId xmlns:a16="http://schemas.microsoft.com/office/drawing/2014/main" xmlns="" id="{76CC726B-8BCF-4A2F-974E-858ED7D22329}"/>
                </a:ext>
              </a:extLst>
            </p:cNvPr>
            <p:cNvSpPr txBox="1"/>
            <p:nvPr/>
          </p:nvSpPr>
          <p:spPr>
            <a:xfrm>
              <a:off x="780528" y="3362835"/>
              <a:ext cx="2059657"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Switch</a:t>
              </a:r>
              <a:endParaRPr lang="ko-KR" altLang="en-US" sz="2400" b="1" dirty="0">
                <a:solidFill>
                  <a:schemeClr val="accent2"/>
                </a:solidFill>
                <a:cs typeface="Arial" pitchFamily="34" charset="0"/>
              </a:endParaRPr>
            </a:p>
          </p:txBody>
        </p:sp>
      </p:grpSp>
      <p:grpSp>
        <p:nvGrpSpPr>
          <p:cNvPr id="36" name="Group 35">
            <a:extLst>
              <a:ext uri="{FF2B5EF4-FFF2-40B4-BE49-F238E27FC236}">
                <a16:creationId xmlns:a16="http://schemas.microsoft.com/office/drawing/2014/main" xmlns="" id="{36CFDF87-DCC0-417B-82C0-838B0DED818B}"/>
              </a:ext>
            </a:extLst>
          </p:cNvPr>
          <p:cNvGrpSpPr/>
          <p:nvPr/>
        </p:nvGrpSpPr>
        <p:grpSpPr>
          <a:xfrm>
            <a:off x="6346274" y="2858480"/>
            <a:ext cx="2922013" cy="3066089"/>
            <a:chOff x="791346" y="3362835"/>
            <a:chExt cx="2071951" cy="3323987"/>
          </a:xfrm>
        </p:grpSpPr>
        <p:sp>
          <p:nvSpPr>
            <p:cNvPr id="37" name="TextBox 36">
              <a:extLst>
                <a:ext uri="{FF2B5EF4-FFF2-40B4-BE49-F238E27FC236}">
                  <a16:creationId xmlns:a16="http://schemas.microsoft.com/office/drawing/2014/main" xmlns="" id="{8E2282C0-250F-4FFB-9014-93D44B31B685}"/>
                </a:ext>
              </a:extLst>
            </p:cNvPr>
            <p:cNvSpPr txBox="1"/>
            <p:nvPr/>
          </p:nvSpPr>
          <p:spPr>
            <a:xfrm>
              <a:off x="791346" y="3824500"/>
              <a:ext cx="2059657" cy="2862322"/>
            </a:xfrm>
            <a:prstGeom prst="rect">
              <a:avLst/>
            </a:prstGeom>
            <a:noFill/>
          </p:spPr>
          <p:txBody>
            <a:bodyPr wrap="square" rtlCol="0">
              <a:spAutoFit/>
            </a:bodyPr>
            <a:lstStyle/>
            <a:p>
              <a:pPr marL="171450" indent="-171450">
                <a:buFont typeface="Arial" panose="020B0604020202020204" pitchFamily="34" charset="0"/>
                <a:buChar char="•"/>
              </a:pPr>
              <a:r>
                <a:rPr lang="en-IN" altLang="ko-KR" sz="1500" dirty="0">
                  <a:cs typeface="Arial" pitchFamily="34" charset="0"/>
                </a:rPr>
                <a:t>As per our requirement we’ll require 2 Routers:</a:t>
              </a:r>
            </a:p>
            <a:p>
              <a:pPr marL="628650" lvl="1" indent="-171450">
                <a:buFont typeface="Wingdings" panose="05000000000000000000" pitchFamily="2" charset="2"/>
                <a:buChar char="v"/>
              </a:pPr>
              <a:r>
                <a:rPr lang="en-IN" altLang="ko-KR" sz="1500" dirty="0">
                  <a:cs typeface="Arial" pitchFamily="34" charset="0"/>
                </a:rPr>
                <a:t>Primary Router</a:t>
              </a:r>
            </a:p>
            <a:p>
              <a:pPr marL="628650" lvl="1" indent="-171450">
                <a:buFont typeface="Wingdings" panose="05000000000000000000" pitchFamily="2" charset="2"/>
                <a:buChar char="v"/>
              </a:pPr>
              <a:r>
                <a:rPr lang="en-IN" altLang="ko-KR" sz="1500" dirty="0">
                  <a:cs typeface="Arial" pitchFamily="34" charset="0"/>
                </a:rPr>
                <a:t>Staff Router</a:t>
              </a:r>
            </a:p>
            <a:p>
              <a:pPr lvl="1"/>
              <a:endParaRPr lang="en-IN" altLang="ko-KR" sz="1500" dirty="0">
                <a:cs typeface="Arial" pitchFamily="34" charset="0"/>
              </a:endParaRPr>
            </a:p>
            <a:p>
              <a:pPr marL="171450" indent="-171450">
                <a:buFont typeface="Arial" panose="020B0604020202020204" pitchFamily="34" charset="0"/>
                <a:buChar char="•"/>
              </a:pPr>
              <a:r>
                <a:rPr lang="en-IN" altLang="ko-KR" sz="1500" dirty="0">
                  <a:cs typeface="Arial" pitchFamily="34" charset="0"/>
                </a:rPr>
                <a:t>Primary Router will be connected to the Room PCs.</a:t>
              </a:r>
            </a:p>
            <a:p>
              <a:pPr marL="171450" indent="-171450">
                <a:buFont typeface="Arial" panose="020B0604020202020204" pitchFamily="34" charset="0"/>
                <a:buChar char="•"/>
              </a:pPr>
              <a:endParaRPr lang="en-IN" altLang="ko-KR" sz="1500" dirty="0">
                <a:cs typeface="Arial" pitchFamily="34" charset="0"/>
              </a:endParaRPr>
            </a:p>
            <a:p>
              <a:pPr marL="171450" indent="-171450">
                <a:buFont typeface="Arial" panose="020B0604020202020204" pitchFamily="34" charset="0"/>
                <a:buChar char="•"/>
              </a:pPr>
              <a:r>
                <a:rPr lang="en-IN" altLang="ko-KR" sz="1500" dirty="0">
                  <a:cs typeface="Arial" pitchFamily="34" charset="0"/>
                </a:rPr>
                <a:t>Staff Router will be connected to the Staff PCs.</a:t>
              </a:r>
            </a:p>
          </p:txBody>
        </p:sp>
        <p:sp>
          <p:nvSpPr>
            <p:cNvPr id="38" name="TextBox 37">
              <a:extLst>
                <a:ext uri="{FF2B5EF4-FFF2-40B4-BE49-F238E27FC236}">
                  <a16:creationId xmlns:a16="http://schemas.microsoft.com/office/drawing/2014/main" xmlns="" id="{11FB5347-7FF2-4941-8542-E0932F9F9BF7}"/>
                </a:ext>
              </a:extLst>
            </p:cNvPr>
            <p:cNvSpPr txBox="1"/>
            <p:nvPr/>
          </p:nvSpPr>
          <p:spPr>
            <a:xfrm>
              <a:off x="803640" y="3362835"/>
              <a:ext cx="2059657" cy="461665"/>
            </a:xfrm>
            <a:prstGeom prst="rect">
              <a:avLst/>
            </a:prstGeom>
            <a:noFill/>
          </p:spPr>
          <p:txBody>
            <a:bodyPr wrap="square" rtlCol="0">
              <a:spAutoFit/>
            </a:bodyPr>
            <a:lstStyle/>
            <a:p>
              <a:pPr algn="ctr"/>
              <a:r>
                <a:rPr lang="en-US" altLang="ko-KR" sz="2400" b="1" dirty="0">
                  <a:solidFill>
                    <a:schemeClr val="accent3"/>
                  </a:solidFill>
                  <a:cs typeface="Arial" pitchFamily="34" charset="0"/>
                </a:rPr>
                <a:t>Router</a:t>
              </a:r>
              <a:endParaRPr lang="ko-KR" altLang="en-US" sz="2400" b="1" dirty="0">
                <a:solidFill>
                  <a:schemeClr val="accent3"/>
                </a:solidFill>
                <a:cs typeface="Arial" pitchFamily="34" charset="0"/>
              </a:endParaRPr>
            </a:p>
          </p:txBody>
        </p:sp>
      </p:grpSp>
      <p:grpSp>
        <p:nvGrpSpPr>
          <p:cNvPr id="39" name="Group 38">
            <a:extLst>
              <a:ext uri="{FF2B5EF4-FFF2-40B4-BE49-F238E27FC236}">
                <a16:creationId xmlns:a16="http://schemas.microsoft.com/office/drawing/2014/main" xmlns="" id="{C1FFF72D-6BCD-4C92-8E16-F0C9EB5DC2FE}"/>
              </a:ext>
            </a:extLst>
          </p:cNvPr>
          <p:cNvGrpSpPr/>
          <p:nvPr/>
        </p:nvGrpSpPr>
        <p:grpSpPr>
          <a:xfrm>
            <a:off x="9510621" y="2826070"/>
            <a:ext cx="2477603" cy="2894732"/>
            <a:chOff x="798975" y="3362835"/>
            <a:chExt cx="2064322" cy="2631489"/>
          </a:xfrm>
        </p:grpSpPr>
        <p:sp>
          <p:nvSpPr>
            <p:cNvPr id="40" name="TextBox 39">
              <a:extLst>
                <a:ext uri="{FF2B5EF4-FFF2-40B4-BE49-F238E27FC236}">
                  <a16:creationId xmlns:a16="http://schemas.microsoft.com/office/drawing/2014/main" xmlns="" id="{60779548-E2D7-4E9D-9AC5-EE3265E5B524}"/>
                </a:ext>
              </a:extLst>
            </p:cNvPr>
            <p:cNvSpPr txBox="1"/>
            <p:nvPr/>
          </p:nvSpPr>
          <p:spPr>
            <a:xfrm>
              <a:off x="798975" y="3824499"/>
              <a:ext cx="2059657" cy="2169825"/>
            </a:xfrm>
            <a:prstGeom prst="rect">
              <a:avLst/>
            </a:prstGeom>
            <a:noFill/>
          </p:spPr>
          <p:txBody>
            <a:bodyPr wrap="square" rtlCol="0">
              <a:spAutoFit/>
            </a:bodyPr>
            <a:lstStyle/>
            <a:p>
              <a:pPr marL="171450" indent="-171450">
                <a:buFont typeface="Arial" panose="020B0604020202020204" pitchFamily="34" charset="0"/>
                <a:buChar char="•"/>
              </a:pPr>
              <a:r>
                <a:rPr lang="en-IN" altLang="ko-KR" sz="1500" dirty="0">
                  <a:cs typeface="Arial" pitchFamily="34" charset="0"/>
                </a:rPr>
                <a:t>To provide wireless internet access in the lobby and the swimming pool areas we’ll require 2 Wi-Fi Repeaters.</a:t>
              </a:r>
            </a:p>
            <a:p>
              <a:endParaRPr lang="en-US" altLang="ko-KR" sz="1500" dirty="0">
                <a:cs typeface="Arial" pitchFamily="34" charset="0"/>
              </a:endParaRPr>
            </a:p>
            <a:p>
              <a:pPr marL="171450" indent="-171450">
                <a:buFont typeface="Arial" panose="020B0604020202020204" pitchFamily="34" charset="0"/>
                <a:buChar char="•"/>
              </a:pPr>
              <a:r>
                <a:rPr lang="en-US" sz="1500" dirty="0"/>
                <a:t>Wi-Fi repeaters are easier to set up and configure</a:t>
              </a:r>
              <a:endParaRPr lang="ko-KR" altLang="en-US" sz="1500" dirty="0">
                <a:cs typeface="Arial" pitchFamily="34" charset="0"/>
              </a:endParaRPr>
            </a:p>
          </p:txBody>
        </p:sp>
        <p:sp>
          <p:nvSpPr>
            <p:cNvPr id="41" name="TextBox 40">
              <a:extLst>
                <a:ext uri="{FF2B5EF4-FFF2-40B4-BE49-F238E27FC236}">
                  <a16:creationId xmlns:a16="http://schemas.microsoft.com/office/drawing/2014/main" xmlns="" id="{690A585B-C569-4EB3-80F2-F743138397D8}"/>
                </a:ext>
              </a:extLst>
            </p:cNvPr>
            <p:cNvSpPr txBox="1"/>
            <p:nvPr/>
          </p:nvSpPr>
          <p:spPr>
            <a:xfrm>
              <a:off x="803640" y="3362835"/>
              <a:ext cx="2059657"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Wi-Fi Repeater</a:t>
              </a:r>
              <a:endParaRPr lang="ko-KR" altLang="en-US" sz="2400" b="1" dirty="0">
                <a:solidFill>
                  <a:schemeClr val="accent4"/>
                </a:solidFill>
                <a:cs typeface="Arial" pitchFamily="34" charset="0"/>
              </a:endParaRPr>
            </a:p>
          </p:txBody>
        </p:sp>
      </p:grpSp>
      <p:pic>
        <p:nvPicPr>
          <p:cNvPr id="1026" name="Picture 2" descr="https://www.bhphotovideo.com/images/images2500x2500/cisco_sg112_24_na_sg112_24_110_series_24_port_1204486.jpg">
            <a:extLst>
              <a:ext uri="{FF2B5EF4-FFF2-40B4-BE49-F238E27FC236}">
                <a16:creationId xmlns:a16="http://schemas.microsoft.com/office/drawing/2014/main" xmlns="" id="{41A7A559-C476-4BD5-8B48-12A5E988D75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99342" y="1396281"/>
            <a:ext cx="1641629" cy="1539990"/>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See the source image">
            <a:extLst>
              <a:ext uri="{FF2B5EF4-FFF2-40B4-BE49-F238E27FC236}">
                <a16:creationId xmlns:a16="http://schemas.microsoft.com/office/drawing/2014/main" xmlns="" id="{B9702E17-45CF-40DD-88F9-F0A4BCABEE8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66362" y="1153161"/>
            <a:ext cx="2039655" cy="2047713"/>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See the source image">
            <a:extLst>
              <a:ext uri="{FF2B5EF4-FFF2-40B4-BE49-F238E27FC236}">
                <a16:creationId xmlns:a16="http://schemas.microsoft.com/office/drawing/2014/main" xmlns="" id="{0602FD6F-4840-4384-92CD-B1235AD5EB43}"/>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9681395" y="1406231"/>
            <a:ext cx="2130456" cy="1438352"/>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See the source image">
            <a:extLst>
              <a:ext uri="{FF2B5EF4-FFF2-40B4-BE49-F238E27FC236}">
                <a16:creationId xmlns:a16="http://schemas.microsoft.com/office/drawing/2014/main" xmlns="" id="{8FD5ACAE-3CCF-4D28-AF98-9D908AF69E42}"/>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82868" y="1457841"/>
            <a:ext cx="1753325" cy="1438352"/>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Oval 47">
            <a:extLst>
              <a:ext uri="{FF2B5EF4-FFF2-40B4-BE49-F238E27FC236}">
                <a16:creationId xmlns:a16="http://schemas.microsoft.com/office/drawing/2014/main" xmlns="" id="{846A0853-82C4-456D-8E5E-2977090E4910}"/>
              </a:ext>
            </a:extLst>
          </p:cNvPr>
          <p:cNvSpPr>
            <a:spLocks noChangeAspect="1"/>
          </p:cNvSpPr>
          <p:nvPr/>
        </p:nvSpPr>
        <p:spPr>
          <a:xfrm>
            <a:off x="5831094" y="191211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Oval 47">
            <a:extLst>
              <a:ext uri="{FF2B5EF4-FFF2-40B4-BE49-F238E27FC236}">
                <a16:creationId xmlns:a16="http://schemas.microsoft.com/office/drawing/2014/main" xmlns="" id="{B3D99086-9FA1-4B64-9C26-1F4CC7072EDC}"/>
              </a:ext>
            </a:extLst>
          </p:cNvPr>
          <p:cNvSpPr>
            <a:spLocks noChangeAspect="1"/>
          </p:cNvSpPr>
          <p:nvPr/>
        </p:nvSpPr>
        <p:spPr>
          <a:xfrm>
            <a:off x="2898770" y="191211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Oval 47">
            <a:extLst>
              <a:ext uri="{FF2B5EF4-FFF2-40B4-BE49-F238E27FC236}">
                <a16:creationId xmlns:a16="http://schemas.microsoft.com/office/drawing/2014/main" xmlns="" id="{8EE43942-8F47-4267-B5E5-AF07BA4EFE6C}"/>
              </a:ext>
            </a:extLst>
          </p:cNvPr>
          <p:cNvSpPr>
            <a:spLocks noChangeAspect="1"/>
          </p:cNvSpPr>
          <p:nvPr/>
        </p:nvSpPr>
        <p:spPr>
          <a:xfrm>
            <a:off x="8928800" y="191211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47">
            <a:extLst>
              <a:ext uri="{FF2B5EF4-FFF2-40B4-BE49-F238E27FC236}">
                <a16:creationId xmlns:a16="http://schemas.microsoft.com/office/drawing/2014/main" xmlns="" id="{49BE4799-4866-4811-9662-B43BAAFD22E6}"/>
              </a:ext>
            </a:extLst>
          </p:cNvPr>
          <p:cNvSpPr>
            <a:spLocks noChangeAspect="1"/>
          </p:cNvSpPr>
          <p:nvPr/>
        </p:nvSpPr>
        <p:spPr>
          <a:xfrm>
            <a:off x="5846555" y="5725516"/>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xmlns="" id="{7B63614C-27C7-4FF7-8DCE-7D491BB2CF78}"/>
              </a:ext>
            </a:extLst>
          </p:cNvPr>
          <p:cNvSpPr/>
          <p:nvPr/>
        </p:nvSpPr>
        <p:spPr>
          <a:xfrm>
            <a:off x="3964223" y="6328188"/>
            <a:ext cx="4291808" cy="529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Ethernet Cables</a:t>
            </a:r>
            <a:endParaRPr lang="en-IN" sz="2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1367095080"/>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a:t>Network Diagram</a:t>
            </a:r>
          </a:p>
        </p:txBody>
      </p:sp>
      <p:grpSp>
        <p:nvGrpSpPr>
          <p:cNvPr id="10" name="Group 9">
            <a:extLst>
              <a:ext uri="{FF2B5EF4-FFF2-40B4-BE49-F238E27FC236}">
                <a16:creationId xmlns:a16="http://schemas.microsoft.com/office/drawing/2014/main" xmlns="" id="{470AA8B0-D317-4EAF-B258-55E0D41EA06D}"/>
              </a:ext>
            </a:extLst>
          </p:cNvPr>
          <p:cNvGrpSpPr/>
          <p:nvPr/>
        </p:nvGrpSpPr>
        <p:grpSpPr>
          <a:xfrm>
            <a:off x="9056662" y="1491851"/>
            <a:ext cx="2654102" cy="1835088"/>
            <a:chOff x="-475014" y="1068012"/>
            <a:chExt cx="4241716" cy="1179889"/>
          </a:xfrm>
        </p:grpSpPr>
        <p:sp>
          <p:nvSpPr>
            <p:cNvPr id="11" name="TextBox 10">
              <a:extLst>
                <a:ext uri="{FF2B5EF4-FFF2-40B4-BE49-F238E27FC236}">
                  <a16:creationId xmlns:a16="http://schemas.microsoft.com/office/drawing/2014/main" xmlns="" id="{F39061B4-3393-40DD-B1A3-9994D85C93CE}"/>
                </a:ext>
              </a:extLst>
            </p:cNvPr>
            <p:cNvSpPr txBox="1"/>
            <p:nvPr/>
          </p:nvSpPr>
          <p:spPr>
            <a:xfrm>
              <a:off x="-475010" y="1068012"/>
              <a:ext cx="4241712" cy="400110"/>
            </a:xfrm>
            <a:prstGeom prst="rect">
              <a:avLst/>
            </a:prstGeom>
            <a:solidFill>
              <a:srgbClr val="0AA6ED"/>
            </a:solidFill>
            <a:ln>
              <a:solidFill>
                <a:schemeClr val="tx1"/>
              </a:solidFill>
            </a:ln>
            <a:effectLst>
              <a:glow rad="101600">
                <a:schemeClr val="accent1">
                  <a:satMod val="175000"/>
                  <a:alpha val="40000"/>
                </a:schemeClr>
              </a:glow>
            </a:effectLst>
          </p:spPr>
          <p:txBody>
            <a:bodyPr wrap="square" rtlCol="0" anchor="ctr">
              <a:spAutoFit/>
            </a:bodyPr>
            <a:lstStyle/>
            <a:p>
              <a:pPr algn="ctr"/>
              <a:r>
                <a:rPr lang="en-US" altLang="ko-KR" sz="2000" b="1" dirty="0">
                  <a:solidFill>
                    <a:schemeClr val="tx1">
                      <a:lumMod val="85000"/>
                      <a:lumOff val="15000"/>
                    </a:schemeClr>
                  </a:solidFill>
                  <a:cs typeface="Arial" pitchFamily="34" charset="0"/>
                </a:rPr>
                <a:t>Staff Router</a:t>
              </a:r>
              <a:endParaRPr lang="ko-KR" altLang="en-US" sz="2000" b="1" dirty="0">
                <a:solidFill>
                  <a:schemeClr val="tx1">
                    <a:lumMod val="85000"/>
                    <a:lumOff val="15000"/>
                  </a:schemeClr>
                </a:solidFill>
                <a:cs typeface="Arial" pitchFamily="34" charset="0"/>
              </a:endParaRPr>
            </a:p>
          </p:txBody>
        </p:sp>
        <p:sp>
          <p:nvSpPr>
            <p:cNvPr id="12" name="TextBox 11">
              <a:extLst>
                <a:ext uri="{FF2B5EF4-FFF2-40B4-BE49-F238E27FC236}">
                  <a16:creationId xmlns:a16="http://schemas.microsoft.com/office/drawing/2014/main" xmlns="" id="{457779DE-A78D-4D84-9071-1C33FC615C9A}"/>
                </a:ext>
              </a:extLst>
            </p:cNvPr>
            <p:cNvSpPr txBox="1"/>
            <p:nvPr/>
          </p:nvSpPr>
          <p:spPr>
            <a:xfrm>
              <a:off x="-475014" y="1555292"/>
              <a:ext cx="4226292" cy="692609"/>
            </a:xfrm>
            <a:prstGeom prst="rect">
              <a:avLst/>
            </a:prstGeom>
            <a:noFill/>
          </p:spPr>
          <p:txBody>
            <a:bodyPr wrap="square" rtlCol="0">
              <a:spAutoFit/>
            </a:bodyPr>
            <a:lstStyle/>
            <a:p>
              <a:pPr algn="ctr"/>
              <a:r>
                <a:rPr lang="en-US" sz="1600" dirty="0"/>
                <a:t>Staff router provide wired internet connection to the Staff PCs of Hotel Management.</a:t>
              </a:r>
              <a:endParaRPr lang="en-US" altLang="ko-KR" sz="1600" dirty="0">
                <a:solidFill>
                  <a:schemeClr val="tx1">
                    <a:lumMod val="85000"/>
                    <a:lumOff val="15000"/>
                  </a:schemeClr>
                </a:solidFill>
                <a:cs typeface="Arial" pitchFamily="34" charset="0"/>
              </a:endParaRPr>
            </a:p>
          </p:txBody>
        </p:sp>
      </p:grpSp>
      <p:grpSp>
        <p:nvGrpSpPr>
          <p:cNvPr id="15" name="Group 14">
            <a:extLst>
              <a:ext uri="{FF2B5EF4-FFF2-40B4-BE49-F238E27FC236}">
                <a16:creationId xmlns:a16="http://schemas.microsoft.com/office/drawing/2014/main" xmlns="" id="{0E59987A-96B3-401F-ABD0-E14D70DD8445}"/>
              </a:ext>
            </a:extLst>
          </p:cNvPr>
          <p:cNvGrpSpPr/>
          <p:nvPr/>
        </p:nvGrpSpPr>
        <p:grpSpPr>
          <a:xfrm>
            <a:off x="9056663" y="4217273"/>
            <a:ext cx="2654102" cy="1989810"/>
            <a:chOff x="-475012" y="1068012"/>
            <a:chExt cx="4241715" cy="1499904"/>
          </a:xfrm>
        </p:grpSpPr>
        <p:sp>
          <p:nvSpPr>
            <p:cNvPr id="16" name="TextBox 15">
              <a:extLst>
                <a:ext uri="{FF2B5EF4-FFF2-40B4-BE49-F238E27FC236}">
                  <a16:creationId xmlns:a16="http://schemas.microsoft.com/office/drawing/2014/main" xmlns="" id="{B9CADF53-26DF-429F-A603-452EA222A7BF}"/>
                </a:ext>
              </a:extLst>
            </p:cNvPr>
            <p:cNvSpPr txBox="1"/>
            <p:nvPr/>
          </p:nvSpPr>
          <p:spPr>
            <a:xfrm>
              <a:off x="-475010" y="1068012"/>
              <a:ext cx="4241713" cy="400110"/>
            </a:xfrm>
            <a:prstGeom prst="rect">
              <a:avLst/>
            </a:prstGeom>
            <a:solidFill>
              <a:srgbClr val="0AA6ED"/>
            </a:solidFill>
            <a:ln>
              <a:solidFill>
                <a:schemeClr val="tx1"/>
              </a:solidFill>
            </a:ln>
            <a:effectLst>
              <a:glow rad="101600">
                <a:schemeClr val="accent1">
                  <a:satMod val="175000"/>
                  <a:alpha val="40000"/>
                </a:schemeClr>
              </a:glow>
            </a:effectLst>
          </p:spPr>
          <p:txBody>
            <a:bodyPr wrap="square" rtlCol="0" anchor="ctr">
              <a:spAutoFit/>
            </a:bodyPr>
            <a:lstStyle/>
            <a:p>
              <a:pPr algn="ctr"/>
              <a:r>
                <a:rPr lang="en-US" altLang="ko-KR" sz="2000" b="1" dirty="0">
                  <a:solidFill>
                    <a:schemeClr val="tx1">
                      <a:lumMod val="85000"/>
                      <a:lumOff val="15000"/>
                    </a:schemeClr>
                  </a:solidFill>
                  <a:cs typeface="Arial" pitchFamily="34" charset="0"/>
                </a:rPr>
                <a:t>ADSL</a:t>
              </a:r>
              <a:endParaRPr lang="ko-KR" altLang="en-US" sz="2000" b="1" dirty="0">
                <a:solidFill>
                  <a:schemeClr val="tx1">
                    <a:lumMod val="85000"/>
                    <a:lumOff val="15000"/>
                  </a:schemeClr>
                </a:solidFill>
                <a:cs typeface="Arial" pitchFamily="34" charset="0"/>
              </a:endParaRPr>
            </a:p>
          </p:txBody>
        </p:sp>
        <p:sp>
          <p:nvSpPr>
            <p:cNvPr id="17" name="TextBox 16">
              <a:extLst>
                <a:ext uri="{FF2B5EF4-FFF2-40B4-BE49-F238E27FC236}">
                  <a16:creationId xmlns:a16="http://schemas.microsoft.com/office/drawing/2014/main" xmlns="" id="{627A7590-01D6-425C-8EDF-1D91784B8521}"/>
                </a:ext>
              </a:extLst>
            </p:cNvPr>
            <p:cNvSpPr txBox="1"/>
            <p:nvPr/>
          </p:nvSpPr>
          <p:spPr>
            <a:xfrm>
              <a:off x="-475012" y="1570318"/>
              <a:ext cx="4226291" cy="997598"/>
            </a:xfrm>
            <a:prstGeom prst="rect">
              <a:avLst/>
            </a:prstGeom>
            <a:noFill/>
          </p:spPr>
          <p:txBody>
            <a:bodyPr wrap="square" rtlCol="0">
              <a:spAutoFit/>
            </a:bodyPr>
            <a:lstStyle/>
            <a:p>
              <a:pPr algn="ctr"/>
              <a:r>
                <a:rPr lang="en-US" sz="1600" dirty="0"/>
                <a:t>ADSL provide an internet connection to hotel management’s staff router, primary router and Wi – Fi repeaters. </a:t>
              </a:r>
              <a:endParaRPr lang="en-US" altLang="ko-KR" sz="1600" dirty="0">
                <a:solidFill>
                  <a:schemeClr val="tx1">
                    <a:lumMod val="85000"/>
                    <a:lumOff val="15000"/>
                  </a:schemeClr>
                </a:solidFill>
                <a:cs typeface="Arial" pitchFamily="34" charset="0"/>
              </a:endParaRPr>
            </a:p>
          </p:txBody>
        </p:sp>
      </p:grpSp>
      <p:grpSp>
        <p:nvGrpSpPr>
          <p:cNvPr id="19" name="Group 18">
            <a:extLst>
              <a:ext uri="{FF2B5EF4-FFF2-40B4-BE49-F238E27FC236}">
                <a16:creationId xmlns:a16="http://schemas.microsoft.com/office/drawing/2014/main" xmlns="" id="{34DD5D23-671C-42C2-997B-D59A6A3EABD2}"/>
              </a:ext>
            </a:extLst>
          </p:cNvPr>
          <p:cNvGrpSpPr/>
          <p:nvPr/>
        </p:nvGrpSpPr>
        <p:grpSpPr>
          <a:xfrm>
            <a:off x="639411" y="1491851"/>
            <a:ext cx="2654101" cy="2130252"/>
            <a:chOff x="-475010" y="1068012"/>
            <a:chExt cx="4241713" cy="1865388"/>
          </a:xfrm>
        </p:grpSpPr>
        <p:sp>
          <p:nvSpPr>
            <p:cNvPr id="20" name="TextBox 19">
              <a:extLst>
                <a:ext uri="{FF2B5EF4-FFF2-40B4-BE49-F238E27FC236}">
                  <a16:creationId xmlns:a16="http://schemas.microsoft.com/office/drawing/2014/main" xmlns="" id="{45FA2FD5-E65E-455A-8C02-FD71BAD9E1E6}"/>
                </a:ext>
              </a:extLst>
            </p:cNvPr>
            <p:cNvSpPr txBox="1"/>
            <p:nvPr/>
          </p:nvSpPr>
          <p:spPr>
            <a:xfrm>
              <a:off x="-475010" y="1068012"/>
              <a:ext cx="4241713" cy="400110"/>
            </a:xfrm>
            <a:prstGeom prst="rect">
              <a:avLst/>
            </a:prstGeom>
            <a:solidFill>
              <a:schemeClr val="accent2"/>
            </a:solidFill>
            <a:ln>
              <a:solidFill>
                <a:schemeClr val="tx1"/>
              </a:solidFill>
            </a:ln>
            <a:effectLst>
              <a:glow rad="101600">
                <a:schemeClr val="accent1">
                  <a:satMod val="175000"/>
                  <a:alpha val="40000"/>
                </a:schemeClr>
              </a:glow>
            </a:effectLst>
          </p:spPr>
          <p:txBody>
            <a:bodyPr wrap="square" rtlCol="0" anchor="ctr">
              <a:spAutoFit/>
            </a:bodyPr>
            <a:lstStyle/>
            <a:p>
              <a:pPr algn="ctr"/>
              <a:r>
                <a:rPr lang="en-US" altLang="ko-KR" sz="2000" b="1" dirty="0">
                  <a:solidFill>
                    <a:schemeClr val="tx1">
                      <a:lumMod val="85000"/>
                      <a:lumOff val="15000"/>
                    </a:schemeClr>
                  </a:solidFill>
                  <a:cs typeface="Arial" pitchFamily="34" charset="0"/>
                </a:rPr>
                <a:t>Primary Router</a:t>
              </a:r>
              <a:endParaRPr lang="ko-KR" altLang="en-US" sz="2000" b="1" dirty="0">
                <a:solidFill>
                  <a:schemeClr val="tx1">
                    <a:lumMod val="85000"/>
                    <a:lumOff val="15000"/>
                  </a:schemeClr>
                </a:solidFill>
                <a:cs typeface="Arial" pitchFamily="34" charset="0"/>
              </a:endParaRPr>
            </a:p>
          </p:txBody>
        </p:sp>
        <p:sp>
          <p:nvSpPr>
            <p:cNvPr id="21" name="TextBox 20">
              <a:extLst>
                <a:ext uri="{FF2B5EF4-FFF2-40B4-BE49-F238E27FC236}">
                  <a16:creationId xmlns:a16="http://schemas.microsoft.com/office/drawing/2014/main" xmlns="" id="{05124835-ABEC-4B6D-9045-E6E8975C5BD6}"/>
                </a:ext>
              </a:extLst>
            </p:cNvPr>
            <p:cNvSpPr txBox="1"/>
            <p:nvPr/>
          </p:nvSpPr>
          <p:spPr>
            <a:xfrm>
              <a:off x="-459589" y="1558903"/>
              <a:ext cx="4226291" cy="1374497"/>
            </a:xfrm>
            <a:prstGeom prst="rect">
              <a:avLst/>
            </a:prstGeom>
            <a:noFill/>
          </p:spPr>
          <p:txBody>
            <a:bodyPr wrap="square" rtlCol="0">
              <a:spAutoFit/>
            </a:bodyPr>
            <a:lstStyle/>
            <a:p>
              <a:pPr algn="ctr"/>
              <a:r>
                <a:rPr lang="en-US" sz="1600" dirty="0"/>
                <a:t>The primary router has wired connection by access point to all the guests in the lobby. Also primary router links the ten floor switches as LAN. </a:t>
              </a:r>
              <a:endParaRPr lang="en-US" altLang="ko-KR" sz="1600" dirty="0">
                <a:solidFill>
                  <a:schemeClr val="tx1">
                    <a:lumMod val="85000"/>
                    <a:lumOff val="15000"/>
                  </a:schemeClr>
                </a:solidFill>
                <a:cs typeface="Arial" pitchFamily="34" charset="0"/>
              </a:endParaRPr>
            </a:p>
          </p:txBody>
        </p:sp>
      </p:grpSp>
      <p:grpSp>
        <p:nvGrpSpPr>
          <p:cNvPr id="23" name="Group 22">
            <a:extLst>
              <a:ext uri="{FF2B5EF4-FFF2-40B4-BE49-F238E27FC236}">
                <a16:creationId xmlns:a16="http://schemas.microsoft.com/office/drawing/2014/main" xmlns="" id="{6DD77BEB-2373-4390-A030-9EE778898979}"/>
              </a:ext>
            </a:extLst>
          </p:cNvPr>
          <p:cNvGrpSpPr/>
          <p:nvPr/>
        </p:nvGrpSpPr>
        <p:grpSpPr>
          <a:xfrm>
            <a:off x="589518" y="4263437"/>
            <a:ext cx="2703993" cy="2010882"/>
            <a:chOff x="-554746" y="1068012"/>
            <a:chExt cx="4321449" cy="1557632"/>
          </a:xfrm>
        </p:grpSpPr>
        <p:sp>
          <p:nvSpPr>
            <p:cNvPr id="24" name="TextBox 23">
              <a:extLst>
                <a:ext uri="{FF2B5EF4-FFF2-40B4-BE49-F238E27FC236}">
                  <a16:creationId xmlns:a16="http://schemas.microsoft.com/office/drawing/2014/main" xmlns="" id="{76F8FC50-7602-4E81-A8C2-79165DE26F0A}"/>
                </a:ext>
              </a:extLst>
            </p:cNvPr>
            <p:cNvSpPr txBox="1"/>
            <p:nvPr/>
          </p:nvSpPr>
          <p:spPr>
            <a:xfrm>
              <a:off x="-475010" y="1068012"/>
              <a:ext cx="4241713" cy="400110"/>
            </a:xfrm>
            <a:prstGeom prst="rect">
              <a:avLst/>
            </a:prstGeom>
            <a:solidFill>
              <a:srgbClr val="0AA6ED"/>
            </a:solidFill>
            <a:ln>
              <a:solidFill>
                <a:schemeClr val="tx1"/>
              </a:solidFill>
            </a:ln>
            <a:effectLst>
              <a:glow rad="101600">
                <a:schemeClr val="accent1">
                  <a:satMod val="175000"/>
                  <a:alpha val="40000"/>
                </a:schemeClr>
              </a:glow>
            </a:effectLst>
          </p:spPr>
          <p:txBody>
            <a:bodyPr wrap="square" rtlCol="0" anchor="ctr">
              <a:spAutoFit/>
            </a:bodyPr>
            <a:lstStyle/>
            <a:p>
              <a:pPr algn="ctr"/>
              <a:r>
                <a:rPr lang="en-US" altLang="ko-KR" sz="2000" b="1" dirty="0">
                  <a:solidFill>
                    <a:schemeClr val="tx1">
                      <a:lumMod val="85000"/>
                      <a:lumOff val="15000"/>
                    </a:schemeClr>
                  </a:solidFill>
                  <a:cs typeface="Arial" pitchFamily="34" charset="0"/>
                </a:rPr>
                <a:t>Wireless Repeater</a:t>
              </a:r>
              <a:endParaRPr lang="ko-KR" altLang="en-US" sz="2000" b="1" dirty="0">
                <a:solidFill>
                  <a:schemeClr val="tx1">
                    <a:lumMod val="85000"/>
                    <a:lumOff val="15000"/>
                  </a:schemeClr>
                </a:solidFill>
                <a:cs typeface="Arial" pitchFamily="34" charset="0"/>
              </a:endParaRPr>
            </a:p>
          </p:txBody>
        </p:sp>
        <p:sp>
          <p:nvSpPr>
            <p:cNvPr id="25" name="TextBox 24">
              <a:extLst>
                <a:ext uri="{FF2B5EF4-FFF2-40B4-BE49-F238E27FC236}">
                  <a16:creationId xmlns:a16="http://schemas.microsoft.com/office/drawing/2014/main" xmlns="" id="{87653B04-6DE6-4077-8B7C-C1327D34499C}"/>
                </a:ext>
              </a:extLst>
            </p:cNvPr>
            <p:cNvSpPr txBox="1"/>
            <p:nvPr/>
          </p:nvSpPr>
          <p:spPr>
            <a:xfrm>
              <a:off x="-554746" y="1548426"/>
              <a:ext cx="4226291" cy="1077218"/>
            </a:xfrm>
            <a:prstGeom prst="rect">
              <a:avLst/>
            </a:prstGeom>
            <a:noFill/>
          </p:spPr>
          <p:txBody>
            <a:bodyPr wrap="square" rtlCol="0">
              <a:spAutoFit/>
            </a:bodyPr>
            <a:lstStyle/>
            <a:p>
              <a:pPr algn="ctr"/>
              <a:r>
                <a:rPr lang="en-US" sz="1600" dirty="0"/>
                <a:t>In swimming pool there is a wireless repeater which repeats access point of primary router signal.</a:t>
              </a:r>
              <a:endParaRPr lang="en-US" altLang="ko-KR" sz="1600" dirty="0">
                <a:solidFill>
                  <a:schemeClr val="tx1">
                    <a:lumMod val="85000"/>
                    <a:lumOff val="15000"/>
                  </a:schemeClr>
                </a:solidFill>
                <a:cs typeface="Arial" pitchFamily="34" charset="0"/>
              </a:endParaRPr>
            </a:p>
          </p:txBody>
        </p:sp>
      </p:grpSp>
      <p:pic>
        <p:nvPicPr>
          <p:cNvPr id="33" name="Picture 32" descr="C:\Users\dell\AppData\Local\Microsoft\Windows\INetCache\Content.Word\IMG_20200815_101004.jpg">
            <a:extLst>
              <a:ext uri="{FF2B5EF4-FFF2-40B4-BE49-F238E27FC236}">
                <a16:creationId xmlns:a16="http://schemas.microsoft.com/office/drawing/2014/main" xmlns="" id="{AC0184E3-B01D-40AC-835D-49D15302EB06}"/>
              </a:ext>
            </a:extLst>
          </p:cNvPr>
          <p:cNvPicPr/>
          <p:nvPr/>
        </p:nvPicPr>
        <p:blipFill>
          <a:blip r:embed="rId2" cstate="print"/>
          <a:srcRect/>
          <a:stretch>
            <a:fillRect/>
          </a:stretch>
        </p:blipFill>
        <p:spPr bwMode="auto">
          <a:xfrm>
            <a:off x="3233969" y="1279018"/>
            <a:ext cx="5724062" cy="4836869"/>
          </a:xfrm>
          <a:prstGeom prst="rect">
            <a:avLst/>
          </a:prstGeom>
          <a:noFill/>
          <a:ln w="9525">
            <a:noFill/>
            <a:miter lim="800000"/>
            <a:headEnd/>
            <a:tailEnd/>
          </a:ln>
        </p:spPr>
      </p:pic>
    </p:spTree>
    <p:extLst>
      <p:ext uri="{BB962C8B-B14F-4D97-AF65-F5344CB8AC3E}">
        <p14:creationId xmlns:p14="http://schemas.microsoft.com/office/powerpoint/2010/main" xmlns="" val="2192464711"/>
      </p:ext>
    </p:extLst>
  </p:cSld>
  <p:clrMapOvr>
    <a:masterClrMapping/>
  </p:clrMapOvr>
  <mc:AlternateContent xmlns:mc="http://schemas.openxmlformats.org/markup-compatibility/2006">
    <mc:Choice xmlns:p14="http://schemas.microsoft.com/office/powerpoint/2010/main" xmlns="" Requires="p14">
      <p:transition spd="slow" p14:dur="2000">
        <p14:ferris dir="r"/>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5214</TotalTime>
  <Words>1266</Words>
  <Application>Microsoft Office PowerPoint</Application>
  <PresentationFormat>Custom</PresentationFormat>
  <Paragraphs>172</Paragraphs>
  <Slides>15</Slides>
  <Notes>0</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Cover and End Slide Master</vt:lpstr>
      <vt:lpstr>Contents Slide Master</vt:lpstr>
      <vt:lpstr>Section Break Slide Master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Windows User</cp:lastModifiedBy>
  <cp:revision>127</cp:revision>
  <dcterms:created xsi:type="dcterms:W3CDTF">2020-01-20T05:08:25Z</dcterms:created>
  <dcterms:modified xsi:type="dcterms:W3CDTF">2020-12-09T07:53:13Z</dcterms:modified>
</cp:coreProperties>
</file>