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
      <p:font typeface="Gill Sans"/>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GillSans-bold.fntdata"/><Relationship Id="rId27"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b6ee7e255c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b6ee7e255c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b6ee7e255c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b6ee7e255c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b6ee7e255c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b6ee7e255c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b6ee7e255c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b6ee7e255c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b6ee7e255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b6ee7e255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b6ee7e255c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b6ee7e255c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b6ee7e255c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b6ee7e255c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b6ee7e255c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b6ee7e255c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b6ee7e255c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b6ee7e255c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6ee7e255c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6ee7e255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b6ee7e255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b6ee7e255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b6ee7e255c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b6ee7e255c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06100" y="1634325"/>
            <a:ext cx="5937900" cy="2158500"/>
          </a:xfrm>
          <a:prstGeom prst="rect">
            <a:avLst/>
          </a:prstGeom>
        </p:spPr>
        <p:txBody>
          <a:bodyPr anchorCtr="0" anchor="t" bIns="91425" lIns="91425" spcFirstLastPara="1" rIns="91425" wrap="square" tIns="91425">
            <a:normAutofit/>
          </a:bodyPr>
          <a:lstStyle/>
          <a:p>
            <a:pPr indent="0" lvl="0" marL="0" rtl="0" algn="l">
              <a:lnSpc>
                <a:spcPct val="115000"/>
              </a:lnSpc>
              <a:spcBef>
                <a:spcPts val="2400"/>
              </a:spcBef>
              <a:spcAft>
                <a:spcPts val="0"/>
              </a:spcAft>
              <a:buNone/>
            </a:pPr>
            <a:r>
              <a:rPr b="1" lang="en-GB" sz="2300">
                <a:latin typeface="Arial"/>
                <a:ea typeface="Arial"/>
                <a:cs typeface="Arial"/>
                <a:sym typeface="Arial"/>
              </a:rPr>
              <a:t>Aid Escalating Internet Coverage</a:t>
            </a:r>
            <a:endParaRPr b="1" sz="2300">
              <a:latin typeface="Arial"/>
              <a:ea typeface="Arial"/>
              <a:cs typeface="Arial"/>
              <a:sym typeface="Arial"/>
            </a:endParaRPr>
          </a:p>
          <a:p>
            <a:pPr indent="0" lvl="0" marL="0" rtl="0" algn="l">
              <a:spcBef>
                <a:spcPts val="600"/>
              </a:spcBef>
              <a:spcAft>
                <a:spcPts val="0"/>
              </a:spcAft>
              <a:buNone/>
            </a:pPr>
            <a:r>
              <a:t/>
            </a:r>
            <a:endParaRPr/>
          </a:p>
        </p:txBody>
      </p:sp>
      <p:sp>
        <p:nvSpPr>
          <p:cNvPr id="135" name="Google Shape;135;p13"/>
          <p:cNvSpPr txBox="1"/>
          <p:nvPr>
            <p:ph idx="1" type="subTitle"/>
          </p:nvPr>
        </p:nvSpPr>
        <p:spPr>
          <a:xfrm>
            <a:off x="5083950" y="3102825"/>
            <a:ext cx="3470700" cy="69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Santhil Kalantre MT2022102</a:t>
            </a:r>
            <a:endParaRPr/>
          </a:p>
          <a:p>
            <a:pPr indent="0" lvl="0" marL="0" rtl="0" algn="l">
              <a:spcBef>
                <a:spcPts val="0"/>
              </a:spcBef>
              <a:spcAft>
                <a:spcPts val="0"/>
              </a:spcAft>
              <a:buNone/>
            </a:pPr>
            <a:r>
              <a:rPr lang="en-GB"/>
              <a:t>Shubhanshi Bhandari MT2022112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092625" y="758250"/>
            <a:ext cx="7478100" cy="1269300"/>
          </a:xfrm>
          <a:prstGeom prst="rect">
            <a:avLst/>
          </a:prstGeom>
        </p:spPr>
        <p:txBody>
          <a:bodyPr anchorCtr="0" anchor="t" bIns="91425" lIns="91425" spcFirstLastPara="1" rIns="91425" wrap="square" tIns="91425">
            <a:normAutofit/>
          </a:bodyPr>
          <a:lstStyle/>
          <a:p>
            <a:pPr indent="0" lvl="0" marL="0" rtl="0" algn="l">
              <a:lnSpc>
                <a:spcPct val="120000"/>
              </a:lnSpc>
              <a:spcBef>
                <a:spcPts val="2400"/>
              </a:spcBef>
              <a:spcAft>
                <a:spcPts val="0"/>
              </a:spcAft>
              <a:buNone/>
            </a:pPr>
            <a:r>
              <a:rPr lang="en-GB" sz="1960">
                <a:latin typeface="Gill Sans"/>
                <a:ea typeface="Gill Sans"/>
                <a:cs typeface="Gill Sans"/>
                <a:sym typeface="Gill Sans"/>
              </a:rPr>
              <a:t>Finally, we decided upon using Voting Classifier with LogisticRegression, SVC, Xgboost and RandomForestClassifier with all </a:t>
            </a:r>
            <a:r>
              <a:rPr lang="en-GB" sz="1960">
                <a:latin typeface="Gill Sans"/>
                <a:ea typeface="Gill Sans"/>
                <a:cs typeface="Gill Sans"/>
                <a:sym typeface="Gill Sans"/>
              </a:rPr>
              <a:t>parameters</a:t>
            </a:r>
            <a:r>
              <a:rPr lang="en-GB" sz="1960">
                <a:latin typeface="Gill Sans"/>
                <a:ea typeface="Gill Sans"/>
                <a:cs typeface="Gill Sans"/>
                <a:sym typeface="Gill Sans"/>
              </a:rPr>
              <a:t> from previously run models which were </a:t>
            </a:r>
            <a:r>
              <a:rPr lang="en-GB" sz="1960">
                <a:latin typeface="Gill Sans"/>
                <a:ea typeface="Gill Sans"/>
                <a:cs typeface="Gill Sans"/>
                <a:sym typeface="Gill Sans"/>
              </a:rPr>
              <a:t>hyper parameter tuned</a:t>
            </a:r>
            <a:r>
              <a:rPr lang="en-GB" sz="1960">
                <a:latin typeface="Gill Sans"/>
                <a:ea typeface="Gill Sans"/>
                <a:cs typeface="Gill Sans"/>
                <a:sym typeface="Gill Sans"/>
              </a:rPr>
              <a:t>.</a:t>
            </a:r>
            <a:endParaRPr/>
          </a:p>
        </p:txBody>
      </p:sp>
      <p:pic>
        <p:nvPicPr>
          <p:cNvPr id="191" name="Google Shape;191;p22"/>
          <p:cNvPicPr preferRelativeResize="0"/>
          <p:nvPr/>
        </p:nvPicPr>
        <p:blipFill>
          <a:blip r:embed="rId3">
            <a:alphaModFix/>
          </a:blip>
          <a:stretch>
            <a:fillRect/>
          </a:stretch>
        </p:blipFill>
        <p:spPr>
          <a:xfrm>
            <a:off x="1092625" y="2027450"/>
            <a:ext cx="7186900" cy="2756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52425" y="778225"/>
            <a:ext cx="7167000" cy="38658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2400"/>
              </a:spcBef>
              <a:spcAft>
                <a:spcPts val="0"/>
              </a:spcAft>
              <a:buNone/>
            </a:pPr>
            <a:r>
              <a:rPr lang="en-GB" sz="1960">
                <a:latin typeface="Gill Sans"/>
                <a:ea typeface="Gill Sans"/>
                <a:cs typeface="Gill Sans"/>
                <a:sym typeface="Gill Sans"/>
              </a:rPr>
              <a:t>With </a:t>
            </a:r>
            <a:r>
              <a:rPr lang="en-GB" sz="1960">
                <a:latin typeface="Gill Sans"/>
                <a:ea typeface="Gill Sans"/>
                <a:cs typeface="Gill Sans"/>
                <a:sym typeface="Gill Sans"/>
              </a:rPr>
              <a:t>voting</a:t>
            </a:r>
            <a:r>
              <a:rPr lang="en-GB" sz="1960">
                <a:latin typeface="Gill Sans"/>
                <a:ea typeface="Gill Sans"/>
                <a:cs typeface="Gill Sans"/>
                <a:sym typeface="Gill Sans"/>
              </a:rPr>
              <a:t> classifier finally ready the score we got on Kaggle was 0.88284. </a:t>
            </a:r>
            <a:endParaRPr sz="1960">
              <a:latin typeface="Gill Sans"/>
              <a:ea typeface="Gill Sans"/>
              <a:cs typeface="Gill Sans"/>
              <a:sym typeface="Gill Sans"/>
            </a:endParaRPr>
          </a:p>
          <a:p>
            <a:pPr indent="0" lvl="0" marL="0" rtl="0" algn="l">
              <a:lnSpc>
                <a:spcPct val="120000"/>
              </a:lnSpc>
              <a:spcBef>
                <a:spcPts val="2400"/>
              </a:spcBef>
              <a:spcAft>
                <a:spcPts val="0"/>
              </a:spcAft>
              <a:buNone/>
            </a:pPr>
            <a:r>
              <a:rPr lang="en-GB" sz="1960">
                <a:latin typeface="Gill Sans"/>
                <a:ea typeface="Gill Sans"/>
                <a:cs typeface="Gill Sans"/>
                <a:sym typeface="Gill Sans"/>
              </a:rPr>
              <a:t>This was the best result till now !!! </a:t>
            </a:r>
            <a:endParaRPr sz="1960">
              <a:latin typeface="Gill Sans"/>
              <a:ea typeface="Gill Sans"/>
              <a:cs typeface="Gill Sans"/>
              <a:sym typeface="Gill Sans"/>
            </a:endParaRPr>
          </a:p>
          <a:p>
            <a:pPr indent="0" lvl="0" marL="0" rtl="0" algn="l">
              <a:lnSpc>
                <a:spcPct val="120000"/>
              </a:lnSpc>
              <a:spcBef>
                <a:spcPts val="2400"/>
              </a:spcBef>
              <a:spcAft>
                <a:spcPts val="0"/>
              </a:spcAft>
              <a:buNone/>
            </a:pPr>
            <a:r>
              <a:rPr lang="en-GB" sz="1960">
                <a:latin typeface="Gill Sans"/>
                <a:ea typeface="Gill Sans"/>
                <a:cs typeface="Gill Sans"/>
                <a:sym typeface="Gill Sans"/>
              </a:rPr>
              <a:t>Finally to conclude, we used:</a:t>
            </a:r>
            <a:endParaRPr sz="1960">
              <a:latin typeface="Gill Sans"/>
              <a:ea typeface="Gill Sans"/>
              <a:cs typeface="Gill Sans"/>
              <a:sym typeface="Gill Sans"/>
            </a:endParaRPr>
          </a:p>
          <a:p>
            <a:pPr indent="-340614" lvl="0" marL="457200" rtl="0" algn="l">
              <a:lnSpc>
                <a:spcPct val="120000"/>
              </a:lnSpc>
              <a:spcBef>
                <a:spcPts val="2400"/>
              </a:spcBef>
              <a:spcAft>
                <a:spcPts val="0"/>
              </a:spcAft>
              <a:buSzPct val="100000"/>
              <a:buFont typeface="Gill Sans"/>
              <a:buAutoNum type="arabicPeriod"/>
            </a:pPr>
            <a:r>
              <a:rPr lang="en-GB" sz="1960">
                <a:latin typeface="Gill Sans"/>
                <a:ea typeface="Gill Sans"/>
                <a:cs typeface="Gill Sans"/>
                <a:sym typeface="Gill Sans"/>
              </a:rPr>
              <a:t>Decision Tree Classifier( For alchemy category prediction).</a:t>
            </a:r>
            <a:endParaRPr sz="1960">
              <a:latin typeface="Gill Sans"/>
              <a:ea typeface="Gill Sans"/>
              <a:cs typeface="Gill Sans"/>
              <a:sym typeface="Gill Sans"/>
            </a:endParaRPr>
          </a:p>
          <a:p>
            <a:pPr indent="-340614" lvl="0" marL="457200" rtl="0" algn="l">
              <a:lnSpc>
                <a:spcPct val="120000"/>
              </a:lnSpc>
              <a:spcBef>
                <a:spcPts val="0"/>
              </a:spcBef>
              <a:spcAft>
                <a:spcPts val="0"/>
              </a:spcAft>
              <a:buSzPct val="100000"/>
              <a:buFont typeface="Gill Sans"/>
              <a:buAutoNum type="arabicPeriod"/>
            </a:pPr>
            <a:r>
              <a:rPr lang="en-GB" sz="1960">
                <a:latin typeface="Gill Sans"/>
                <a:ea typeface="Gill Sans"/>
                <a:cs typeface="Gill Sans"/>
                <a:sym typeface="Gill Sans"/>
              </a:rPr>
              <a:t>IQR Method of outlier detection.</a:t>
            </a:r>
            <a:endParaRPr sz="1960">
              <a:latin typeface="Gill Sans"/>
              <a:ea typeface="Gill Sans"/>
              <a:cs typeface="Gill Sans"/>
              <a:sym typeface="Gill Sans"/>
            </a:endParaRPr>
          </a:p>
          <a:p>
            <a:pPr indent="-340614" lvl="0" marL="457200" rtl="0" algn="l">
              <a:lnSpc>
                <a:spcPct val="120000"/>
              </a:lnSpc>
              <a:spcBef>
                <a:spcPts val="0"/>
              </a:spcBef>
              <a:spcAft>
                <a:spcPts val="0"/>
              </a:spcAft>
              <a:buSzPct val="100000"/>
              <a:buFont typeface="Gill Sans"/>
              <a:buAutoNum type="arabicPeriod"/>
            </a:pPr>
            <a:r>
              <a:rPr lang="en-GB" sz="1960">
                <a:latin typeface="Gill Sans"/>
                <a:ea typeface="Gill Sans"/>
                <a:cs typeface="Gill Sans"/>
                <a:sym typeface="Gill Sans"/>
              </a:rPr>
              <a:t>Word2Vec for vectoring the page </a:t>
            </a:r>
            <a:r>
              <a:rPr lang="en-GB" sz="1960">
                <a:latin typeface="Gill Sans"/>
                <a:ea typeface="Gill Sans"/>
                <a:cs typeface="Gill Sans"/>
                <a:sym typeface="Gill Sans"/>
              </a:rPr>
              <a:t>description</a:t>
            </a:r>
            <a:r>
              <a:rPr lang="en-GB" sz="1960">
                <a:latin typeface="Gill Sans"/>
                <a:ea typeface="Gill Sans"/>
                <a:cs typeface="Gill Sans"/>
                <a:sym typeface="Gill Sans"/>
              </a:rPr>
              <a:t> </a:t>
            </a:r>
            <a:r>
              <a:rPr lang="en-GB" sz="1960">
                <a:latin typeface="Gill Sans"/>
                <a:ea typeface="Gill Sans"/>
                <a:cs typeface="Gill Sans"/>
                <a:sym typeface="Gill Sans"/>
              </a:rPr>
              <a:t>column</a:t>
            </a:r>
            <a:r>
              <a:rPr lang="en-GB" sz="1960">
                <a:latin typeface="Gill Sans"/>
                <a:ea typeface="Gill Sans"/>
                <a:cs typeface="Gill Sans"/>
                <a:sym typeface="Gill Sans"/>
              </a:rPr>
              <a:t>.</a:t>
            </a:r>
            <a:endParaRPr sz="1960">
              <a:latin typeface="Gill Sans"/>
              <a:ea typeface="Gill Sans"/>
              <a:cs typeface="Gill Sans"/>
              <a:sym typeface="Gill Sans"/>
            </a:endParaRPr>
          </a:p>
          <a:p>
            <a:pPr indent="-340614" lvl="0" marL="457200" rtl="0" algn="l">
              <a:lnSpc>
                <a:spcPct val="120000"/>
              </a:lnSpc>
              <a:spcBef>
                <a:spcPts val="0"/>
              </a:spcBef>
              <a:spcAft>
                <a:spcPts val="0"/>
              </a:spcAft>
              <a:buSzPct val="100000"/>
              <a:buFont typeface="Gill Sans"/>
              <a:buAutoNum type="arabicPeriod"/>
            </a:pPr>
            <a:r>
              <a:rPr lang="en-GB" sz="1960">
                <a:latin typeface="Gill Sans"/>
                <a:ea typeface="Gill Sans"/>
                <a:cs typeface="Gill Sans"/>
                <a:sym typeface="Gill Sans"/>
              </a:rPr>
              <a:t>Voting classifier ensemble with above mentioned Models.</a:t>
            </a:r>
            <a:endParaRPr sz="1960">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3798900" cy="71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Team Contributions:</a:t>
            </a:r>
            <a:endParaRPr/>
          </a:p>
        </p:txBody>
      </p:sp>
      <p:sp>
        <p:nvSpPr>
          <p:cNvPr id="202" name="Google Shape;202;p24"/>
          <p:cNvSpPr txBox="1"/>
          <p:nvPr>
            <p:ph type="title"/>
          </p:nvPr>
        </p:nvSpPr>
        <p:spPr>
          <a:xfrm>
            <a:off x="1297500" y="1217650"/>
            <a:ext cx="6300300" cy="352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Shubhanshri Bhandari (MT2022112)</a:t>
            </a:r>
            <a:r>
              <a:rPr lang="en-GB"/>
              <a:t>:</a:t>
            </a:r>
            <a:endParaRPr/>
          </a:p>
          <a:p>
            <a:pPr indent="0" lvl="0" marL="0" rtl="0" algn="l">
              <a:spcBef>
                <a:spcPts val="0"/>
              </a:spcBef>
              <a:spcAft>
                <a:spcPts val="0"/>
              </a:spcAft>
              <a:buNone/>
            </a:pPr>
            <a:r>
              <a:rPr lang="en-GB"/>
              <a:t>	EDA</a:t>
            </a:r>
            <a:endParaRPr/>
          </a:p>
          <a:p>
            <a:pPr indent="0" lvl="0" marL="0" rtl="0" algn="l">
              <a:spcBef>
                <a:spcPts val="0"/>
              </a:spcBef>
              <a:spcAft>
                <a:spcPts val="0"/>
              </a:spcAft>
              <a:buNone/>
            </a:pPr>
            <a:r>
              <a:rPr lang="en-GB"/>
              <a:t>	Preprocessing</a:t>
            </a:r>
            <a:endParaRPr/>
          </a:p>
          <a:p>
            <a:pPr indent="457200" lvl="0" marL="0" rtl="0" algn="l">
              <a:spcBef>
                <a:spcPts val="0"/>
              </a:spcBef>
              <a:spcAft>
                <a:spcPts val="0"/>
              </a:spcAft>
              <a:buNone/>
            </a:pPr>
            <a:r>
              <a:rPr lang="en-GB"/>
              <a:t>NLP(Word2Vec)</a:t>
            </a:r>
            <a:endParaRPr/>
          </a:p>
          <a:p>
            <a:pPr indent="0" lvl="0" marL="0" rtl="0" algn="l">
              <a:spcBef>
                <a:spcPts val="0"/>
              </a:spcBef>
              <a:spcAft>
                <a:spcPts val="0"/>
              </a:spcAft>
              <a:buNone/>
            </a:pPr>
            <a:r>
              <a:rPr lang="en-GB"/>
              <a:t>	Model </a:t>
            </a:r>
            <a:r>
              <a:rPr lang="en-GB"/>
              <a:t>Implementation</a:t>
            </a:r>
            <a:endParaRPr/>
          </a:p>
          <a:p>
            <a:pPr indent="0" lvl="0" marL="0" rtl="0" algn="l">
              <a:spcBef>
                <a:spcPts val="0"/>
              </a:spcBef>
              <a:spcAft>
                <a:spcPts val="0"/>
              </a:spcAft>
              <a:buNone/>
            </a:pPr>
            <a:r>
              <a:rPr lang="en-GB"/>
              <a:t>Santhil Kalantre (MT2022102):</a:t>
            </a:r>
            <a:endParaRPr/>
          </a:p>
          <a:p>
            <a:pPr indent="457200" lvl="0" marL="0" rtl="0" algn="l">
              <a:spcBef>
                <a:spcPts val="0"/>
              </a:spcBef>
              <a:spcAft>
                <a:spcPts val="0"/>
              </a:spcAft>
              <a:buNone/>
            </a:pPr>
            <a:r>
              <a:rPr lang="en-GB"/>
              <a:t>Preprocessing(Cont.)</a:t>
            </a:r>
            <a:endParaRPr/>
          </a:p>
          <a:p>
            <a:pPr indent="457200" lvl="0" marL="0" rtl="0" algn="l">
              <a:spcBef>
                <a:spcPts val="0"/>
              </a:spcBef>
              <a:spcAft>
                <a:spcPts val="0"/>
              </a:spcAft>
              <a:buNone/>
            </a:pPr>
            <a:r>
              <a:rPr lang="en-GB"/>
              <a:t>NLP (TFIDF)</a:t>
            </a:r>
            <a:r>
              <a:rPr lang="en-GB"/>
              <a:t>	</a:t>
            </a:r>
            <a:endParaRPr/>
          </a:p>
          <a:p>
            <a:pPr indent="457200" lvl="0" marL="0" rtl="0" algn="l">
              <a:spcBef>
                <a:spcPts val="0"/>
              </a:spcBef>
              <a:spcAft>
                <a:spcPts val="0"/>
              </a:spcAft>
              <a:buNone/>
            </a:pPr>
            <a:r>
              <a:rPr lang="en-GB"/>
              <a:t>Model (Cont.)</a:t>
            </a:r>
            <a:endParaRPr/>
          </a:p>
          <a:p>
            <a:pPr indent="0" lvl="0" marL="0" rtl="0" algn="l">
              <a:spcBef>
                <a:spcPts val="0"/>
              </a:spcBef>
              <a:spcAft>
                <a:spcPts val="0"/>
              </a:spcAft>
              <a:buNone/>
            </a:pPr>
            <a:r>
              <a:rPr lang="en-GB"/>
              <a:t>	HyperParameter Tuning</a:t>
            </a:r>
            <a:endParaRPr/>
          </a:p>
          <a:p>
            <a:pPr indent="0" lvl="0" marL="0" rtl="0" algn="l">
              <a:spcBef>
                <a:spcPts val="0"/>
              </a:spcBef>
              <a:spcAft>
                <a:spcPts val="0"/>
              </a:spcAft>
              <a:buNone/>
            </a:pPr>
            <a:r>
              <a:t/>
            </a:r>
            <a:endParaRPr/>
          </a:p>
          <a:p>
            <a:pPr indent="45720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6921900" cy="77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800">
                <a:latin typeface="Gill Sans"/>
                <a:ea typeface="Gill Sans"/>
                <a:cs typeface="Gill Sans"/>
                <a:sym typeface="Gill Sans"/>
              </a:rPr>
              <a:t>Scope for </a:t>
            </a:r>
            <a:r>
              <a:rPr lang="en-GB" sz="3800">
                <a:latin typeface="Gill Sans"/>
                <a:ea typeface="Gill Sans"/>
                <a:cs typeface="Gill Sans"/>
                <a:sym typeface="Gill Sans"/>
              </a:rPr>
              <a:t>improvement</a:t>
            </a:r>
            <a:r>
              <a:rPr lang="en-GB" sz="3800">
                <a:latin typeface="Gill Sans"/>
                <a:ea typeface="Gill Sans"/>
                <a:cs typeface="Gill Sans"/>
                <a:sym typeface="Gill Sans"/>
              </a:rPr>
              <a:t> :</a:t>
            </a:r>
            <a:endParaRPr sz="3800">
              <a:latin typeface="Gill Sans"/>
              <a:ea typeface="Gill Sans"/>
              <a:cs typeface="Gill Sans"/>
              <a:sym typeface="Gill Sans"/>
            </a:endParaRPr>
          </a:p>
          <a:p>
            <a:pPr indent="0" lvl="0" marL="0" rtl="0" algn="l">
              <a:spcBef>
                <a:spcPts val="0"/>
              </a:spcBef>
              <a:spcAft>
                <a:spcPts val="0"/>
              </a:spcAft>
              <a:buNone/>
            </a:pPr>
            <a:r>
              <a:t/>
            </a:r>
            <a:endParaRPr sz="3800">
              <a:latin typeface="Gill Sans"/>
              <a:ea typeface="Gill Sans"/>
              <a:cs typeface="Gill Sans"/>
              <a:sym typeface="Gill Sans"/>
            </a:endParaRPr>
          </a:p>
        </p:txBody>
      </p:sp>
      <p:sp>
        <p:nvSpPr>
          <p:cNvPr id="208" name="Google Shape;208;p25"/>
          <p:cNvSpPr txBox="1"/>
          <p:nvPr>
            <p:ph idx="1" type="body"/>
          </p:nvPr>
        </p:nvSpPr>
        <p:spPr>
          <a:xfrm>
            <a:off x="951600" y="989350"/>
            <a:ext cx="7720500" cy="33990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GB" sz="2700"/>
              <a:t>1. We could have used more models in alchemy category prediction and could have done hyper parameter tuning of those model.</a:t>
            </a:r>
            <a:endParaRPr sz="2700"/>
          </a:p>
          <a:p>
            <a:pPr indent="0" lvl="0" marL="0" rtl="0" algn="l">
              <a:spcBef>
                <a:spcPts val="1200"/>
              </a:spcBef>
              <a:spcAft>
                <a:spcPts val="0"/>
              </a:spcAft>
              <a:buNone/>
            </a:pPr>
            <a:r>
              <a:rPr lang="en-GB" sz="2700"/>
              <a:t>2. Alchemy category score could be predicted with some model </a:t>
            </a:r>
            <a:endParaRPr sz="2700"/>
          </a:p>
          <a:p>
            <a:pPr indent="0" lvl="0" marL="0" rtl="0" algn="l">
              <a:spcBef>
                <a:spcPts val="1200"/>
              </a:spcBef>
              <a:spcAft>
                <a:spcPts val="0"/>
              </a:spcAft>
              <a:buNone/>
            </a:pPr>
            <a:r>
              <a:rPr lang="en-GB" sz="2700"/>
              <a:t>3. Other approaches like bertor glove could have been used .</a:t>
            </a:r>
            <a:endParaRPr sz="2700"/>
          </a:p>
          <a:p>
            <a:pPr indent="0" lvl="0" marL="0" rtl="0" algn="l">
              <a:spcBef>
                <a:spcPts val="1200"/>
              </a:spcBef>
              <a:spcAft>
                <a:spcPts val="0"/>
              </a:spcAft>
              <a:buNone/>
            </a:pPr>
            <a:r>
              <a:rPr lang="en-GB" sz="2700"/>
              <a:t>4.is_news and new_front_page could be analysed more or maybe predicted via webscraping or some other models</a:t>
            </a:r>
            <a:endParaRPr sz="2700"/>
          </a:p>
          <a:p>
            <a:pPr indent="0" lvl="0" marL="0" rtl="0" algn="l">
              <a:spcBef>
                <a:spcPts val="1200"/>
              </a:spcBef>
              <a:spcAft>
                <a:spcPts val="0"/>
              </a:spcAft>
              <a:buNone/>
            </a:pPr>
            <a:r>
              <a:rPr lang="en-GB" sz="2700"/>
              <a:t>5. Could have used mlp or other nn models.</a:t>
            </a:r>
            <a:endParaRPr sz="2700"/>
          </a:p>
          <a:p>
            <a:pPr indent="0" lvl="0" marL="0" rtl="0" algn="l">
              <a:spcBef>
                <a:spcPts val="1200"/>
              </a:spcBef>
              <a:spcAft>
                <a:spcPts val="1200"/>
              </a:spcAft>
              <a:buNone/>
            </a:pPr>
            <a:r>
              <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439400" cy="62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EDA and Preprocessing</a:t>
            </a:r>
            <a:endParaRPr/>
          </a:p>
        </p:txBody>
      </p:sp>
      <p:pic>
        <p:nvPicPr>
          <p:cNvPr id="141" name="Google Shape;141;p14"/>
          <p:cNvPicPr preferRelativeResize="0"/>
          <p:nvPr/>
        </p:nvPicPr>
        <p:blipFill>
          <a:blip r:embed="rId3">
            <a:alphaModFix/>
          </a:blip>
          <a:stretch>
            <a:fillRect/>
          </a:stretch>
        </p:blipFill>
        <p:spPr>
          <a:xfrm>
            <a:off x="1170375" y="1514925"/>
            <a:ext cx="6803250" cy="1272550"/>
          </a:xfrm>
          <a:prstGeom prst="rect">
            <a:avLst/>
          </a:prstGeom>
          <a:noFill/>
          <a:ln>
            <a:noFill/>
          </a:ln>
        </p:spPr>
      </p:pic>
      <p:sp>
        <p:nvSpPr>
          <p:cNvPr id="142" name="Google Shape;142;p14"/>
          <p:cNvSpPr txBox="1"/>
          <p:nvPr>
            <p:ph idx="1" type="body"/>
          </p:nvPr>
        </p:nvSpPr>
        <p:spPr>
          <a:xfrm>
            <a:off x="1170375" y="1183400"/>
            <a:ext cx="6738600" cy="3644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1.Replacing ‘?’ with nan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2. Merging train and test dataset for uniform preprocessing</a:t>
            </a:r>
            <a:endParaRPr/>
          </a:p>
          <a:p>
            <a:pPr indent="0" lvl="0" marL="0" rtl="0" algn="l">
              <a:spcBef>
                <a:spcPts val="1200"/>
              </a:spcBef>
              <a:spcAft>
                <a:spcPts val="0"/>
              </a:spcAft>
              <a:buNone/>
            </a:pPr>
            <a:r>
              <a:rPr lang="en-GB"/>
              <a:t>3. Columns with na values are </a:t>
            </a:r>
            <a:r>
              <a:rPr lang="en-GB"/>
              <a:t>'alchemy_category', 'alchemy_category_score', 'is_news', 'news_front_page'</a:t>
            </a:r>
            <a:endParaRPr/>
          </a:p>
          <a:p>
            <a:pPr indent="0" lvl="0" marL="0" rtl="0" algn="l">
              <a:spcBef>
                <a:spcPts val="1200"/>
              </a:spcBef>
              <a:spcAft>
                <a:spcPts val="0"/>
              </a:spcAft>
              <a:buNone/>
            </a:pPr>
            <a:r>
              <a:rPr lang="en-GB"/>
              <a:t>4.is_news has only null or 1 , frame_based has only 0, news_front_page 1, 0 and nan.have dropped all three of these.</a:t>
            </a:r>
            <a:endParaRPr/>
          </a:p>
          <a:p>
            <a:pPr indent="0" lvl="0" marL="0" rtl="0" algn="l">
              <a:spcBef>
                <a:spcPts val="1200"/>
              </a:spcBef>
              <a:spcAft>
                <a:spcPts val="0"/>
              </a:spcAft>
              <a:buNone/>
            </a:pPr>
            <a:r>
              <a:rPr lang="en-GB"/>
              <a:t>5. Dataset has no duplicate rows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idx="1" type="body"/>
          </p:nvPr>
        </p:nvSpPr>
        <p:spPr>
          <a:xfrm>
            <a:off x="1017150" y="191425"/>
            <a:ext cx="6997200" cy="4110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GB"/>
              <a:t>6. Alchemy category and alchemy score are </a:t>
            </a:r>
            <a:r>
              <a:rPr lang="en-GB"/>
              <a:t>tightly</a:t>
            </a:r>
            <a:r>
              <a:rPr lang="en-GB"/>
              <a:t> coupled and so are is_news and news_front_page as they have null values for same rows</a:t>
            </a:r>
            <a:endParaRPr/>
          </a:p>
          <a:p>
            <a:pPr indent="0" lvl="0" marL="0" rtl="0" algn="l">
              <a:spcBef>
                <a:spcPts val="1200"/>
              </a:spcBef>
              <a:spcAft>
                <a:spcPts val="0"/>
              </a:spcAft>
              <a:buNone/>
            </a:pPr>
            <a:r>
              <a:rPr lang="en-GB"/>
              <a:t>7.common_word_link_ratio_1 ,common_word_link_ratio_2 common_word_link_ratio_3  are highly correlated and also, common_word_link_ratio_3 are highly  correlated with common_word_link_ratio_4  and embedded ratio and commpressed ratio are highly correlated.</a:t>
            </a:r>
            <a:endParaRPr/>
          </a:p>
          <a:p>
            <a:pPr indent="0" lvl="0" marL="0" rtl="0" algn="l">
              <a:spcBef>
                <a:spcPts val="1200"/>
              </a:spcBef>
              <a:spcAft>
                <a:spcPts val="0"/>
              </a:spcAft>
              <a:buNone/>
            </a:pPr>
            <a:r>
              <a:rPr lang="en-GB"/>
              <a:t>Therefore have dropped  </a:t>
            </a:r>
            <a:r>
              <a:rPr lang="en-GB"/>
              <a:t>"embed_ratio", "common_word_link_ratio_2", "common_word_link_ratio_3".</a:t>
            </a:r>
            <a:endParaRPr/>
          </a:p>
          <a:p>
            <a:pPr indent="0" lvl="0" marL="0" rtl="0" algn="l">
              <a:spcBef>
                <a:spcPts val="1200"/>
              </a:spcBef>
              <a:spcAft>
                <a:spcPts val="0"/>
              </a:spcAft>
              <a:buNone/>
            </a:pPr>
            <a:r>
              <a:rPr lang="en-GB"/>
              <a:t>8. Used outlier detection and removal using iqr and also used robust scaler on numerical features..</a:t>
            </a:r>
            <a:endParaRPr/>
          </a:p>
          <a:p>
            <a:pPr indent="0" lvl="0" marL="0" rtl="0" algn="l">
              <a:spcBef>
                <a:spcPts val="1200"/>
              </a:spcBef>
              <a:spcAft>
                <a:spcPts val="0"/>
              </a:spcAft>
              <a:buNone/>
            </a:pPr>
            <a:r>
              <a:rPr lang="en-GB"/>
              <a:t>9.link , page description and alchemy category are having categorical data specifically text.</a:t>
            </a:r>
            <a:endParaRPr/>
          </a:p>
          <a:p>
            <a:pPr indent="0" lvl="0" marL="0" rtl="0" algn="l">
              <a:spcBef>
                <a:spcPts val="1200"/>
              </a:spcBef>
              <a:spcAft>
                <a:spcPts val="0"/>
              </a:spcAft>
              <a:buNone/>
            </a:pPr>
            <a:r>
              <a:rPr lang="en-GB"/>
              <a:t>10. </a:t>
            </a:r>
            <a:r>
              <a:rPr lang="en-GB"/>
              <a:t>p</a:t>
            </a:r>
            <a:r>
              <a:rPr lang="en-GB"/>
              <a:t>age _descprition is column with json decoded strings which contained ‘url’ ,’title’ and ‘body’ keys.</a:t>
            </a:r>
            <a:endParaRPr/>
          </a:p>
          <a:p>
            <a:pPr indent="0" lvl="0" marL="0" rtl="0" algn="l">
              <a:spcBef>
                <a:spcPts val="1200"/>
              </a:spcBef>
              <a:spcAft>
                <a:spcPts val="0"/>
              </a:spcAft>
              <a:buNone/>
            </a:pPr>
            <a:r>
              <a:rPr lang="en-GB"/>
              <a:t>11. We dropped link as in almost all the cases it is already included in the url key of page description and 60 rows in which url is not present the link does not contribute to nay information and is youtube link like:</a:t>
            </a:r>
            <a:endParaRPr/>
          </a:p>
          <a:p>
            <a:pPr indent="0" lvl="0" marL="0" rtl="0" algn="l">
              <a:spcBef>
                <a:spcPts val="1200"/>
              </a:spcBef>
              <a:spcAft>
                <a:spcPts val="1200"/>
              </a:spcAft>
              <a:buNone/>
            </a:pPr>
            <a:r>
              <a:t/>
            </a:r>
            <a:endParaRPr/>
          </a:p>
        </p:txBody>
      </p:sp>
      <p:pic>
        <p:nvPicPr>
          <p:cNvPr id="148" name="Google Shape;148;p15"/>
          <p:cNvPicPr preferRelativeResize="0"/>
          <p:nvPr/>
        </p:nvPicPr>
        <p:blipFill>
          <a:blip r:embed="rId3">
            <a:alphaModFix/>
          </a:blip>
          <a:stretch>
            <a:fillRect/>
          </a:stretch>
        </p:blipFill>
        <p:spPr>
          <a:xfrm>
            <a:off x="1361350" y="3792750"/>
            <a:ext cx="6060075" cy="118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102575" y="479450"/>
            <a:ext cx="7947300" cy="57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Nlp for page description features</a:t>
            </a:r>
            <a:endParaRPr/>
          </a:p>
        </p:txBody>
      </p:sp>
      <p:sp>
        <p:nvSpPr>
          <p:cNvPr id="154" name="Google Shape;154;p16"/>
          <p:cNvSpPr txBox="1"/>
          <p:nvPr>
            <p:ph idx="1" type="body"/>
          </p:nvPr>
        </p:nvSpPr>
        <p:spPr>
          <a:xfrm>
            <a:off x="843775" y="1248125"/>
            <a:ext cx="7299900" cy="3140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First we used tfidf with the regular expression for text cleansing and stop word removal and lemmatization</a:t>
            </a:r>
            <a:endParaRPr/>
          </a:p>
          <a:p>
            <a:pPr indent="0" lvl="0" marL="457200" rtl="0" algn="l">
              <a:spcBef>
                <a:spcPts val="1200"/>
              </a:spcBef>
              <a:spcAft>
                <a:spcPts val="1200"/>
              </a:spcAft>
              <a:buNone/>
            </a:pPr>
            <a:r>
              <a:t/>
            </a:r>
            <a:endParaRPr/>
          </a:p>
        </p:txBody>
      </p:sp>
      <p:pic>
        <p:nvPicPr>
          <p:cNvPr id="155" name="Google Shape;155;p16"/>
          <p:cNvPicPr preferRelativeResize="0"/>
          <p:nvPr/>
        </p:nvPicPr>
        <p:blipFill>
          <a:blip r:embed="rId3">
            <a:alphaModFix/>
          </a:blip>
          <a:stretch>
            <a:fillRect/>
          </a:stretch>
        </p:blipFill>
        <p:spPr>
          <a:xfrm>
            <a:off x="1400975" y="1949200"/>
            <a:ext cx="5457825" cy="2835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idx="1" type="body"/>
          </p:nvPr>
        </p:nvSpPr>
        <p:spPr>
          <a:xfrm>
            <a:off x="757500" y="310000"/>
            <a:ext cx="7537200" cy="4658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a:t>2. We used word2vec after similar kind text preprocessing as in tfidf , to form vectors we used vector averaging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After both tfidf and word2 vec we dropped pagedescriptions,link ,link_id as after getting the vectors they are redundant.</a:t>
            </a:r>
            <a:endParaRPr/>
          </a:p>
          <a:p>
            <a:pPr indent="0" lvl="0" marL="0" rtl="0" algn="l">
              <a:spcBef>
                <a:spcPts val="1200"/>
              </a:spcBef>
              <a:spcAft>
                <a:spcPts val="1200"/>
              </a:spcAft>
              <a:buNone/>
            </a:pPr>
            <a:r>
              <a:t/>
            </a:r>
            <a:endParaRPr/>
          </a:p>
        </p:txBody>
      </p:sp>
      <p:pic>
        <p:nvPicPr>
          <p:cNvPr id="161" name="Google Shape;161;p17"/>
          <p:cNvPicPr preferRelativeResize="0"/>
          <p:nvPr/>
        </p:nvPicPr>
        <p:blipFill>
          <a:blip r:embed="rId3">
            <a:alphaModFix/>
          </a:blip>
          <a:stretch>
            <a:fillRect/>
          </a:stretch>
        </p:blipFill>
        <p:spPr>
          <a:xfrm>
            <a:off x="1109663" y="1147763"/>
            <a:ext cx="6924675" cy="2847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idx="1" type="body"/>
          </p:nvPr>
        </p:nvSpPr>
        <p:spPr>
          <a:xfrm>
            <a:off x="951600" y="277675"/>
            <a:ext cx="7580400" cy="411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Last thing that we did in preprocessing was to predict the </a:t>
            </a:r>
            <a:r>
              <a:rPr lang="en-GB"/>
              <a:t>alchemy</a:t>
            </a:r>
            <a:r>
              <a:rPr lang="en-GB"/>
              <a:t> </a:t>
            </a:r>
            <a:r>
              <a:rPr lang="en-GB"/>
              <a:t>category</a:t>
            </a:r>
            <a:r>
              <a:rPr lang="en-GB"/>
              <a:t> where it was nan . for that we used decision tree </a:t>
            </a:r>
            <a:r>
              <a:rPr lang="en-GB"/>
              <a:t>classifier</a:t>
            </a:r>
            <a:r>
              <a:rPr lang="en-GB"/>
              <a:t> on the vectors from tfidf or word2vec and the not nan alchemy category as train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For alchemy score we replaced it with category wise mean for its corresponding alchemy category.</a:t>
            </a:r>
            <a:endParaRPr/>
          </a:p>
          <a:p>
            <a:pPr indent="0" lvl="0" marL="0" rtl="0" algn="l">
              <a:spcBef>
                <a:spcPts val="1200"/>
              </a:spcBef>
              <a:spcAft>
                <a:spcPts val="1200"/>
              </a:spcAft>
              <a:buNone/>
            </a:pPr>
            <a:r>
              <a:t/>
            </a:r>
            <a:endParaRPr/>
          </a:p>
        </p:txBody>
      </p:sp>
      <p:pic>
        <p:nvPicPr>
          <p:cNvPr id="167" name="Google Shape;167;p18"/>
          <p:cNvPicPr preferRelativeResize="0"/>
          <p:nvPr/>
        </p:nvPicPr>
        <p:blipFill>
          <a:blip r:embed="rId3">
            <a:alphaModFix/>
          </a:blip>
          <a:stretch>
            <a:fillRect/>
          </a:stretch>
        </p:blipFill>
        <p:spPr>
          <a:xfrm>
            <a:off x="1113325" y="1256900"/>
            <a:ext cx="7103276" cy="839750"/>
          </a:xfrm>
          <a:prstGeom prst="rect">
            <a:avLst/>
          </a:prstGeom>
          <a:noFill/>
          <a:ln>
            <a:noFill/>
          </a:ln>
        </p:spPr>
      </p:pic>
      <p:pic>
        <p:nvPicPr>
          <p:cNvPr id="168" name="Google Shape;168;p18"/>
          <p:cNvPicPr preferRelativeResize="0"/>
          <p:nvPr/>
        </p:nvPicPr>
        <p:blipFill>
          <a:blip r:embed="rId4">
            <a:alphaModFix/>
          </a:blip>
          <a:stretch>
            <a:fillRect/>
          </a:stretch>
        </p:blipFill>
        <p:spPr>
          <a:xfrm>
            <a:off x="1166000" y="2643150"/>
            <a:ext cx="6419850" cy="409575"/>
          </a:xfrm>
          <a:prstGeom prst="rect">
            <a:avLst/>
          </a:prstGeom>
          <a:noFill/>
          <a:ln>
            <a:noFill/>
          </a:ln>
        </p:spPr>
      </p:pic>
      <p:pic>
        <p:nvPicPr>
          <p:cNvPr id="169" name="Google Shape;169;p18"/>
          <p:cNvPicPr preferRelativeResize="0"/>
          <p:nvPr/>
        </p:nvPicPr>
        <p:blipFill>
          <a:blip r:embed="rId5">
            <a:alphaModFix/>
          </a:blip>
          <a:stretch>
            <a:fillRect/>
          </a:stretch>
        </p:blipFill>
        <p:spPr>
          <a:xfrm>
            <a:off x="1113313" y="3164100"/>
            <a:ext cx="6696075" cy="1066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348275" y="883125"/>
            <a:ext cx="7170900" cy="4440300"/>
          </a:xfrm>
          <a:prstGeom prst="rect">
            <a:avLst/>
          </a:prstGeom>
          <a:noFill/>
        </p:spPr>
        <p:txBody>
          <a:bodyPr anchorCtr="0" anchor="t" bIns="91425" lIns="91425" spcFirstLastPara="1" rIns="91425" wrap="square" tIns="91425">
            <a:noAutofit/>
          </a:bodyPr>
          <a:lstStyle/>
          <a:p>
            <a:pPr indent="0" lvl="0" marL="0" rtl="0" algn="l">
              <a:lnSpc>
                <a:spcPct val="120000"/>
              </a:lnSpc>
              <a:spcBef>
                <a:spcPts val="2400"/>
              </a:spcBef>
              <a:spcAft>
                <a:spcPts val="0"/>
              </a:spcAft>
              <a:buSzPts val="990"/>
              <a:buNone/>
            </a:pPr>
            <a:r>
              <a:rPr lang="en-GB" sz="1460">
                <a:latin typeface="Gill Sans"/>
                <a:ea typeface="Gill Sans"/>
                <a:cs typeface="Gill Sans"/>
                <a:sym typeface="Gill Sans"/>
              </a:rPr>
              <a:t>Firstly , we applied various model on the dataset after TFIDF we also did hyper parameter tuning for every model mentionioned below, and  following are the models and their kaggle score:</a:t>
            </a:r>
            <a:endParaRPr sz="1460">
              <a:latin typeface="Gill Sans"/>
              <a:ea typeface="Gill Sans"/>
              <a:cs typeface="Gill Sans"/>
              <a:sym typeface="Gill Sans"/>
            </a:endParaRPr>
          </a:p>
          <a:p>
            <a:pPr indent="0" lvl="0" marL="0" rtl="0" algn="l">
              <a:lnSpc>
                <a:spcPct val="120000"/>
              </a:lnSpc>
              <a:spcBef>
                <a:spcPts val="2400"/>
              </a:spcBef>
              <a:spcAft>
                <a:spcPts val="0"/>
              </a:spcAft>
              <a:buSzPts val="990"/>
              <a:buNone/>
            </a:pPr>
            <a:r>
              <a:rPr lang="en-GB" sz="1460">
                <a:latin typeface="Gill Sans"/>
                <a:ea typeface="Gill Sans"/>
                <a:cs typeface="Gill Sans"/>
                <a:sym typeface="Gill Sans"/>
              </a:rPr>
              <a:t>Random forest : kaggle score-.8747</a:t>
            </a:r>
            <a:endParaRPr sz="1460">
              <a:latin typeface="Gill Sans"/>
              <a:ea typeface="Gill Sans"/>
              <a:cs typeface="Gill Sans"/>
              <a:sym typeface="Gill Sans"/>
            </a:endParaRPr>
          </a:p>
          <a:p>
            <a:pPr indent="0" lvl="0" marL="0" rtl="0" algn="l">
              <a:lnSpc>
                <a:spcPct val="120000"/>
              </a:lnSpc>
              <a:spcBef>
                <a:spcPts val="2400"/>
              </a:spcBef>
              <a:spcAft>
                <a:spcPts val="0"/>
              </a:spcAft>
              <a:buSzPts val="990"/>
              <a:buNone/>
            </a:pPr>
            <a:r>
              <a:rPr lang="en-GB" sz="1460">
                <a:latin typeface="Gill Sans"/>
                <a:ea typeface="Gill Sans"/>
                <a:cs typeface="Gill Sans"/>
                <a:sym typeface="Gill Sans"/>
              </a:rPr>
              <a:t>Logistic regression: kaggle score-.8767(The best result with TFIDF )</a:t>
            </a:r>
            <a:endParaRPr sz="1460">
              <a:latin typeface="Gill Sans"/>
              <a:ea typeface="Gill Sans"/>
              <a:cs typeface="Gill Sans"/>
              <a:sym typeface="Gill Sans"/>
            </a:endParaRPr>
          </a:p>
          <a:p>
            <a:pPr indent="0" lvl="0" marL="0" rtl="0" algn="l">
              <a:lnSpc>
                <a:spcPct val="120000"/>
              </a:lnSpc>
              <a:spcBef>
                <a:spcPts val="2400"/>
              </a:spcBef>
              <a:spcAft>
                <a:spcPts val="0"/>
              </a:spcAft>
              <a:buSzPts val="990"/>
              <a:buNone/>
            </a:pPr>
            <a:r>
              <a:rPr lang="en-GB" sz="1460">
                <a:latin typeface="Gill Sans"/>
                <a:ea typeface="Gill Sans"/>
                <a:cs typeface="Gill Sans"/>
                <a:sym typeface="Gill Sans"/>
              </a:rPr>
              <a:t>Decision tree : kaggle score-.7370</a:t>
            </a:r>
            <a:endParaRPr sz="1460">
              <a:latin typeface="Gill Sans"/>
              <a:ea typeface="Gill Sans"/>
              <a:cs typeface="Gill Sans"/>
              <a:sym typeface="Gill Sans"/>
            </a:endParaRPr>
          </a:p>
          <a:p>
            <a:pPr indent="0" lvl="0" marL="0" rtl="0" algn="l">
              <a:lnSpc>
                <a:spcPct val="120000"/>
              </a:lnSpc>
              <a:spcBef>
                <a:spcPts val="2400"/>
              </a:spcBef>
              <a:spcAft>
                <a:spcPts val="0"/>
              </a:spcAft>
              <a:buSzPts val="990"/>
              <a:buNone/>
            </a:pPr>
            <a:r>
              <a:rPr lang="en-GB" sz="1460">
                <a:latin typeface="Gill Sans"/>
                <a:ea typeface="Gill Sans"/>
                <a:cs typeface="Gill Sans"/>
                <a:sym typeface="Gill Sans"/>
              </a:rPr>
              <a:t>Xgboost : kaggle score-.87212</a:t>
            </a:r>
            <a:endParaRPr sz="1460"/>
          </a:p>
        </p:txBody>
      </p:sp>
      <p:sp>
        <p:nvSpPr>
          <p:cNvPr id="175" name="Google Shape;175;p19"/>
          <p:cNvSpPr txBox="1"/>
          <p:nvPr/>
        </p:nvSpPr>
        <p:spPr>
          <a:xfrm>
            <a:off x="1455750" y="320775"/>
            <a:ext cx="62325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solidFill>
                  <a:schemeClr val="lt1"/>
                </a:solidFill>
                <a:latin typeface="Lato"/>
                <a:ea typeface="Lato"/>
                <a:cs typeface="Lato"/>
                <a:sym typeface="Lato"/>
              </a:rPr>
              <a:t>Model Training and prediction </a:t>
            </a:r>
            <a:endParaRPr sz="21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37575" y="453700"/>
            <a:ext cx="7041900" cy="4100700"/>
          </a:xfrm>
          <a:prstGeom prst="rect">
            <a:avLst/>
          </a:prstGeom>
        </p:spPr>
        <p:txBody>
          <a:bodyPr anchorCtr="0" anchor="t" bIns="91425" lIns="91425" spcFirstLastPara="1" rIns="91425" wrap="square" tIns="91425">
            <a:normAutofit/>
          </a:bodyPr>
          <a:lstStyle/>
          <a:p>
            <a:pPr indent="0" lvl="0" marL="0" rtl="0" algn="l">
              <a:lnSpc>
                <a:spcPct val="120000"/>
              </a:lnSpc>
              <a:spcBef>
                <a:spcPts val="2400"/>
              </a:spcBef>
              <a:spcAft>
                <a:spcPts val="0"/>
              </a:spcAft>
              <a:buClr>
                <a:srgbClr val="000000"/>
              </a:buClr>
              <a:buSzPts val="990"/>
              <a:buFont typeface="Arial"/>
              <a:buNone/>
            </a:pPr>
            <a:r>
              <a:rPr lang="en-GB" sz="1960">
                <a:latin typeface="Gill Sans"/>
                <a:ea typeface="Gill Sans"/>
                <a:cs typeface="Gill Sans"/>
                <a:sym typeface="Gill Sans"/>
              </a:rPr>
              <a:t>Next</a:t>
            </a:r>
            <a:r>
              <a:rPr lang="en-GB" sz="1960">
                <a:latin typeface="Gill Sans"/>
                <a:ea typeface="Gill Sans"/>
                <a:cs typeface="Gill Sans"/>
                <a:sym typeface="Gill Sans"/>
              </a:rPr>
              <a:t> , we applied all those model on the dataset after Outlier Detection and removal and with hyper parameter tuning, and  following are the models and their kaggle score:</a:t>
            </a:r>
            <a:endParaRPr sz="1960">
              <a:latin typeface="Gill Sans"/>
              <a:ea typeface="Gill Sans"/>
              <a:cs typeface="Gill Sans"/>
              <a:sym typeface="Gill Sans"/>
            </a:endParaRPr>
          </a:p>
          <a:p>
            <a:pPr indent="0" lvl="0" marL="0" rtl="0" algn="l">
              <a:lnSpc>
                <a:spcPct val="120000"/>
              </a:lnSpc>
              <a:spcBef>
                <a:spcPts val="2400"/>
              </a:spcBef>
              <a:spcAft>
                <a:spcPts val="0"/>
              </a:spcAft>
              <a:buClr>
                <a:srgbClr val="000000"/>
              </a:buClr>
              <a:buSzPts val="990"/>
              <a:buFont typeface="Arial"/>
              <a:buNone/>
            </a:pPr>
            <a:r>
              <a:rPr lang="en-GB" sz="1960">
                <a:latin typeface="Gill Sans"/>
                <a:ea typeface="Gill Sans"/>
                <a:cs typeface="Gill Sans"/>
                <a:sym typeface="Gill Sans"/>
              </a:rPr>
              <a:t>Random forest with Outlier : kaggle score-.8441</a:t>
            </a:r>
            <a:endParaRPr sz="1960">
              <a:latin typeface="Gill Sans"/>
              <a:ea typeface="Gill Sans"/>
              <a:cs typeface="Gill Sans"/>
              <a:sym typeface="Gill Sans"/>
            </a:endParaRPr>
          </a:p>
          <a:p>
            <a:pPr indent="0" lvl="0" marL="0" rtl="0" algn="l">
              <a:lnSpc>
                <a:spcPct val="120000"/>
              </a:lnSpc>
              <a:spcBef>
                <a:spcPts val="2400"/>
              </a:spcBef>
              <a:spcAft>
                <a:spcPts val="0"/>
              </a:spcAft>
              <a:buClr>
                <a:srgbClr val="000000"/>
              </a:buClr>
              <a:buSzPts val="990"/>
              <a:buFont typeface="Arial"/>
              <a:buNone/>
            </a:pPr>
            <a:r>
              <a:rPr lang="en-GB" sz="1960">
                <a:latin typeface="Gill Sans"/>
                <a:ea typeface="Gill Sans"/>
                <a:cs typeface="Gill Sans"/>
                <a:sym typeface="Gill Sans"/>
              </a:rPr>
              <a:t>Logistic regression with outlier : kaggle score-.8491</a:t>
            </a:r>
            <a:endParaRPr sz="1960">
              <a:latin typeface="Gill Sans"/>
              <a:ea typeface="Gill Sans"/>
              <a:cs typeface="Gill Sans"/>
              <a:sym typeface="Gill Sans"/>
            </a:endParaRPr>
          </a:p>
          <a:p>
            <a:pPr indent="0" lvl="0" marL="0" rtl="0" algn="l">
              <a:lnSpc>
                <a:spcPct val="120000"/>
              </a:lnSpc>
              <a:spcBef>
                <a:spcPts val="2400"/>
              </a:spcBef>
              <a:spcAft>
                <a:spcPts val="0"/>
              </a:spcAft>
              <a:buClr>
                <a:srgbClr val="000000"/>
              </a:buClr>
              <a:buSzPts val="990"/>
              <a:buFont typeface="Arial"/>
              <a:buNone/>
            </a:pPr>
            <a:r>
              <a:rPr lang="en-GB" sz="1960">
                <a:latin typeface="Gill Sans"/>
                <a:ea typeface="Gill Sans"/>
                <a:cs typeface="Gill Sans"/>
                <a:sym typeface="Gill Sans"/>
              </a:rPr>
              <a:t>Decision tree with outlier : kaggle score-.6804</a:t>
            </a:r>
            <a:endParaRPr sz="1960">
              <a:latin typeface="Gill Sans"/>
              <a:ea typeface="Gill Sans"/>
              <a:cs typeface="Gill Sans"/>
              <a:sym typeface="Gill Sans"/>
            </a:endParaRPr>
          </a:p>
          <a:p>
            <a:pPr indent="0" lvl="0" marL="0" rtl="0" algn="l">
              <a:lnSpc>
                <a:spcPct val="120000"/>
              </a:lnSpc>
              <a:spcBef>
                <a:spcPts val="2400"/>
              </a:spcBef>
              <a:spcAft>
                <a:spcPts val="0"/>
              </a:spcAft>
              <a:buClr>
                <a:srgbClr val="000000"/>
              </a:buClr>
              <a:buSzPts val="990"/>
              <a:buFont typeface="Arial"/>
              <a:buNone/>
            </a:pPr>
            <a:r>
              <a:rPr lang="en-GB" sz="1960">
                <a:latin typeface="Gill Sans"/>
                <a:ea typeface="Gill Sans"/>
                <a:cs typeface="Gill Sans"/>
                <a:sym typeface="Gill Sans"/>
              </a:rPr>
              <a:t>Xgboost : kaggle score-.83771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6582600" cy="4210500"/>
          </a:xfrm>
          <a:prstGeom prst="rect">
            <a:avLst/>
          </a:prstGeom>
        </p:spPr>
        <p:txBody>
          <a:bodyPr anchorCtr="0" anchor="t" bIns="91425" lIns="91425" spcFirstLastPara="1" rIns="91425" wrap="square" tIns="91425">
            <a:normAutofit fontScale="90000"/>
          </a:bodyPr>
          <a:lstStyle/>
          <a:p>
            <a:pPr indent="0" lvl="0" marL="0" rtl="0" algn="l">
              <a:lnSpc>
                <a:spcPct val="120000"/>
              </a:lnSpc>
              <a:spcBef>
                <a:spcPts val="2400"/>
              </a:spcBef>
              <a:spcAft>
                <a:spcPts val="0"/>
              </a:spcAft>
              <a:buNone/>
            </a:pPr>
            <a:r>
              <a:rPr lang="en-GB" sz="1960">
                <a:latin typeface="Gill Sans"/>
                <a:ea typeface="Gill Sans"/>
                <a:cs typeface="Gill Sans"/>
                <a:sym typeface="Gill Sans"/>
              </a:rPr>
              <a:t>Next , we applied all those hyper-parameter tuned model on the dataset after Word2Vec and  Outlier Detection and removal, and  following are the models and their kaggle score:</a:t>
            </a:r>
            <a:endParaRPr sz="1960">
              <a:latin typeface="Gill Sans"/>
              <a:ea typeface="Gill Sans"/>
              <a:cs typeface="Gill Sans"/>
              <a:sym typeface="Gill Sans"/>
            </a:endParaRPr>
          </a:p>
          <a:p>
            <a:pPr indent="0" lvl="0" marL="0" rtl="0" algn="l">
              <a:lnSpc>
                <a:spcPct val="120000"/>
              </a:lnSpc>
              <a:spcBef>
                <a:spcPts val="2400"/>
              </a:spcBef>
              <a:spcAft>
                <a:spcPts val="0"/>
              </a:spcAft>
              <a:buNone/>
            </a:pPr>
            <a:r>
              <a:rPr lang="en-GB" sz="1960">
                <a:latin typeface="Gill Sans"/>
                <a:ea typeface="Gill Sans"/>
                <a:cs typeface="Gill Sans"/>
                <a:sym typeface="Gill Sans"/>
              </a:rPr>
              <a:t>Random forest with Outlier : kaggle score-.8769</a:t>
            </a:r>
            <a:endParaRPr sz="1960">
              <a:latin typeface="Gill Sans"/>
              <a:ea typeface="Gill Sans"/>
              <a:cs typeface="Gill Sans"/>
              <a:sym typeface="Gill Sans"/>
            </a:endParaRPr>
          </a:p>
          <a:p>
            <a:pPr indent="0" lvl="0" marL="0" rtl="0" algn="l">
              <a:lnSpc>
                <a:spcPct val="120000"/>
              </a:lnSpc>
              <a:spcBef>
                <a:spcPts val="2400"/>
              </a:spcBef>
              <a:spcAft>
                <a:spcPts val="0"/>
              </a:spcAft>
              <a:buNone/>
            </a:pPr>
            <a:r>
              <a:rPr lang="en-GB" sz="1960">
                <a:latin typeface="Gill Sans"/>
                <a:ea typeface="Gill Sans"/>
                <a:cs typeface="Gill Sans"/>
                <a:sym typeface="Gill Sans"/>
              </a:rPr>
              <a:t>Logistic regression with outlier : kaggle score-.8746</a:t>
            </a:r>
            <a:endParaRPr sz="1960">
              <a:latin typeface="Gill Sans"/>
              <a:ea typeface="Gill Sans"/>
              <a:cs typeface="Gill Sans"/>
              <a:sym typeface="Gill Sans"/>
            </a:endParaRPr>
          </a:p>
          <a:p>
            <a:pPr indent="0" lvl="0" marL="0" rtl="0" algn="l">
              <a:lnSpc>
                <a:spcPct val="120000"/>
              </a:lnSpc>
              <a:spcBef>
                <a:spcPts val="2400"/>
              </a:spcBef>
              <a:spcAft>
                <a:spcPts val="0"/>
              </a:spcAft>
              <a:buNone/>
            </a:pPr>
            <a:r>
              <a:rPr lang="en-GB" sz="1960">
                <a:latin typeface="Gill Sans"/>
                <a:ea typeface="Gill Sans"/>
                <a:cs typeface="Gill Sans"/>
                <a:sym typeface="Gill Sans"/>
              </a:rPr>
              <a:t>Decision tree with outlier : kaggle score-.75105</a:t>
            </a:r>
            <a:endParaRPr sz="1960">
              <a:latin typeface="Gill Sans"/>
              <a:ea typeface="Gill Sans"/>
              <a:cs typeface="Gill Sans"/>
              <a:sym typeface="Gill Sans"/>
            </a:endParaRPr>
          </a:p>
          <a:p>
            <a:pPr indent="0" lvl="0" marL="0" rtl="0" algn="l">
              <a:lnSpc>
                <a:spcPct val="120000"/>
              </a:lnSpc>
              <a:spcBef>
                <a:spcPts val="2400"/>
              </a:spcBef>
              <a:spcAft>
                <a:spcPts val="0"/>
              </a:spcAft>
              <a:buNone/>
            </a:pPr>
            <a:r>
              <a:rPr lang="en-GB" sz="1960">
                <a:latin typeface="Gill Sans"/>
                <a:ea typeface="Gill Sans"/>
                <a:cs typeface="Gill Sans"/>
                <a:sym typeface="Gill Sans"/>
              </a:rPr>
              <a:t>Xgboost with outlier: kaggle score-.8796</a:t>
            </a:r>
            <a:endParaRPr sz="1960">
              <a:latin typeface="Gill Sans"/>
              <a:ea typeface="Gill Sans"/>
              <a:cs typeface="Gill Sans"/>
              <a:sym typeface="Gill Sans"/>
            </a:endParaRPr>
          </a:p>
          <a:p>
            <a:pPr indent="0" lvl="0" marL="0" rtl="0" algn="l">
              <a:lnSpc>
                <a:spcPct val="120000"/>
              </a:lnSpc>
              <a:spcBef>
                <a:spcPts val="2400"/>
              </a:spcBef>
              <a:spcAft>
                <a:spcPts val="0"/>
              </a:spcAft>
              <a:buNone/>
            </a:pPr>
            <a:r>
              <a:rPr lang="en-GB" sz="1960">
                <a:latin typeface="Gill Sans"/>
                <a:ea typeface="Gill Sans"/>
                <a:cs typeface="Gill Sans"/>
                <a:sym typeface="Gill Sans"/>
              </a:rPr>
              <a:t>SVC with outlier: kaggle score-.8764</a:t>
            </a:r>
            <a:endParaRPr sz="1960">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