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2" r:id="rId12"/>
    <p:sldId id="268" r:id="rId13"/>
    <p:sldId id="2146847055" r:id="rId14"/>
    <p:sldId id="269" r:id="rId15"/>
    <p:sldId id="2146847059" r:id="rId16"/>
    <p:sldId id="2146847060" r:id="rId17"/>
    <p:sldId id="2146847061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cloud/watsonx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Agentic AI for Personalized Course Pathways (</a:t>
            </a:r>
            <a:r>
              <a:rPr lang="en-US" dirty="0" err="1"/>
              <a:t>learnmate</a:t>
            </a:r>
            <a:r>
              <a:rPr lang="en-US" dirty="0"/>
              <a:t>)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297" y="4438882"/>
            <a:ext cx="1039962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algn="just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Shubhanshu Kumar- Rungta College of Engineering and Technology,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Bhilai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(C.G)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B4E9DC2-49C2-32B5-78DB-1291E25C0E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069028"/>
            <a:ext cx="1116517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Data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Include behavioral analytics, learning pace, and third-party course platforms.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 Optimization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advanced ML techniques for better skill assessment and roadmap accuracy.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Expand support for diverse domains and regional learning patterns.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Edge Deployment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Enable faster, privacy-friendly recommendations using edge computing.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Adaptation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Improve responsiveness with continuous learning from user feedback.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Wider Deployment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Integrate with schools, coaching centers, and online learning platforms globally.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IBM Watsonx.ai Docs</a:t>
            </a:r>
            <a:r>
              <a:rPr lang="en-US" sz="2400" dirty="0"/>
              <a:t> – </a:t>
            </a:r>
            <a:r>
              <a:rPr lang="en-US" sz="2400" i="1" dirty="0"/>
              <a:t>Model deployment and inference on IBM Cloud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>
                <a:hlinkClick r:id="rId2"/>
              </a:rPr>
              <a:t>https://www.ibm.com/cloud/watsonx</a:t>
            </a:r>
            <a:endParaRPr lang="en-US" sz="2400" dirty="0"/>
          </a:p>
          <a:p>
            <a:pPr marL="305435" indent="-305435"/>
            <a:r>
              <a:rPr lang="en-US" sz="2400" b="1" dirty="0"/>
              <a:t>IBM Research – AI for Education</a:t>
            </a:r>
            <a:br>
              <a:rPr lang="en-US" sz="2400" dirty="0"/>
            </a:br>
            <a:r>
              <a:rPr lang="en-US" sz="2400" i="1" dirty="0"/>
              <a:t>Exploring the role of AI in personalized learning environments</a:t>
            </a:r>
            <a:br>
              <a:rPr lang="en-US" sz="2400" dirty="0"/>
            </a:br>
            <a:r>
              <a:rPr lang="en-US" sz="2400" dirty="0"/>
              <a:t>https://research.ibm.com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5D580E-D4DD-5043-3510-F04FD6BE2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008" y="1301749"/>
            <a:ext cx="7085984" cy="530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BF5A28-3DB3-5C33-2ABD-CD18221D5E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1408" y="1311582"/>
            <a:ext cx="6789184" cy="509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61B759-9FC9-4446-32C3-75B384673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470" y="1557388"/>
            <a:ext cx="8514735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Students often struggle to identify the right learning path that aligns with their interests and long-term goals due to the overwhelming number of online courses and a lack of personalized guidance. </a:t>
            </a:r>
            <a:r>
              <a:rPr lang="en-US" sz="2400" b="1" dirty="0" err="1"/>
              <a:t>LearnMate</a:t>
            </a:r>
            <a:r>
              <a:rPr lang="en-US" sz="2400" dirty="0"/>
              <a:t> aims to solve this by acting as an Agentic AI coach that interacts with students, understands their interests (like Frontend Development, Cybersecurity, UI/UX Design, etc.), assesses their current skill level, and dynamically builds a personalized course roadmap that adapts over time based on progress and preferences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b="1" dirty="0" err="1"/>
              <a:t>LearnMate</a:t>
            </a:r>
            <a:r>
              <a:rPr lang="en-US" sz="2000" dirty="0"/>
              <a:t> leverages Agentic AI to deliver </a:t>
            </a:r>
            <a:r>
              <a:rPr lang="en-US" sz="2000" b="1" dirty="0"/>
              <a:t>personalized learning pathways</a:t>
            </a:r>
            <a:r>
              <a:rPr lang="en-US" sz="2000" dirty="0"/>
              <a:t> through: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b="1" dirty="0"/>
              <a:t>Interest Mapping</a:t>
            </a:r>
            <a:r>
              <a:rPr lang="en-US" sz="2000" dirty="0"/>
              <a:t>: Understands students’ interests (e.g., Frontend, Cybersecurity, UI/UX).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b="1" dirty="0"/>
              <a:t>Skill Assessment</a:t>
            </a:r>
            <a:r>
              <a:rPr lang="en-US" sz="2000" dirty="0"/>
              <a:t>: Evaluates current knowledge through intelligent questioning.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Adaptive Roadmaps</a:t>
            </a:r>
            <a:r>
              <a:rPr lang="en-US" sz="2000" dirty="0"/>
              <a:t>: Dynamically builds and updates course plans based on progress, goals, and feedback.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000" b="1" dirty="0"/>
              <a:t>Ongoing Guidance</a:t>
            </a:r>
            <a:r>
              <a:rPr lang="en-US" sz="2000" dirty="0"/>
              <a:t>: Acts as a 24/7 mentor—offering curated resources, motivation, and real-time direction.</a:t>
            </a:r>
          </a:p>
          <a:p>
            <a:r>
              <a:rPr lang="en-US" sz="2000" b="1" dirty="0"/>
              <a:t>Outcome:</a:t>
            </a:r>
            <a:r>
              <a:rPr lang="en-US" sz="2000" dirty="0"/>
              <a:t> Reduced overwhelm, increased clarity, and better alignment with long-term career goals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D595A90-60A0-2C19-D9F3-FD615F9CEE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9011" y="1531910"/>
            <a:ext cx="8648512" cy="2366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Requirements for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LearnMate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(IBM Cloud)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&amp; Framework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llama-3-3-70b-instruct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LangGraph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Architecture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ReAct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F46129-BAC3-CF32-4E1B-D647A7E5A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505506"/>
              </p:ext>
            </p:extLst>
          </p:nvPr>
        </p:nvGraphicFramePr>
        <p:xfrm>
          <a:off x="289011" y="4131572"/>
          <a:ext cx="11029615" cy="21512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510912">
                  <a:extLst>
                    <a:ext uri="{9D8B030D-6E8A-4147-A177-3AD203B41FA5}">
                      <a16:colId xmlns:a16="http://schemas.microsoft.com/office/drawing/2014/main" val="2580265049"/>
                    </a:ext>
                  </a:extLst>
                </a:gridCol>
                <a:gridCol w="5518703">
                  <a:extLst>
                    <a:ext uri="{9D8B030D-6E8A-4147-A177-3AD203B41FA5}">
                      <a16:colId xmlns:a16="http://schemas.microsoft.com/office/drawing/2014/main" val="2078775402"/>
                    </a:ext>
                  </a:extLst>
                </a:gridCol>
              </a:tblGrid>
              <a:tr h="537810">
                <a:tc>
                  <a:txBody>
                    <a:bodyPr/>
                    <a:lstStyle/>
                    <a:p>
                      <a:r>
                        <a:rPr lang="en-IN" b="1" dirty="0"/>
                        <a:t>Purpose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Libraries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4984948"/>
                  </a:ext>
                </a:extLst>
              </a:tr>
              <a:tr h="537810">
                <a:tc>
                  <a:txBody>
                    <a:bodyPr/>
                    <a:lstStyle/>
                    <a:p>
                      <a:r>
                        <a:rPr lang="en-IN" b="1" dirty="0"/>
                        <a:t>LLM Interface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transformers, llama-cpp-python, openllm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736811"/>
                  </a:ext>
                </a:extLst>
              </a:tr>
              <a:tr h="537810">
                <a:tc>
                  <a:txBody>
                    <a:bodyPr/>
                    <a:lstStyle/>
                    <a:p>
                      <a:r>
                        <a:rPr lang="en-IN" b="1"/>
                        <a:t>Agent Framework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langgraph</a:t>
                      </a:r>
                      <a:r>
                        <a:rPr lang="en-IN" dirty="0"/>
                        <a:t>, react-agent, </a:t>
                      </a:r>
                      <a:r>
                        <a:rPr lang="en-IN" dirty="0" err="1"/>
                        <a:t>langchain</a:t>
                      </a:r>
                      <a:r>
                        <a:rPr lang="en-IN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681190"/>
                  </a:ext>
                </a:extLst>
              </a:tr>
              <a:tr h="537810">
                <a:tc>
                  <a:txBody>
                    <a:bodyPr/>
                    <a:lstStyle/>
                    <a:p>
                      <a:r>
                        <a:rPr lang="en-IN" b="1" dirty="0"/>
                        <a:t>UI &amp; Skill Assessment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streamlit</a:t>
                      </a:r>
                      <a:r>
                        <a:rPr lang="en-IN" dirty="0"/>
                        <a:t>, custom Python logic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1395124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7AA0F7B4-EB24-A0B6-86C8-E5C9EE19D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74" y="3627871"/>
            <a:ext cx="502413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Required Libraries for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LearnMate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0581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10" y="1120877"/>
            <a:ext cx="11710219" cy="5737123"/>
          </a:xfrm>
        </p:spPr>
        <p:txBody>
          <a:bodyPr>
            <a:normAutofit fontScale="25000" lnSpcReduction="20000"/>
          </a:bodyPr>
          <a:lstStyle/>
          <a:p>
            <a:r>
              <a:rPr lang="en-US" sz="5600" b="1" dirty="0"/>
              <a:t>Algorithm Selection</a:t>
            </a:r>
          </a:p>
          <a:p>
            <a:r>
              <a:rPr lang="en-US" sz="5600" dirty="0"/>
              <a:t>We use a </a:t>
            </a:r>
            <a:r>
              <a:rPr lang="en-US" sz="5600" b="1" dirty="0"/>
              <a:t>hybrid Agentic AI approach</a:t>
            </a:r>
            <a:r>
              <a:rPr lang="en-US" sz="5600" dirty="0"/>
              <a:t> combining </a:t>
            </a:r>
            <a:r>
              <a:rPr lang="en-US" sz="5600" b="1" dirty="0"/>
              <a:t>LLM (e.g., </a:t>
            </a:r>
            <a:r>
              <a:rPr lang="en-US" sz="5600" b="1" dirty="0" err="1"/>
              <a:t>LLaMA</a:t>
            </a:r>
            <a:r>
              <a:rPr lang="en-US" sz="5600" b="1" dirty="0"/>
              <a:t> 3)</a:t>
            </a:r>
            <a:r>
              <a:rPr lang="en-US" sz="5600" dirty="0"/>
              <a:t> with </a:t>
            </a:r>
            <a:r>
              <a:rPr lang="en-US" sz="5600" b="1" dirty="0" err="1"/>
              <a:t>ReAct</a:t>
            </a:r>
            <a:r>
              <a:rPr lang="en-US" sz="5600" b="1" dirty="0"/>
              <a:t> architecture and LangGraph framework</a:t>
            </a:r>
            <a:r>
              <a:rPr lang="en-US" sz="5600" dirty="0"/>
              <a:t>. This design enables reasoning, tool use, and dynamic interaction — ideal for adaptive learning path generation based on user inputs and progress.</a:t>
            </a:r>
          </a:p>
          <a:p>
            <a:r>
              <a:rPr lang="en-US" sz="5600" b="1" dirty="0"/>
              <a:t>Data Input</a:t>
            </a:r>
          </a:p>
          <a:p>
            <a:r>
              <a:rPr lang="en-US" sz="5600" dirty="0"/>
              <a:t>Key inputs include:</a:t>
            </a:r>
          </a:p>
          <a:p>
            <a:r>
              <a:rPr lang="en-US" sz="5600" dirty="0"/>
              <a:t>Student interests (e.g., Frontend Dev, Cybersecurity, UI/UX)</a:t>
            </a:r>
          </a:p>
          <a:p>
            <a:r>
              <a:rPr lang="en-US" sz="5600" dirty="0"/>
              <a:t>Current skill level (via quizzes or self-reporting)</a:t>
            </a:r>
          </a:p>
          <a:p>
            <a:r>
              <a:rPr lang="en-US" sz="5600" dirty="0"/>
              <a:t>Learning goals and timeline</a:t>
            </a:r>
          </a:p>
          <a:p>
            <a:r>
              <a:rPr lang="en-US" sz="5600" dirty="0"/>
              <a:t>User progress (course completions, quiz results)</a:t>
            </a:r>
          </a:p>
          <a:p>
            <a:r>
              <a:rPr lang="en-US" sz="5600" dirty="0"/>
              <a:t>Feedback and preferences</a:t>
            </a:r>
          </a:p>
          <a:p>
            <a:r>
              <a:rPr lang="en-US" sz="5600" b="1" dirty="0"/>
              <a:t>Training Process</a:t>
            </a:r>
          </a:p>
          <a:p>
            <a:r>
              <a:rPr lang="en-US" sz="5600" dirty="0"/>
              <a:t>We use </a:t>
            </a:r>
            <a:r>
              <a:rPr lang="en-US" sz="5600" b="1" dirty="0"/>
              <a:t>pre-trained LLMs</a:t>
            </a:r>
            <a:r>
              <a:rPr lang="en-US" sz="5600" dirty="0"/>
              <a:t> (e.g., </a:t>
            </a:r>
            <a:r>
              <a:rPr lang="en-US" sz="5600" dirty="0" err="1"/>
              <a:t>LLaMA</a:t>
            </a:r>
            <a:r>
              <a:rPr lang="en-US" sz="5600" dirty="0"/>
              <a:t> 3) hosted on </a:t>
            </a:r>
            <a:r>
              <a:rPr lang="en-US" sz="5600" b="1" u="sng" dirty="0"/>
              <a:t>IBM </a:t>
            </a:r>
            <a:r>
              <a:rPr lang="en-US" sz="5600" b="1" u="sng" dirty="0" err="1"/>
              <a:t>Watsonx</a:t>
            </a:r>
            <a:r>
              <a:rPr lang="en-US" sz="5600" b="1" u="sng" dirty="0"/>
              <a:t>.</a:t>
            </a:r>
          </a:p>
          <a:p>
            <a:r>
              <a:rPr lang="en-US" sz="5600" dirty="0"/>
              <a:t>No task-specific training required, but behavior is customized through prompt engineering and LangGraph-based flow design.</a:t>
            </a:r>
          </a:p>
          <a:p>
            <a:r>
              <a:rPr lang="en-US" sz="5600" dirty="0"/>
              <a:t>Fine-tuned models or embeddings (if used for resource matching) are optimized with semantic search and user feedback.</a:t>
            </a:r>
          </a:p>
          <a:p>
            <a:r>
              <a:rPr lang="en-US" sz="5600" b="1" dirty="0"/>
              <a:t>Prediction Process</a:t>
            </a:r>
          </a:p>
          <a:p>
            <a:r>
              <a:rPr lang="en-US" sz="5600" dirty="0"/>
              <a:t>The AI dynamically generates a </a:t>
            </a:r>
            <a:r>
              <a:rPr lang="en-US" sz="5600" b="1" dirty="0"/>
              <a:t>personalized course roadmap</a:t>
            </a:r>
            <a:r>
              <a:rPr lang="en-US" sz="5600" dirty="0"/>
              <a:t> based on interests, goals, and real-time user feedback.</a:t>
            </a:r>
          </a:p>
          <a:p>
            <a:r>
              <a:rPr lang="en-US" sz="5600" dirty="0"/>
              <a:t>Recommendations adapt over time by tracking learning progress and adjusting paths using context memory (e.g., via vector stores).</a:t>
            </a:r>
          </a:p>
          <a:p>
            <a:r>
              <a:rPr lang="en-US" sz="5600" dirty="0"/>
              <a:t>External tools (search engines, Wikipedia, web crawlers) assist in fetching up-to-date resources for each learner.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DE68F2-605C-7367-E7D7-FF6448B71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9173"/>
          <a:stretch>
            <a:fillRect/>
          </a:stretch>
        </p:blipFill>
        <p:spPr>
          <a:xfrm>
            <a:off x="1624689" y="1232453"/>
            <a:ext cx="8942621" cy="5188012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8941A-98BC-11BC-C4B9-C4812F9B1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FA6432-5D96-9E7B-932B-70029854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126C47-01DE-83C9-34CD-0786907BC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424" t="10547" r="-210"/>
          <a:stretch>
            <a:fillRect/>
          </a:stretch>
        </p:blipFill>
        <p:spPr>
          <a:xfrm>
            <a:off x="1612490" y="1779638"/>
            <a:ext cx="9281652" cy="4640825"/>
          </a:xfrm>
        </p:spPr>
      </p:pic>
    </p:spTree>
    <p:extLst>
      <p:ext uri="{BB962C8B-B14F-4D97-AF65-F5344CB8AC3E}">
        <p14:creationId xmlns:p14="http://schemas.microsoft.com/office/powerpoint/2010/main" val="17677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LearnMate</a:t>
            </a:r>
            <a:r>
              <a:rPr lang="en-US" sz="2000" dirty="0"/>
              <a:t> effectively tackles the challenge of personalized learning by using Agentic AI to match student interests with adaptive learning paths. It leverages LLMs, real-time tools, and user feedback to guide learners efficiently.</a:t>
            </a:r>
          </a:p>
          <a:p>
            <a:r>
              <a:rPr lang="en-US" sz="2000" dirty="0"/>
              <a:t>Key challenges included handling vague inputs and tool integration, which were addressed through prompt tuning and structured flows.</a:t>
            </a:r>
          </a:p>
          <a:p>
            <a:r>
              <a:rPr lang="en-US" sz="2000" dirty="0"/>
              <a:t>Future improvements include deeper personalization and expanded domain support. </a:t>
            </a:r>
            <a:r>
              <a:rPr lang="en-US" sz="2000" dirty="0" err="1"/>
              <a:t>LearnMate</a:t>
            </a:r>
            <a:r>
              <a:rPr lang="en-US" sz="2000" dirty="0"/>
              <a:t> offers a scalable solution to guide students with clarity and confidence in their learning journey.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45</TotalTime>
  <Words>744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Agentic AI for Personalized Course Pathways (learnmate)</vt:lpstr>
      <vt:lpstr>Contents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Shubhanshu Kumar</cp:lastModifiedBy>
  <cp:revision>25</cp:revision>
  <dcterms:created xsi:type="dcterms:W3CDTF">2021-05-26T16:50:10Z</dcterms:created>
  <dcterms:modified xsi:type="dcterms:W3CDTF">2025-08-02T12:34:36Z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