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4"/>
  </p:sldMasterIdLst>
  <p:notesMasterIdLst>
    <p:notesMasterId r:id="rId24"/>
  </p:notesMasterIdLst>
  <p:handoutMasterIdLst>
    <p:handoutMasterId r:id="rId25"/>
  </p:handoutMasterIdLst>
  <p:sldIdLst>
    <p:sldId id="2448" r:id="rId5"/>
    <p:sldId id="2462" r:id="rId6"/>
    <p:sldId id="2474" r:id="rId7"/>
    <p:sldId id="2456" r:id="rId8"/>
    <p:sldId id="2476" r:id="rId9"/>
    <p:sldId id="262" r:id="rId10"/>
    <p:sldId id="2480" r:id="rId11"/>
    <p:sldId id="2481" r:id="rId12"/>
    <p:sldId id="264" r:id="rId13"/>
    <p:sldId id="2482" r:id="rId14"/>
    <p:sldId id="2483" r:id="rId15"/>
    <p:sldId id="2484" r:id="rId16"/>
    <p:sldId id="2485" r:id="rId17"/>
    <p:sldId id="2487" r:id="rId18"/>
    <p:sldId id="2486" r:id="rId19"/>
    <p:sldId id="2488" r:id="rId20"/>
    <p:sldId id="2489" r:id="rId21"/>
    <p:sldId id="2490"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49B369-9461-4CF5-93C3-E43CCB18BAE3}">
          <p14:sldIdLst>
            <p14:sldId id="2448"/>
            <p14:sldId id="2462"/>
            <p14:sldId id="2474"/>
            <p14:sldId id="2456"/>
            <p14:sldId id="2476"/>
            <p14:sldId id="262"/>
            <p14:sldId id="2480"/>
            <p14:sldId id="2481"/>
            <p14:sldId id="264"/>
            <p14:sldId id="2482"/>
            <p14:sldId id="2483"/>
            <p14:sldId id="2484"/>
            <p14:sldId id="2485"/>
            <p14:sldId id="2487"/>
            <p14:sldId id="2486"/>
            <p14:sldId id="2488"/>
            <p14:sldId id="2489"/>
            <p14:sldId id="2490"/>
            <p14:sldId id="272"/>
          </p14:sldIdLst>
        </p14:section>
      </p14:sectionLst>
    </p:ex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1023B"/>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3955" autoAdjust="0"/>
  </p:normalViewPr>
  <p:slideViewPr>
    <p:cSldViewPr snapToGrid="0">
      <p:cViewPr varScale="1">
        <p:scale>
          <a:sx n="89" d="100"/>
          <a:sy n="89" d="100"/>
        </p:scale>
        <p:origin x="660" y="9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5/27/2023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604beb771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f604beb771_0_5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604beb771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f604beb771_0_5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0640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604beb771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f604beb771_0_5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98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604beb771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f604beb771_0_5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437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604beb771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f604beb771_0_5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4777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b4cd8a8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11b4cd8a87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5/27/2023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C2E478F-E849-4A8C-AF1F-CBCC78A7CBFA}"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008839"/>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317911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20157147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123028898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1063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266333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18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254530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5/27/2023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441974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7757322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5/27/2023</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81333378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5/27/2023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5115056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79790827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68320162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5/27/2023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7213371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5/27/2023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233275722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651" r:id="rId16"/>
    <p:sldLayoutId id="2147483660" r:id="rId17"/>
    <p:sldLayoutId id="2147483666" r:id="rId18"/>
    <p:sldLayoutId id="2147483679" r:id="rId19"/>
    <p:sldLayoutId id="2147483653" r:id="rId20"/>
    <p:sldLayoutId id="2147483680" r:id="rId2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http://www.hkbk.edu.in/" TargetMode="External"/><Relationship Id="rId4" Type="http://schemas.openxmlformats.org/officeDocument/2006/relationships/hyperlink" Target="mailto:info@hkbk.edu.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pixabay.com/en/thanks-3d-sign-word-thank-you-1004050/"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ressbooks.rampages.us/msw-research/chapter/5-writing-your-literature-review/"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oto.wuestenigel.com/algorithm-text-on-blackboard/"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4" name="Text Placeholder 3">
            <a:extLst>
              <a:ext uri="{FF2B5EF4-FFF2-40B4-BE49-F238E27FC236}">
                <a16:creationId xmlns:a16="http://schemas.microsoft.com/office/drawing/2014/main" id="{5BBB16D0-0201-43C7-8C8B-DB86A5C33FEB}"/>
              </a:ext>
            </a:extLst>
          </p:cNvPr>
          <p:cNvSpPr>
            <a:spLocks noGrp="1"/>
          </p:cNvSpPr>
          <p:nvPr>
            <p:ph type="body" sz="quarter" idx="12"/>
          </p:nvPr>
        </p:nvSpPr>
        <p:spPr/>
        <p:txBody>
          <a:bodyPr/>
          <a:lstStyle/>
          <a:p>
            <a:r>
              <a:rPr lang="en-IN" dirty="0"/>
              <a:t> </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7309502" y="5419565"/>
            <a:ext cx="3992683" cy="421837"/>
          </a:xfr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5400000" scaled="1"/>
            <a:tileRect/>
          </a:gradFill>
        </p:spPr>
        <p:txBody>
          <a:bodyPr/>
          <a:lstStyle/>
          <a:p>
            <a:r>
              <a:rPr lang="en-US" sz="1600" b="1" cap="none" dirty="0">
                <a:latin typeface="Times New Roman" panose="02020603050405020304" pitchFamily="18" charset="0"/>
                <a:cs typeface="Times New Roman" panose="02020603050405020304" pitchFamily="18" charset="0"/>
              </a:rPr>
              <a:t>Guided By:-Prof. Tahir </a:t>
            </a:r>
            <a:r>
              <a:rPr lang="en-US" sz="1600" b="1" cap="none" dirty="0" err="1">
                <a:latin typeface="Times New Roman" panose="02020603050405020304" pitchFamily="18" charset="0"/>
                <a:cs typeface="Times New Roman" panose="02020603050405020304" pitchFamily="18" charset="0"/>
              </a:rPr>
              <a:t>Naquash</a:t>
            </a:r>
            <a:endParaRPr lang="en-US" sz="1600" b="1" cap="none" dirty="0">
              <a:latin typeface="Times New Roman" panose="02020603050405020304" pitchFamily="18" charset="0"/>
              <a:cs typeface="Times New Roman" panose="02020603050405020304" pitchFamily="18" charset="0"/>
            </a:endParaRPr>
          </a:p>
        </p:txBody>
      </p:sp>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80475" y="2987653"/>
            <a:ext cx="11490325" cy="1059333"/>
          </a:xfrm>
        </p:spPr>
        <p:txBody>
          <a:bodyPr/>
          <a:lstStyle/>
          <a:p>
            <a:pPr marL="234950" marR="32385" indent="-234950" algn="ctr">
              <a:lnSpc>
                <a:spcPct val="104000"/>
              </a:lnSpc>
              <a:spcAft>
                <a:spcPts val="2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Detection of Malware Using Machine Learning Algorithms</a:t>
            </a:r>
            <a:endParaRPr lang="en-US" sz="2800" b="1"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4CF94647-4A09-4561-8B5D-6CBC3999EB66}"/>
              </a:ext>
            </a:extLst>
          </p:cNvPr>
          <p:cNvSpPr txBox="1">
            <a:spLocks/>
          </p:cNvSpPr>
          <p:nvPr/>
        </p:nvSpPr>
        <p:spPr>
          <a:xfrm>
            <a:off x="5542962" y="4553146"/>
            <a:ext cx="1687398" cy="612743"/>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AE725A7-45B1-1A96-5A4D-619771B547A2}"/>
              </a:ext>
            </a:extLst>
          </p:cNvPr>
          <p:cNvSpPr txBox="1"/>
          <p:nvPr/>
        </p:nvSpPr>
        <p:spPr>
          <a:xfrm>
            <a:off x="2092360" y="259972"/>
            <a:ext cx="8007276" cy="1538883"/>
          </a:xfrm>
          <a:prstGeom prst="rect">
            <a:avLst/>
          </a:prstGeom>
          <a:noFill/>
        </p:spPr>
        <p:txBody>
          <a:bodyPr wrap="square">
            <a:spAutoFit/>
          </a:bodyPr>
          <a:lstStyle/>
          <a:p>
            <a:pPr algn="ctr"/>
            <a:r>
              <a:rPr lang="en-IN" sz="4000" b="1" dirty="0">
                <a:solidFill>
                  <a:srgbClr val="00B0F0"/>
                </a:solidFill>
                <a:latin typeface="Times New Roman" panose="02020603050405020304" pitchFamily="18" charset="0"/>
                <a:cs typeface="Times New Roman" panose="02020603050405020304" pitchFamily="18" charset="0"/>
              </a:rPr>
              <a:t>HKBK College of Engineering</a:t>
            </a:r>
          </a:p>
          <a:p>
            <a:pPr algn="ctr"/>
            <a:r>
              <a:rPr lang="en-IN" b="1" dirty="0">
                <a:solidFill>
                  <a:schemeClr val="tx1">
                    <a:lumMod val="65000"/>
                  </a:schemeClr>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Approved by AICTE &amp; Affiliated by VTU</a:t>
            </a:r>
            <a:r>
              <a:rPr lang="en-IN" b="1" dirty="0">
                <a:solidFill>
                  <a:schemeClr val="tx1">
                    <a:lumMod val="65000"/>
                  </a:schemeClr>
                </a:solidFill>
                <a:latin typeface="Times New Roman" panose="02020603050405020304" pitchFamily="18" charset="0"/>
                <a:cs typeface="Times New Roman" panose="02020603050405020304" pitchFamily="18" charset="0"/>
              </a:rPr>
              <a:t>)</a:t>
            </a:r>
          </a:p>
          <a:p>
            <a:pPr algn="ctr"/>
            <a:r>
              <a:rPr lang="en-IN" dirty="0">
                <a:latin typeface="Times New Roman" panose="02020603050405020304" pitchFamily="18" charset="0"/>
                <a:cs typeface="Times New Roman" panose="02020603050405020304" pitchFamily="18" charset="0"/>
              </a:rPr>
              <a:t>No.22/1, </a:t>
            </a:r>
            <a:r>
              <a:rPr lang="en-IN" dirty="0" err="1">
                <a:latin typeface="Times New Roman" panose="02020603050405020304" pitchFamily="18" charset="0"/>
                <a:cs typeface="Times New Roman" panose="02020603050405020304" pitchFamily="18" charset="0"/>
              </a:rPr>
              <a:t>Nagawara</a:t>
            </a:r>
            <a:r>
              <a:rPr lang="en-IN" dirty="0">
                <a:latin typeface="Times New Roman" panose="02020603050405020304" pitchFamily="18" charset="0"/>
                <a:cs typeface="Times New Roman" panose="02020603050405020304" pitchFamily="18" charset="0"/>
              </a:rPr>
              <a:t>, Bengaluru, Karnataka 560045.</a:t>
            </a:r>
          </a:p>
          <a:p>
            <a:pPr algn="ctr"/>
            <a:r>
              <a:rPr lang="en-US" sz="1800" b="1" dirty="0">
                <a:effectLst/>
                <a:latin typeface="Times New Roman" panose="02020603050405020304" pitchFamily="18" charset="0"/>
                <a:ea typeface="Times New Roman" panose="02020603050405020304" pitchFamily="18" charset="0"/>
              </a:rPr>
              <a:t>Email: </a:t>
            </a:r>
            <a:r>
              <a:rPr lang="en-US" sz="1800" b="1" u="none" strike="noStrike"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info@hkbk.edu.in </a:t>
            </a:r>
            <a:r>
              <a:rPr lang="en-US" sz="1800" b="1" dirty="0">
                <a:effectLst/>
                <a:latin typeface="Times New Roman" panose="02020603050405020304" pitchFamily="18" charset="0"/>
                <a:ea typeface="Times New Roman" panose="02020603050405020304" pitchFamily="18" charset="0"/>
              </a:rPr>
              <a:t>URL: </a:t>
            </a:r>
            <a:r>
              <a:rPr lang="en-US" sz="1800" b="1" u="none" strike="noStrike"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www.hkbk.edu.in</a:t>
            </a:r>
            <a:endParaRPr lang="en-IN" sz="1800" dirty="0">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5B38A9AB-8F1E-D6CA-64F0-364A4E0EEFF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8967" y="379954"/>
            <a:ext cx="1373393" cy="1361553"/>
          </a:xfrm>
          <a:prstGeom prst="rect">
            <a:avLst/>
          </a:prstGeom>
          <a:noFill/>
          <a:ln>
            <a:noFill/>
          </a:ln>
        </p:spPr>
      </p:pic>
      <p:sp>
        <p:nvSpPr>
          <p:cNvPr id="14" name="TextBox 13">
            <a:extLst>
              <a:ext uri="{FF2B5EF4-FFF2-40B4-BE49-F238E27FC236}">
                <a16:creationId xmlns:a16="http://schemas.microsoft.com/office/drawing/2014/main" id="{DB153B2D-44F7-BD1F-9EBF-0FEAB716DE4A}"/>
              </a:ext>
            </a:extLst>
          </p:cNvPr>
          <p:cNvSpPr txBox="1"/>
          <p:nvPr/>
        </p:nvSpPr>
        <p:spPr>
          <a:xfrm>
            <a:off x="1281952" y="2038016"/>
            <a:ext cx="9411148" cy="670183"/>
          </a:xfrm>
          <a:prstGeom prst="rect">
            <a:avLst/>
          </a:prstGeom>
          <a:noFill/>
        </p:spPr>
        <p:txBody>
          <a:bodyPr wrap="square">
            <a:spAutoFit/>
          </a:bodyPr>
          <a:lstStyle/>
          <a:p>
            <a:pPr algn="ctr">
              <a:lnSpc>
                <a:spcPts val="1840"/>
              </a:lnSpc>
              <a:spcBef>
                <a:spcPts val="740"/>
              </a:spcBef>
            </a:pPr>
            <a:r>
              <a:rPr lang="en-US" sz="2800" b="1" dirty="0">
                <a:effectLst/>
                <a:latin typeface="Times New Roman" panose="02020603050405020304" pitchFamily="18" charset="0"/>
                <a:ea typeface="Times New Roman" panose="02020603050405020304" pitchFamily="18" charset="0"/>
              </a:rPr>
              <a:t>Department of Computer Science &amp; Engineering</a:t>
            </a:r>
          </a:p>
          <a:p>
            <a:pPr algn="ctr">
              <a:lnSpc>
                <a:spcPts val="1840"/>
              </a:lnSpc>
              <a:spcBef>
                <a:spcPts val="740"/>
              </a:spcBef>
            </a:pPr>
            <a:r>
              <a:rPr lang="en-US" sz="2400" b="1" dirty="0">
                <a:latin typeface="Times New Roman" panose="02020603050405020304" pitchFamily="18" charset="0"/>
                <a:ea typeface="Times New Roman" panose="02020603050405020304" pitchFamily="18" charset="0"/>
              </a:rPr>
              <a:t>Project Work Phase II (18CSP85)</a:t>
            </a:r>
            <a:endParaRPr lang="en-IN" sz="2400" dirty="0">
              <a:effectLst/>
              <a:latin typeface="Times New Roman" panose="02020603050405020304" pitchFamily="18" charset="0"/>
              <a:ea typeface="Times New Roman" panose="02020603050405020304" pitchFamily="18" charset="0"/>
            </a:endParaRPr>
          </a:p>
        </p:txBody>
      </p:sp>
      <p:pic>
        <p:nvPicPr>
          <p:cNvPr id="15" name="Picture 14" descr="VTU-logo">
            <a:extLst>
              <a:ext uri="{FF2B5EF4-FFF2-40B4-BE49-F238E27FC236}">
                <a16:creationId xmlns:a16="http://schemas.microsoft.com/office/drawing/2014/main" id="{81ED5A32-6F89-314D-173C-6454D800D3B6}"/>
              </a:ext>
            </a:extLst>
          </p:cNvPr>
          <p:cNvPicPr>
            <a:picLocks noChangeAspect="1"/>
          </p:cNvPicPr>
          <p:nvPr/>
        </p:nvPicPr>
        <p:blipFill>
          <a:blip r:embed="rId7" cstate="print"/>
          <a:srcRect/>
          <a:stretch>
            <a:fillRect/>
          </a:stretch>
        </p:blipFill>
        <p:spPr bwMode="auto">
          <a:xfrm>
            <a:off x="9616053" y="41805"/>
            <a:ext cx="1686132" cy="2141387"/>
          </a:xfrm>
          <a:prstGeom prst="ellipse">
            <a:avLst/>
          </a:prstGeom>
          <a:ln>
            <a:noFill/>
          </a:ln>
          <a:effectLst>
            <a:softEdge rad="112500"/>
          </a:effectLst>
        </p:spPr>
      </p:pic>
      <p:sp>
        <p:nvSpPr>
          <p:cNvPr id="3" name="TextBox 2">
            <a:extLst>
              <a:ext uri="{FF2B5EF4-FFF2-40B4-BE49-F238E27FC236}">
                <a16:creationId xmlns:a16="http://schemas.microsoft.com/office/drawing/2014/main" id="{85376640-4E86-C19F-08AE-B787E10DBACF}"/>
              </a:ext>
            </a:extLst>
          </p:cNvPr>
          <p:cNvSpPr txBox="1"/>
          <p:nvPr/>
        </p:nvSpPr>
        <p:spPr>
          <a:xfrm>
            <a:off x="104887" y="4646462"/>
            <a:ext cx="3692562"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Shubhanshu Kumar (1HK20CS409)</a:t>
            </a:r>
          </a:p>
          <a:p>
            <a:r>
              <a:rPr lang="en-US" dirty="0">
                <a:latin typeface="Times New Roman" panose="02020603050405020304" pitchFamily="18" charset="0"/>
                <a:cs typeface="Times New Roman" panose="02020603050405020304" pitchFamily="18" charset="0"/>
              </a:rPr>
              <a:t>Satyam Singh (1HK19CS135)</a:t>
            </a:r>
          </a:p>
          <a:p>
            <a:r>
              <a:rPr lang="en-US" dirty="0">
                <a:latin typeface="Times New Roman" panose="02020603050405020304" pitchFamily="18" charset="0"/>
                <a:cs typeface="Times New Roman" panose="02020603050405020304" pitchFamily="18" charset="0"/>
              </a:rPr>
              <a:t>Yusuf Ahmad	(1HK19CS185)</a:t>
            </a:r>
          </a:p>
          <a:p>
            <a:r>
              <a:rPr lang="en-US" dirty="0">
                <a:latin typeface="Times New Roman" panose="02020603050405020304" pitchFamily="18" charset="0"/>
                <a:cs typeface="Times New Roman" panose="02020603050405020304" pitchFamily="18" charset="0"/>
              </a:rPr>
              <a:t>Yash Anjana (1HK19CS183)</a:t>
            </a:r>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f604beb771_0_519"/>
          <p:cNvSpPr txBox="1">
            <a:spLocks noGrp="1"/>
          </p:cNvSpPr>
          <p:nvPr>
            <p:ph type="title"/>
          </p:nvPr>
        </p:nvSpPr>
        <p:spPr>
          <a:xfrm>
            <a:off x="162437" y="129092"/>
            <a:ext cx="3742589" cy="1011219"/>
          </a:xfrm>
          <a:prstGeom prst="rect">
            <a:avLst/>
          </a:prstGeom>
          <a:noFill/>
          <a:ln>
            <a:noFill/>
          </a:ln>
        </p:spPr>
        <p:txBody>
          <a:bodyPr spcFirstLastPara="1" wrap="square" lIns="91425" tIns="45700" rIns="91425" bIns="45700" anchor="t" anchorCtr="0">
            <a:noAutofit/>
          </a:bodyPr>
          <a:lstStyle/>
          <a:p>
            <a:pPr marL="342900" lvl="0" indent="0" algn="ctr" rtl="0">
              <a:lnSpc>
                <a:spcPct val="115000"/>
              </a:lnSpc>
              <a:spcBef>
                <a:spcPts val="1000"/>
              </a:spcBef>
              <a:spcAft>
                <a:spcPts val="0"/>
              </a:spcAft>
              <a:buSzPts val="3600"/>
              <a:buNone/>
            </a:pPr>
            <a:r>
              <a:rPr lang="en-IN" sz="3200" b="1" dirty="0">
                <a:solidFill>
                  <a:schemeClr val="tx1"/>
                </a:solidFill>
                <a:latin typeface="Times New Roman" panose="02020603050405020304" pitchFamily="18" charset="0"/>
                <a:cs typeface="Times New Roman" panose="02020603050405020304" pitchFamily="18" charset="0"/>
              </a:rPr>
              <a:t>DECISION TREE</a:t>
            </a:r>
          </a:p>
        </p:txBody>
      </p:sp>
      <p:sp>
        <p:nvSpPr>
          <p:cNvPr id="139" name="Google Shape;139;gf604beb771_0_519"/>
          <p:cNvSpPr txBox="1">
            <a:spLocks noGrp="1"/>
          </p:cNvSpPr>
          <p:nvPr>
            <p:ph idx="1"/>
          </p:nvPr>
        </p:nvSpPr>
        <p:spPr>
          <a:xfrm>
            <a:off x="162436" y="961476"/>
            <a:ext cx="9573235" cy="4471136"/>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1440"/>
              <a:buNone/>
            </a:pPr>
            <a:r>
              <a:rPr lang="en-IN" sz="1800" b="1" dirty="0">
                <a:solidFill>
                  <a:schemeClr val="tx1"/>
                </a:solidFill>
                <a:latin typeface="Times New Roman" panose="02020603050405020304" pitchFamily="18" charset="0"/>
                <a:ea typeface="Arial"/>
                <a:cs typeface="Times New Roman" panose="02020603050405020304" pitchFamily="18" charset="0"/>
                <a:sym typeface="Arial"/>
              </a:rPr>
              <a:t>The decision tree Algorithm belongs to the family of supervised machine learning algorithms.</a:t>
            </a:r>
          </a:p>
          <a:p>
            <a:pPr marL="0" lvl="0" indent="0" algn="just" rtl="0">
              <a:lnSpc>
                <a:spcPct val="150000"/>
              </a:lnSpc>
              <a:spcBef>
                <a:spcPts val="0"/>
              </a:spcBef>
              <a:spcAft>
                <a:spcPts val="0"/>
              </a:spcAft>
              <a:buSzPts val="1440"/>
              <a:buNone/>
            </a:pPr>
            <a:r>
              <a:rPr lang="en-IN" sz="1800" b="1" dirty="0">
                <a:solidFill>
                  <a:schemeClr val="tx1"/>
                </a:solidFill>
                <a:latin typeface="Times New Roman" panose="02020603050405020304" pitchFamily="18" charset="0"/>
                <a:ea typeface="Arial"/>
                <a:cs typeface="Times New Roman" panose="02020603050405020304" pitchFamily="18" charset="0"/>
                <a:sym typeface="Arial"/>
              </a:rPr>
              <a:t>It can be used for both a classification problem as well as for a regression problem.</a:t>
            </a:r>
          </a:p>
          <a:p>
            <a:pPr marL="0" lvl="0" indent="0" algn="just" rtl="0">
              <a:lnSpc>
                <a:spcPct val="150000"/>
              </a:lnSpc>
              <a:spcBef>
                <a:spcPts val="0"/>
              </a:spcBef>
              <a:spcAft>
                <a:spcPts val="0"/>
              </a:spcAft>
              <a:buSzPts val="1440"/>
              <a:buNone/>
            </a:pPr>
            <a:r>
              <a:rPr lang="en-IN" sz="1800" b="1" dirty="0">
                <a:solidFill>
                  <a:schemeClr val="tx1"/>
                </a:solidFill>
                <a:latin typeface="Times New Roman" panose="02020603050405020304" pitchFamily="18" charset="0"/>
                <a:ea typeface="Arial"/>
                <a:cs typeface="Times New Roman" panose="02020603050405020304" pitchFamily="18" charset="0"/>
                <a:sym typeface="Arial"/>
              </a:rPr>
              <a:t>The goal of this algorithm is to create a model that predicts the value of a target variable, for which the decision tree uses the tree representation to solve the problem in which the leaf node corresponds to a class label and attributes are represented on the internal node of the tree.</a:t>
            </a:r>
          </a:p>
        </p:txBody>
      </p:sp>
      <p:pic>
        <p:nvPicPr>
          <p:cNvPr id="1026" name="Picture 2" descr="Decision Tree - GeeksforGeeks">
            <a:extLst>
              <a:ext uri="{FF2B5EF4-FFF2-40B4-BE49-F238E27FC236}">
                <a16:creationId xmlns:a16="http://schemas.microsoft.com/office/drawing/2014/main" id="{73114CD6-7977-138F-4DAB-EC4A3A445A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91" t="11809" r="15724" b="13047"/>
          <a:stretch/>
        </p:blipFill>
        <p:spPr bwMode="auto">
          <a:xfrm>
            <a:off x="3550023" y="3135853"/>
            <a:ext cx="4625788" cy="35930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61A0121-CD41-D021-6F9F-79D5C84346A5}"/>
              </a:ext>
            </a:extLst>
          </p:cNvPr>
          <p:cNvSpPr txBox="1"/>
          <p:nvPr/>
        </p:nvSpPr>
        <p:spPr>
          <a:xfrm>
            <a:off x="8175811" y="6359576"/>
            <a:ext cx="3065929" cy="369332"/>
          </a:xfrm>
          <a:prstGeom prst="rect">
            <a:avLst/>
          </a:prstGeom>
          <a:noFill/>
        </p:spPr>
        <p:txBody>
          <a:bodyPr wrap="square">
            <a:spAutoFit/>
          </a:bodyPr>
          <a:lstStyle/>
          <a:p>
            <a:r>
              <a:rPr lang="en-IN" sz="1800" b="1" dirty="0">
                <a:solidFill>
                  <a:schemeClr val="tx1"/>
                </a:solidFill>
                <a:latin typeface="Times New Roman" panose="02020603050405020304" pitchFamily="18" charset="0"/>
                <a:cs typeface="Times New Roman" panose="02020603050405020304" pitchFamily="18" charset="0"/>
              </a:rPr>
              <a:t>Sample Decision Tree</a:t>
            </a:r>
            <a:endParaRPr lang="en-IN" dirty="0"/>
          </a:p>
        </p:txBody>
      </p:sp>
    </p:spTree>
    <p:extLst>
      <p:ext uri="{BB962C8B-B14F-4D97-AF65-F5344CB8AC3E}">
        <p14:creationId xmlns:p14="http://schemas.microsoft.com/office/powerpoint/2010/main" val="197136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3" name="Google Shape;138;gf604beb771_0_519">
            <a:extLst>
              <a:ext uri="{FF2B5EF4-FFF2-40B4-BE49-F238E27FC236}">
                <a16:creationId xmlns:a16="http://schemas.microsoft.com/office/drawing/2014/main" id="{195C85B1-2A22-F705-C981-6A8702373BC0}"/>
              </a:ext>
            </a:extLst>
          </p:cNvPr>
          <p:cNvSpPr txBox="1">
            <a:spLocks/>
          </p:cNvSpPr>
          <p:nvPr/>
        </p:nvSpPr>
        <p:spPr>
          <a:xfrm>
            <a:off x="0" y="274320"/>
            <a:ext cx="5108812" cy="891553"/>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342900" algn="ctr">
              <a:lnSpc>
                <a:spcPct val="115000"/>
              </a:lnSpc>
              <a:spcBef>
                <a:spcPts val="1000"/>
              </a:spcBef>
              <a:buSzPts val="3600"/>
            </a:pPr>
            <a:r>
              <a:rPr lang="en-IN" sz="3200" b="1" dirty="0">
                <a:latin typeface="Times New Roman" panose="02020603050405020304" pitchFamily="18" charset="0"/>
                <a:cs typeface="Times New Roman" panose="02020603050405020304" pitchFamily="18" charset="0"/>
              </a:rPr>
              <a:t>GRADIENT BOOSTING</a:t>
            </a:r>
          </a:p>
        </p:txBody>
      </p:sp>
      <p:sp>
        <p:nvSpPr>
          <p:cNvPr id="6" name="TextBox 5">
            <a:extLst>
              <a:ext uri="{FF2B5EF4-FFF2-40B4-BE49-F238E27FC236}">
                <a16:creationId xmlns:a16="http://schemas.microsoft.com/office/drawing/2014/main" id="{7EC6405F-D6AF-8504-EEF1-52C35CCE9BDD}"/>
              </a:ext>
            </a:extLst>
          </p:cNvPr>
          <p:cNvSpPr txBox="1"/>
          <p:nvPr/>
        </p:nvSpPr>
        <p:spPr>
          <a:xfrm>
            <a:off x="287766" y="1423644"/>
            <a:ext cx="8931537" cy="1754326"/>
          </a:xfrm>
          <a:prstGeom prst="rect">
            <a:avLst/>
          </a:prstGeom>
          <a:noFill/>
        </p:spPr>
        <p:txBody>
          <a:bodyPr wrap="square">
            <a:spAutoFit/>
          </a:bodyPr>
          <a:lstStyle/>
          <a:p>
            <a:pPr algn="just"/>
            <a:r>
              <a:rPr lang="en-IN" sz="1800" b="0" i="0" u="none" strike="noStrike" baseline="0" dirty="0">
                <a:solidFill>
                  <a:srgbClr val="212121"/>
                </a:solidFill>
                <a:latin typeface="Times New Roman" panose="02020603050405020304" pitchFamily="18" charset="0"/>
              </a:rPr>
              <a:t>The idea behind "gradient boosting" is to take a weak hypothesis or weak learning algorithm and make a series of tweaks to it that will improve the strength of the hypothesis/learner. </a:t>
            </a:r>
          </a:p>
          <a:p>
            <a:pPr algn="just"/>
            <a:r>
              <a:rPr lang="en-IN" sz="1800" b="0" i="0" u="none" strike="noStrike" baseline="0" dirty="0">
                <a:solidFill>
                  <a:srgbClr val="212121"/>
                </a:solidFill>
                <a:latin typeface="Times New Roman" panose="02020603050405020304" pitchFamily="18" charset="0"/>
              </a:rPr>
              <a:t>This type of Hypothesis Boosting is based on the idea of Probability Approximately Correct Learning (PAC). </a:t>
            </a:r>
          </a:p>
          <a:p>
            <a:pPr algn="just"/>
            <a:r>
              <a:rPr lang="en-IN" sz="1800" b="0" i="0" u="none" strike="noStrike" baseline="0" dirty="0">
                <a:solidFill>
                  <a:srgbClr val="212121"/>
                </a:solidFill>
                <a:latin typeface="Times New Roman" panose="02020603050405020304" pitchFamily="18" charset="0"/>
              </a:rPr>
              <a:t>This PAC learning method investigates machine learning problems to interpret how complex they are, and a similar method is applied to Hypothesis Boosting. </a:t>
            </a:r>
            <a:endParaRPr lang="en-IN" dirty="0"/>
          </a:p>
        </p:txBody>
      </p:sp>
      <p:pic>
        <p:nvPicPr>
          <p:cNvPr id="9" name="Picture 8">
            <a:extLst>
              <a:ext uri="{FF2B5EF4-FFF2-40B4-BE49-F238E27FC236}">
                <a16:creationId xmlns:a16="http://schemas.microsoft.com/office/drawing/2014/main" id="{77498AD8-90AE-8CD3-03CA-62072FE0EA60}"/>
              </a:ext>
            </a:extLst>
          </p:cNvPr>
          <p:cNvPicPr>
            <a:picLocks noChangeAspect="1"/>
          </p:cNvPicPr>
          <p:nvPr/>
        </p:nvPicPr>
        <p:blipFill>
          <a:blip r:embed="rId3"/>
          <a:stretch>
            <a:fillRect/>
          </a:stretch>
        </p:blipFill>
        <p:spPr>
          <a:xfrm>
            <a:off x="1435005" y="3521940"/>
            <a:ext cx="7171113" cy="2258080"/>
          </a:xfrm>
          <a:prstGeom prst="rect">
            <a:avLst/>
          </a:prstGeom>
        </p:spPr>
      </p:pic>
      <p:sp>
        <p:nvSpPr>
          <p:cNvPr id="11" name="TextBox 10">
            <a:extLst>
              <a:ext uri="{FF2B5EF4-FFF2-40B4-BE49-F238E27FC236}">
                <a16:creationId xmlns:a16="http://schemas.microsoft.com/office/drawing/2014/main" id="{99E4CBB8-F43A-8738-2169-A79AD3FD8BE2}"/>
              </a:ext>
            </a:extLst>
          </p:cNvPr>
          <p:cNvSpPr txBox="1"/>
          <p:nvPr/>
        </p:nvSpPr>
        <p:spPr>
          <a:xfrm>
            <a:off x="4094058" y="6083848"/>
            <a:ext cx="1853005" cy="369332"/>
          </a:xfrm>
          <a:prstGeom prst="rect">
            <a:avLst/>
          </a:prstGeom>
          <a:noFill/>
        </p:spPr>
        <p:txBody>
          <a:bodyPr wrap="square">
            <a:spAutoFit/>
          </a:bodyPr>
          <a:lstStyle/>
          <a:p>
            <a:r>
              <a:rPr lang="en-IN" sz="1800" b="1" i="0" u="none" strike="noStrike" baseline="0" dirty="0">
                <a:solidFill>
                  <a:srgbClr val="000000"/>
                </a:solidFill>
                <a:latin typeface="Times New Roman" panose="02020603050405020304" pitchFamily="18" charset="0"/>
              </a:rPr>
              <a:t>Gradient Boost </a:t>
            </a:r>
            <a:endParaRPr lang="en-IN" dirty="0"/>
          </a:p>
        </p:txBody>
      </p:sp>
    </p:spTree>
    <p:extLst>
      <p:ext uri="{BB962C8B-B14F-4D97-AF65-F5344CB8AC3E}">
        <p14:creationId xmlns:p14="http://schemas.microsoft.com/office/powerpoint/2010/main" val="228072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3" name="Google Shape;138;gf604beb771_0_519">
            <a:extLst>
              <a:ext uri="{FF2B5EF4-FFF2-40B4-BE49-F238E27FC236}">
                <a16:creationId xmlns:a16="http://schemas.microsoft.com/office/drawing/2014/main" id="{195C85B1-2A22-F705-C981-6A8702373BC0}"/>
              </a:ext>
            </a:extLst>
          </p:cNvPr>
          <p:cNvSpPr txBox="1">
            <a:spLocks/>
          </p:cNvSpPr>
          <p:nvPr/>
        </p:nvSpPr>
        <p:spPr>
          <a:xfrm>
            <a:off x="0" y="274320"/>
            <a:ext cx="5108812" cy="891553"/>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342900" algn="ctr">
              <a:lnSpc>
                <a:spcPct val="115000"/>
              </a:lnSpc>
              <a:spcBef>
                <a:spcPts val="1000"/>
              </a:spcBef>
              <a:buSzPts val="3600"/>
            </a:pPr>
            <a:r>
              <a:rPr lang="en-IN" sz="3200" b="1" dirty="0">
                <a:latin typeface="Times New Roman" panose="02020603050405020304" pitchFamily="18" charset="0"/>
                <a:cs typeface="Times New Roman" panose="02020603050405020304" pitchFamily="18" charset="0"/>
              </a:rPr>
              <a:t>AdaBoost</a:t>
            </a:r>
          </a:p>
        </p:txBody>
      </p:sp>
      <p:sp>
        <p:nvSpPr>
          <p:cNvPr id="6" name="TextBox 5">
            <a:extLst>
              <a:ext uri="{FF2B5EF4-FFF2-40B4-BE49-F238E27FC236}">
                <a16:creationId xmlns:a16="http://schemas.microsoft.com/office/drawing/2014/main" id="{7EC6405F-D6AF-8504-EEF1-52C35CCE9BDD}"/>
              </a:ext>
            </a:extLst>
          </p:cNvPr>
          <p:cNvSpPr txBox="1"/>
          <p:nvPr/>
        </p:nvSpPr>
        <p:spPr>
          <a:xfrm>
            <a:off x="287766" y="1423644"/>
            <a:ext cx="8931537" cy="2308324"/>
          </a:xfrm>
          <a:prstGeom prst="rect">
            <a:avLst/>
          </a:prstGeom>
          <a:noFill/>
        </p:spPr>
        <p:txBody>
          <a:bodyPr wrap="square">
            <a:spAutoFit/>
          </a:bodyPr>
          <a:lstStyle/>
          <a:p>
            <a:pPr algn="just"/>
            <a:r>
              <a:rPr lang="en-IN" sz="1800" b="0" i="0" u="none" strike="noStrike" baseline="0" dirty="0">
                <a:solidFill>
                  <a:srgbClr val="000000"/>
                </a:solidFill>
                <a:latin typeface="Times New Roman" panose="02020603050405020304" pitchFamily="18" charset="0"/>
              </a:rPr>
              <a:t>AdaBoost models belong to a class of ensemble machine learning models. From the literal meaning of the word ‘ensemble’, we can easily have much better intuition of how this model works. Ensemble models take the onus of combining different models and later produce an advanced/more accurate meta model. </a:t>
            </a:r>
          </a:p>
          <a:p>
            <a:r>
              <a:rPr lang="en-IN" sz="1800" b="0" i="0" u="none" strike="noStrike" baseline="0" dirty="0">
                <a:solidFill>
                  <a:srgbClr val="000000"/>
                </a:solidFill>
                <a:latin typeface="Times New Roman" panose="02020603050405020304" pitchFamily="18" charset="0"/>
              </a:rPr>
              <a:t>AdaBoost, also called Adaptive Boosting, is a technique in Machine Learning used as an Ensemble Method. The most common estimator used with AdaBoost is decision trees with one level which means Decision trees with only 1 split. These trees are also called Decision Stumps. </a:t>
            </a:r>
          </a:p>
        </p:txBody>
      </p:sp>
      <p:sp>
        <p:nvSpPr>
          <p:cNvPr id="11" name="TextBox 10">
            <a:extLst>
              <a:ext uri="{FF2B5EF4-FFF2-40B4-BE49-F238E27FC236}">
                <a16:creationId xmlns:a16="http://schemas.microsoft.com/office/drawing/2014/main" id="{99E4CBB8-F43A-8738-2169-A79AD3FD8BE2}"/>
              </a:ext>
            </a:extLst>
          </p:cNvPr>
          <p:cNvSpPr txBox="1"/>
          <p:nvPr/>
        </p:nvSpPr>
        <p:spPr>
          <a:xfrm>
            <a:off x="3963549" y="6214348"/>
            <a:ext cx="3197711" cy="369332"/>
          </a:xfrm>
          <a:prstGeom prst="rect">
            <a:avLst/>
          </a:prstGeom>
          <a:noFill/>
        </p:spPr>
        <p:txBody>
          <a:bodyPr wrap="square">
            <a:spAutoFit/>
          </a:bodyPr>
          <a:lstStyle/>
          <a:p>
            <a:r>
              <a:rPr lang="en-IN" sz="1800" b="1" i="0" u="none" strike="noStrike" baseline="0" dirty="0">
                <a:solidFill>
                  <a:srgbClr val="000000"/>
                </a:solidFill>
                <a:latin typeface="Times New Roman" panose="02020603050405020304" pitchFamily="18" charset="0"/>
              </a:rPr>
              <a:t>Linear Regression Model </a:t>
            </a:r>
            <a:endParaRPr lang="en-IN" dirty="0"/>
          </a:p>
        </p:txBody>
      </p:sp>
      <p:pic>
        <p:nvPicPr>
          <p:cNvPr id="4" name="Picture 3">
            <a:extLst>
              <a:ext uri="{FF2B5EF4-FFF2-40B4-BE49-F238E27FC236}">
                <a16:creationId xmlns:a16="http://schemas.microsoft.com/office/drawing/2014/main" id="{3F23249C-96F2-0648-8DB2-88FAB12E07C2}"/>
              </a:ext>
            </a:extLst>
          </p:cNvPr>
          <p:cNvPicPr>
            <a:picLocks noChangeAspect="1"/>
          </p:cNvPicPr>
          <p:nvPr/>
        </p:nvPicPr>
        <p:blipFill>
          <a:blip r:embed="rId3"/>
          <a:stretch>
            <a:fillRect/>
          </a:stretch>
        </p:blipFill>
        <p:spPr>
          <a:xfrm>
            <a:off x="2260181" y="3429000"/>
            <a:ext cx="6217172" cy="2714674"/>
          </a:xfrm>
          <a:prstGeom prst="rect">
            <a:avLst/>
          </a:prstGeom>
        </p:spPr>
      </p:pic>
    </p:spTree>
    <p:extLst>
      <p:ext uri="{BB962C8B-B14F-4D97-AF65-F5344CB8AC3E}">
        <p14:creationId xmlns:p14="http://schemas.microsoft.com/office/powerpoint/2010/main" val="64959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3" name="Google Shape;138;gf604beb771_0_519">
            <a:extLst>
              <a:ext uri="{FF2B5EF4-FFF2-40B4-BE49-F238E27FC236}">
                <a16:creationId xmlns:a16="http://schemas.microsoft.com/office/drawing/2014/main" id="{195C85B1-2A22-F705-C981-6A8702373BC0}"/>
              </a:ext>
            </a:extLst>
          </p:cNvPr>
          <p:cNvSpPr txBox="1">
            <a:spLocks/>
          </p:cNvSpPr>
          <p:nvPr/>
        </p:nvSpPr>
        <p:spPr>
          <a:xfrm>
            <a:off x="3878132" y="206852"/>
            <a:ext cx="1582944" cy="586292"/>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342900">
              <a:lnSpc>
                <a:spcPct val="115000"/>
              </a:lnSpc>
              <a:spcBef>
                <a:spcPts val="1000"/>
              </a:spcBef>
              <a:buSzPts val="3600"/>
            </a:pPr>
            <a:r>
              <a:rPr lang="en-IN" sz="3000" b="1" dirty="0">
                <a:latin typeface="Times New Roman" panose="02020603050405020304" pitchFamily="18" charset="0"/>
                <a:cs typeface="Times New Roman" panose="02020603050405020304" pitchFamily="18" charset="0"/>
              </a:rPr>
              <a:t>GNB</a:t>
            </a:r>
          </a:p>
        </p:txBody>
      </p:sp>
      <p:sp>
        <p:nvSpPr>
          <p:cNvPr id="6" name="TextBox 5">
            <a:extLst>
              <a:ext uri="{FF2B5EF4-FFF2-40B4-BE49-F238E27FC236}">
                <a16:creationId xmlns:a16="http://schemas.microsoft.com/office/drawing/2014/main" id="{7EC6405F-D6AF-8504-EEF1-52C35CCE9BDD}"/>
              </a:ext>
            </a:extLst>
          </p:cNvPr>
          <p:cNvSpPr txBox="1"/>
          <p:nvPr/>
        </p:nvSpPr>
        <p:spPr>
          <a:xfrm>
            <a:off x="666974" y="971656"/>
            <a:ext cx="8530814" cy="5632311"/>
          </a:xfrm>
          <a:prstGeom prst="rect">
            <a:avLst/>
          </a:prstGeom>
          <a:noFill/>
        </p:spPr>
        <p:txBody>
          <a:bodyPr wrap="square">
            <a:spAutoFit/>
          </a:bodyPr>
          <a:lstStyle/>
          <a:p>
            <a:pPr algn="just"/>
            <a:r>
              <a:rPr lang="en-IN" sz="1800" b="0" i="0" u="none" strike="noStrike" baseline="0" dirty="0">
                <a:solidFill>
                  <a:srgbClr val="000000"/>
                </a:solidFill>
                <a:latin typeface="Times New Roman" panose="02020603050405020304" pitchFamily="18" charset="0"/>
              </a:rPr>
              <a:t>Naïve Bayes is a probabilistic machine learning algorithm used for many classification functions and is based on the Bayes theorem. Gaussian Naïve Bayes is the extension of naïve Bayes. While other functions are used to estimate data distribution, Gaussian or normal distribution is the simplest to implement as you will need to calculate the mean and standard deviation for the training data. </a:t>
            </a:r>
          </a:p>
          <a:p>
            <a:r>
              <a:rPr lang="en-IN" sz="1800" b="1" i="0" u="none" strike="noStrike" baseline="0" dirty="0">
                <a:solidFill>
                  <a:srgbClr val="212121"/>
                </a:solidFill>
                <a:latin typeface="Times New Roman" panose="02020603050405020304" pitchFamily="18" charset="0"/>
              </a:rPr>
              <a:t>Representation for Gaussian Naïve Bayes </a:t>
            </a:r>
          </a:p>
          <a:p>
            <a:r>
              <a:rPr lang="en-IN" sz="1800" b="0" i="0" u="none" strike="noStrike" baseline="0" dirty="0">
                <a:solidFill>
                  <a:srgbClr val="212121"/>
                </a:solidFill>
                <a:latin typeface="Times New Roman" panose="02020603050405020304" pitchFamily="18" charset="0"/>
              </a:rPr>
              <a:t>The Given </a:t>
            </a:r>
            <a:r>
              <a:rPr lang="en-IN" dirty="0">
                <a:solidFill>
                  <a:srgbClr val="212121"/>
                </a:solidFill>
                <a:latin typeface="Times New Roman" panose="02020603050405020304" pitchFamily="18" charset="0"/>
              </a:rPr>
              <a:t>F</a:t>
            </a:r>
            <a:r>
              <a:rPr lang="en-IN" sz="1800" b="0" i="0" u="none" strike="noStrike" baseline="0" dirty="0">
                <a:solidFill>
                  <a:srgbClr val="212121"/>
                </a:solidFill>
                <a:latin typeface="Times New Roman" panose="02020603050405020304" pitchFamily="18" charset="0"/>
              </a:rPr>
              <a:t>ormula </a:t>
            </a:r>
          </a:p>
          <a:p>
            <a:endParaRPr lang="en-IN" dirty="0">
              <a:solidFill>
                <a:srgbClr val="212121"/>
              </a:solidFill>
              <a:latin typeface="Times New Roman" panose="02020603050405020304" pitchFamily="18" charset="0"/>
            </a:endParaRPr>
          </a:p>
          <a:p>
            <a:endParaRPr lang="en-IN" sz="1800" b="0" i="0" u="none" strike="noStrike" baseline="0" dirty="0">
              <a:solidFill>
                <a:srgbClr val="212121"/>
              </a:solidFill>
              <a:latin typeface="Times New Roman" panose="02020603050405020304" pitchFamily="18" charset="0"/>
            </a:endParaRPr>
          </a:p>
          <a:p>
            <a:r>
              <a:rPr lang="en-IN" sz="1800" b="0" i="0" u="none" strike="noStrike" baseline="0" dirty="0">
                <a:solidFill>
                  <a:srgbClr val="212121"/>
                </a:solidFill>
                <a:latin typeface="Times New Roman" panose="02020603050405020304" pitchFamily="18" charset="0"/>
              </a:rPr>
              <a:t>calculated the probabilities for input values for each class through a frequency. We can calculate the mean and standard deviation of x’s for each class for the entire distribution. </a:t>
            </a:r>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212121"/>
                </a:solidFill>
                <a:latin typeface="Times New Roman" panose="02020603050405020304" pitchFamily="18" charset="0"/>
              </a:rPr>
              <a:t>This means that along with the probabilities for each class, we must also store the mean and the standard deviation for every input variable for the class. </a:t>
            </a:r>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212121"/>
                </a:solidFill>
                <a:latin typeface="Times New Roman" panose="02020603050405020304" pitchFamily="18" charset="0"/>
              </a:rPr>
              <a:t>mean(x) = 1/n * sum(x) </a:t>
            </a:r>
          </a:p>
          <a:p>
            <a:r>
              <a:rPr lang="en-IN" sz="1800" b="0" i="0" u="none" strike="noStrike" baseline="0" dirty="0">
                <a:solidFill>
                  <a:srgbClr val="212121"/>
                </a:solidFill>
                <a:latin typeface="Times New Roman" panose="02020603050405020304" pitchFamily="18" charset="0"/>
              </a:rPr>
              <a:t>where n represents the number of instances and x is the value of the input variable in the data. </a:t>
            </a:r>
          </a:p>
          <a:p>
            <a:r>
              <a:rPr lang="en-IN" sz="1800" b="0" i="0" u="none" strike="noStrike" baseline="0" dirty="0">
                <a:solidFill>
                  <a:srgbClr val="212121"/>
                </a:solidFill>
                <a:latin typeface="Times New Roman" panose="02020603050405020304" pitchFamily="18" charset="0"/>
              </a:rPr>
              <a:t>standard deviation(x) = sqrt(1/n * sum(xi-mean(x)^2 )) </a:t>
            </a:r>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212121"/>
                </a:solidFill>
                <a:latin typeface="Times New Roman" panose="02020603050405020304" pitchFamily="18" charset="0"/>
              </a:rPr>
              <a:t>Here square root of the average of differences of each x and the mean of x is calculated where n is the number of instances, sum() is the sum function, sqrt() is the square root function, and xi is a specific x value. </a:t>
            </a:r>
            <a:endParaRPr lang="en-IN" sz="1800" b="0" i="0" u="none" strike="noStrike" baseline="0" dirty="0">
              <a:solidFill>
                <a:srgbClr val="000000"/>
              </a:solidFill>
              <a:latin typeface="Times New Roman" panose="02020603050405020304" pitchFamily="18" charset="0"/>
            </a:endParaRPr>
          </a:p>
        </p:txBody>
      </p:sp>
      <p:pic>
        <p:nvPicPr>
          <p:cNvPr id="2050" name="Picture 2" descr="Gaussian Naive Bayes">
            <a:extLst>
              <a:ext uri="{FF2B5EF4-FFF2-40B4-BE49-F238E27FC236}">
                <a16:creationId xmlns:a16="http://schemas.microsoft.com/office/drawing/2014/main" id="{972142BE-5BFA-912F-186A-7C7E5EC598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70" t="25274" r="10022" b="10466"/>
          <a:stretch/>
        </p:blipFill>
        <p:spPr bwMode="auto">
          <a:xfrm>
            <a:off x="3029062" y="2718995"/>
            <a:ext cx="3281083" cy="710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76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40E6-7921-553D-F0C9-A43E2EB8EF56}"/>
              </a:ext>
            </a:extLst>
          </p:cNvPr>
          <p:cNvSpPr>
            <a:spLocks noGrp="1"/>
          </p:cNvSpPr>
          <p:nvPr>
            <p:ph type="title"/>
          </p:nvPr>
        </p:nvSpPr>
        <p:spPr/>
        <p:txBody>
          <a:bodyPr/>
          <a:lstStyle/>
          <a:p>
            <a:r>
              <a:rPr lang="en-IN" b="1" dirty="0"/>
              <a:t>SNAPSHOTS</a:t>
            </a:r>
          </a:p>
        </p:txBody>
      </p:sp>
      <p:pic>
        <p:nvPicPr>
          <p:cNvPr id="6" name="Content Placeholder 5">
            <a:extLst>
              <a:ext uri="{FF2B5EF4-FFF2-40B4-BE49-F238E27FC236}">
                <a16:creationId xmlns:a16="http://schemas.microsoft.com/office/drawing/2014/main" id="{130DAE2A-7752-5BC3-2FAE-6D0C124C52BA}"/>
              </a:ext>
            </a:extLst>
          </p:cNvPr>
          <p:cNvPicPr>
            <a:picLocks noGrp="1" noChangeAspect="1"/>
          </p:cNvPicPr>
          <p:nvPr>
            <p:ph idx="1"/>
          </p:nvPr>
        </p:nvPicPr>
        <p:blipFill>
          <a:blip r:embed="rId2"/>
          <a:stretch>
            <a:fillRect/>
          </a:stretch>
        </p:blipFill>
        <p:spPr>
          <a:xfrm>
            <a:off x="1262063" y="2002474"/>
            <a:ext cx="8594725" cy="4003990"/>
          </a:xfrm>
        </p:spPr>
      </p:pic>
      <p:sp>
        <p:nvSpPr>
          <p:cNvPr id="4" name="Slide Number Placeholder 3">
            <a:extLst>
              <a:ext uri="{FF2B5EF4-FFF2-40B4-BE49-F238E27FC236}">
                <a16:creationId xmlns:a16="http://schemas.microsoft.com/office/drawing/2014/main" id="{430C6FD9-37C5-4578-725C-E4F8FD869D42}"/>
              </a:ext>
            </a:extLst>
          </p:cNvPr>
          <p:cNvSpPr>
            <a:spLocks noGrp="1"/>
          </p:cNvSpPr>
          <p:nvPr>
            <p:ph type="sldNum" sz="quarter" idx="12"/>
          </p:nvPr>
        </p:nvSpPr>
        <p:spPr/>
        <p:txBody>
          <a:bodyPr>
            <a:normAutofit lnSpcReduction="10000"/>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341114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40E6-7921-553D-F0C9-A43E2EB8EF56}"/>
              </a:ext>
            </a:extLst>
          </p:cNvPr>
          <p:cNvSpPr>
            <a:spLocks noGrp="1"/>
          </p:cNvSpPr>
          <p:nvPr>
            <p:ph type="title"/>
          </p:nvPr>
        </p:nvSpPr>
        <p:spPr/>
        <p:txBody>
          <a:bodyPr/>
          <a:lstStyle/>
          <a:p>
            <a:r>
              <a:rPr lang="en-IN" b="1" dirty="0"/>
              <a:t>SNAPSHOTS</a:t>
            </a:r>
          </a:p>
        </p:txBody>
      </p:sp>
      <p:sp>
        <p:nvSpPr>
          <p:cNvPr id="4" name="Slide Number Placeholder 3">
            <a:extLst>
              <a:ext uri="{FF2B5EF4-FFF2-40B4-BE49-F238E27FC236}">
                <a16:creationId xmlns:a16="http://schemas.microsoft.com/office/drawing/2014/main" id="{430C6FD9-37C5-4578-725C-E4F8FD869D42}"/>
              </a:ext>
            </a:extLst>
          </p:cNvPr>
          <p:cNvSpPr>
            <a:spLocks noGrp="1"/>
          </p:cNvSpPr>
          <p:nvPr>
            <p:ph type="sldNum" sz="quarter" idx="12"/>
          </p:nvPr>
        </p:nvSpPr>
        <p:spPr/>
        <p:txBody>
          <a:bodyPr>
            <a:normAutofit lnSpcReduction="10000"/>
          </a:bodyPr>
          <a:lstStyle/>
          <a:p>
            <a:fld id="{8C2E478F-E849-4A8C-AF1F-CBCC78A7CBFA}" type="slidenum">
              <a:rPr lang="en-US" smtClean="0"/>
              <a:t>15</a:t>
            </a:fld>
            <a:endParaRPr lang="en-US" dirty="0"/>
          </a:p>
        </p:txBody>
      </p:sp>
      <p:pic>
        <p:nvPicPr>
          <p:cNvPr id="10" name="Content Placeholder 9">
            <a:extLst>
              <a:ext uri="{FF2B5EF4-FFF2-40B4-BE49-F238E27FC236}">
                <a16:creationId xmlns:a16="http://schemas.microsoft.com/office/drawing/2014/main" id="{A08961A0-C923-D65E-B04F-1949374250FE}"/>
              </a:ext>
            </a:extLst>
          </p:cNvPr>
          <p:cNvPicPr>
            <a:picLocks noGrp="1" noChangeAspect="1"/>
          </p:cNvPicPr>
          <p:nvPr>
            <p:ph idx="1"/>
          </p:nvPr>
        </p:nvPicPr>
        <p:blipFill>
          <a:blip r:embed="rId2"/>
          <a:stretch>
            <a:fillRect/>
          </a:stretch>
        </p:blipFill>
        <p:spPr>
          <a:xfrm>
            <a:off x="1262063" y="2002474"/>
            <a:ext cx="8594725" cy="4003990"/>
          </a:xfrm>
        </p:spPr>
      </p:pic>
    </p:spTree>
    <p:extLst>
      <p:ext uri="{BB962C8B-B14F-4D97-AF65-F5344CB8AC3E}">
        <p14:creationId xmlns:p14="http://schemas.microsoft.com/office/powerpoint/2010/main" val="315567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40E6-7921-553D-F0C9-A43E2EB8EF56}"/>
              </a:ext>
            </a:extLst>
          </p:cNvPr>
          <p:cNvSpPr>
            <a:spLocks noGrp="1"/>
          </p:cNvSpPr>
          <p:nvPr>
            <p:ph type="title"/>
          </p:nvPr>
        </p:nvSpPr>
        <p:spPr/>
        <p:txBody>
          <a:bodyPr/>
          <a:lstStyle/>
          <a:p>
            <a:r>
              <a:rPr lang="en-IN" b="1" dirty="0"/>
              <a:t>SNAPSHOTS</a:t>
            </a:r>
          </a:p>
        </p:txBody>
      </p:sp>
      <p:sp>
        <p:nvSpPr>
          <p:cNvPr id="4" name="Slide Number Placeholder 3">
            <a:extLst>
              <a:ext uri="{FF2B5EF4-FFF2-40B4-BE49-F238E27FC236}">
                <a16:creationId xmlns:a16="http://schemas.microsoft.com/office/drawing/2014/main" id="{430C6FD9-37C5-4578-725C-E4F8FD869D42}"/>
              </a:ext>
            </a:extLst>
          </p:cNvPr>
          <p:cNvSpPr>
            <a:spLocks noGrp="1"/>
          </p:cNvSpPr>
          <p:nvPr>
            <p:ph type="sldNum" sz="quarter" idx="12"/>
          </p:nvPr>
        </p:nvSpPr>
        <p:spPr/>
        <p:txBody>
          <a:bodyPr>
            <a:normAutofit lnSpcReduction="10000"/>
          </a:bodyPr>
          <a:lstStyle/>
          <a:p>
            <a:fld id="{8C2E478F-E849-4A8C-AF1F-CBCC78A7CBFA}" type="slidenum">
              <a:rPr lang="en-US" smtClean="0"/>
              <a:t>16</a:t>
            </a:fld>
            <a:endParaRPr lang="en-US" dirty="0"/>
          </a:p>
        </p:txBody>
      </p:sp>
      <p:pic>
        <p:nvPicPr>
          <p:cNvPr id="14" name="Content Placeholder 13">
            <a:extLst>
              <a:ext uri="{FF2B5EF4-FFF2-40B4-BE49-F238E27FC236}">
                <a16:creationId xmlns:a16="http://schemas.microsoft.com/office/drawing/2014/main" id="{3330ECC7-A7C8-45A8-99A9-8BFF694FF116}"/>
              </a:ext>
            </a:extLst>
          </p:cNvPr>
          <p:cNvPicPr>
            <a:picLocks noGrp="1" noChangeAspect="1"/>
          </p:cNvPicPr>
          <p:nvPr>
            <p:ph idx="1"/>
          </p:nvPr>
        </p:nvPicPr>
        <p:blipFill>
          <a:blip r:embed="rId2"/>
          <a:stretch>
            <a:fillRect/>
          </a:stretch>
        </p:blipFill>
        <p:spPr>
          <a:xfrm>
            <a:off x="1262063" y="2002474"/>
            <a:ext cx="8594725" cy="4003990"/>
          </a:xfrm>
        </p:spPr>
      </p:pic>
    </p:spTree>
    <p:extLst>
      <p:ext uri="{BB962C8B-B14F-4D97-AF65-F5344CB8AC3E}">
        <p14:creationId xmlns:p14="http://schemas.microsoft.com/office/powerpoint/2010/main" val="145234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40E6-7921-553D-F0C9-A43E2EB8EF56}"/>
              </a:ext>
            </a:extLst>
          </p:cNvPr>
          <p:cNvSpPr>
            <a:spLocks noGrp="1"/>
          </p:cNvSpPr>
          <p:nvPr>
            <p:ph type="title"/>
          </p:nvPr>
        </p:nvSpPr>
        <p:spPr/>
        <p:txBody>
          <a:bodyPr/>
          <a:lstStyle/>
          <a:p>
            <a:r>
              <a:rPr lang="en-IN" b="1" dirty="0"/>
              <a:t>SNAPSHOTS</a:t>
            </a:r>
          </a:p>
        </p:txBody>
      </p:sp>
      <p:sp>
        <p:nvSpPr>
          <p:cNvPr id="4" name="Slide Number Placeholder 3">
            <a:extLst>
              <a:ext uri="{FF2B5EF4-FFF2-40B4-BE49-F238E27FC236}">
                <a16:creationId xmlns:a16="http://schemas.microsoft.com/office/drawing/2014/main" id="{430C6FD9-37C5-4578-725C-E4F8FD869D42}"/>
              </a:ext>
            </a:extLst>
          </p:cNvPr>
          <p:cNvSpPr>
            <a:spLocks noGrp="1"/>
          </p:cNvSpPr>
          <p:nvPr>
            <p:ph type="sldNum" sz="quarter" idx="12"/>
          </p:nvPr>
        </p:nvSpPr>
        <p:spPr/>
        <p:txBody>
          <a:bodyPr>
            <a:normAutofit lnSpcReduction="10000"/>
          </a:bodyPr>
          <a:lstStyle/>
          <a:p>
            <a:fld id="{8C2E478F-E849-4A8C-AF1F-CBCC78A7CBFA}" type="slidenum">
              <a:rPr lang="en-US" smtClean="0"/>
              <a:t>17</a:t>
            </a:fld>
            <a:endParaRPr lang="en-US" dirty="0"/>
          </a:p>
        </p:txBody>
      </p:sp>
      <p:pic>
        <p:nvPicPr>
          <p:cNvPr id="11" name="Content Placeholder 10">
            <a:extLst>
              <a:ext uri="{FF2B5EF4-FFF2-40B4-BE49-F238E27FC236}">
                <a16:creationId xmlns:a16="http://schemas.microsoft.com/office/drawing/2014/main" id="{6A495966-816B-8D45-32CF-CF219EAE71E8}"/>
              </a:ext>
            </a:extLst>
          </p:cNvPr>
          <p:cNvPicPr>
            <a:picLocks noGrp="1" noChangeAspect="1"/>
          </p:cNvPicPr>
          <p:nvPr>
            <p:ph idx="1"/>
          </p:nvPr>
        </p:nvPicPr>
        <p:blipFill>
          <a:blip r:embed="rId2"/>
          <a:stretch>
            <a:fillRect/>
          </a:stretch>
        </p:blipFill>
        <p:spPr>
          <a:xfrm>
            <a:off x="559399" y="1871057"/>
            <a:ext cx="9241198" cy="4728629"/>
          </a:xfrm>
        </p:spPr>
      </p:pic>
    </p:spTree>
    <p:extLst>
      <p:ext uri="{BB962C8B-B14F-4D97-AF65-F5344CB8AC3E}">
        <p14:creationId xmlns:p14="http://schemas.microsoft.com/office/powerpoint/2010/main" val="97941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5DB1-88C4-BB31-CBC0-754A0E53702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DB6F7C0-2B45-F0D7-019A-04B1467809D9}"/>
              </a:ext>
            </a:extLst>
          </p:cNvPr>
          <p:cNvSpPr>
            <a:spLocks noGrp="1"/>
          </p:cNvSpPr>
          <p:nvPr>
            <p:ph idx="1"/>
          </p:nvPr>
        </p:nvSpPr>
        <p:spPr/>
        <p:txBody>
          <a:bodyPr>
            <a:normAutofit/>
          </a:bodyPr>
          <a:lstStyle/>
          <a:p>
            <a:pPr marL="0" indent="0" algn="just">
              <a:buNone/>
            </a:pPr>
            <a:r>
              <a:rPr lang="en-IN" b="1" dirty="0"/>
              <a:t>The results showed that compared to other classifiers, decision tree (DT) (99.1%), Random Forest (99.42%), Gradient Boosting (98.8%), AdaBoost (98.56%) and (GNB) (70.54%) performed well in terms of detection accuracy. </a:t>
            </a:r>
          </a:p>
          <a:p>
            <a:pPr marL="0" indent="0" algn="just">
              <a:buNone/>
            </a:pPr>
            <a:r>
              <a:rPr lang="en-IN" b="1" dirty="0"/>
              <a:t>The Random Forest machine learning method had the highest accuracy (99.42%) among all the classifiers evaluated. In addition to potentially providing the highest detection accuracy and accurately characterizing malware, static analysis based on PE information and carefully selected data showed promise in experimental findings. </a:t>
            </a:r>
          </a:p>
          <a:p>
            <a:pPr marL="0" indent="0" algn="just">
              <a:buNone/>
            </a:pPr>
            <a:r>
              <a:rPr lang="en-IN" b="1" dirty="0"/>
              <a:t>The results demonstrate that DT, Random Forest, and Gradient Boosting algorithms can effectively identify dangerous versus benign data, and static analysis based on PE information and carefully selected data can improve malware detection accuracy.</a:t>
            </a:r>
          </a:p>
        </p:txBody>
      </p:sp>
      <p:sp>
        <p:nvSpPr>
          <p:cNvPr id="4" name="Slide Number Placeholder 3">
            <a:extLst>
              <a:ext uri="{FF2B5EF4-FFF2-40B4-BE49-F238E27FC236}">
                <a16:creationId xmlns:a16="http://schemas.microsoft.com/office/drawing/2014/main" id="{01FE5D24-0013-FB98-4E2C-924457FCA9E0}"/>
              </a:ext>
            </a:extLst>
          </p:cNvPr>
          <p:cNvSpPr>
            <a:spLocks noGrp="1"/>
          </p:cNvSpPr>
          <p:nvPr>
            <p:ph type="sldNum" sz="quarter" idx="12"/>
          </p:nvPr>
        </p:nvSpPr>
        <p:spPr/>
        <p:txBody>
          <a:bodyPr>
            <a:normAutofit lnSpcReduction="10000"/>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2361412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3" name="Picture 2">
            <a:extLst>
              <a:ext uri="{FF2B5EF4-FFF2-40B4-BE49-F238E27FC236}">
                <a16:creationId xmlns:a16="http://schemas.microsoft.com/office/drawing/2014/main" id="{C1A3322A-A587-3A0E-915D-7E6324ED1DB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6419" y="954069"/>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prstGeom prst="rect">
            <a:avLst/>
          </a:prstGeom>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494494" y="804520"/>
            <a:ext cx="2757543" cy="1049235"/>
          </a:xfrm>
        </p:spPr>
        <p:txBody>
          <a:bodyPr vert="horz" lIns="91440" tIns="45720" rIns="91440" bIns="45720" rtlCol="0" anchor="t">
            <a:normAutofit/>
          </a:bodyPr>
          <a:lstStyle/>
          <a:p>
            <a:pPr>
              <a:lnSpc>
                <a:spcPct val="90000"/>
              </a:lnSpc>
              <a:spcBef>
                <a:spcPct val="0"/>
              </a:spcBef>
            </a:pPr>
            <a:r>
              <a:rPr lang="en-US" sz="3200" b="1" dirty="0"/>
              <a:t>CONTENTS</a:t>
            </a:r>
          </a:p>
        </p:txBody>
      </p:sp>
      <p:sp>
        <p:nvSpPr>
          <p:cNvPr id="24"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096001" y="1853755"/>
            <a:ext cx="5167256" cy="3740221"/>
          </a:xfrm>
        </p:spPr>
        <p:txBody>
          <a:bodyPr vert="horz" lIns="91440" tIns="45720" rIns="91440" bIns="45720" rtlCol="0" anchor="t">
            <a:normAutofit lnSpcReduction="10000"/>
          </a:bodyPr>
          <a:lstStyle/>
          <a:p>
            <a:pPr indent="-228600">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Abstract</a:t>
            </a:r>
          </a:p>
          <a:p>
            <a:pPr indent="-228600">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Objectives </a:t>
            </a:r>
          </a:p>
          <a:p>
            <a:pPr indent="-228600">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Problem Statement</a:t>
            </a:r>
          </a:p>
          <a:p>
            <a:pPr indent="-228600">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Proposed Solution with Algorithm</a:t>
            </a:r>
          </a:p>
          <a:p>
            <a:pPr indent="-228600">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Methodology </a:t>
            </a:r>
          </a:p>
          <a:p>
            <a:pPr indent="-228600">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Algorithms Used</a:t>
            </a:r>
          </a:p>
          <a:p>
            <a:pPr indent="-228600">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Snapshots</a:t>
            </a:r>
          </a:p>
          <a:p>
            <a:pPr indent="-228600">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F06D-DEAD-48FE-A46E-586E820FD8BC}"/>
              </a:ext>
            </a:extLst>
          </p:cNvPr>
          <p:cNvSpPr>
            <a:spLocks noGrp="1"/>
          </p:cNvSpPr>
          <p:nvPr>
            <p:ph type="title"/>
          </p:nvPr>
        </p:nvSpPr>
        <p:spPr>
          <a:xfrm>
            <a:off x="1182070" y="210291"/>
            <a:ext cx="2727813" cy="488956"/>
          </a:xfrm>
        </p:spPr>
        <p:txBody>
          <a:bodyPr vert="horz" lIns="91440" tIns="45720" rIns="91440" bIns="45720" rtlCol="0" anchor="t">
            <a:normAutofit fontScale="90000"/>
          </a:bodyPr>
          <a:lstStyle/>
          <a:p>
            <a:r>
              <a:rPr lang="en-US" sz="3200" b="1" i="0" kern="1200" cap="all" dirty="0">
                <a:effectLst/>
                <a:latin typeface="+mj-lt"/>
                <a:ea typeface="+mj-ea"/>
                <a:cs typeface="+mj-cs"/>
              </a:rPr>
              <a:t>ABSTRACT</a:t>
            </a:r>
          </a:p>
        </p:txBody>
      </p:sp>
      <p:sp>
        <p:nvSpPr>
          <p:cNvPr id="94" name="TextBox 3">
            <a:extLst>
              <a:ext uri="{FF2B5EF4-FFF2-40B4-BE49-F238E27FC236}">
                <a16:creationId xmlns:a16="http://schemas.microsoft.com/office/drawing/2014/main" id="{4A90580E-B928-9652-57A7-4934E4E198E2}"/>
              </a:ext>
            </a:extLst>
          </p:cNvPr>
          <p:cNvSpPr txBox="1"/>
          <p:nvPr/>
        </p:nvSpPr>
        <p:spPr>
          <a:xfrm>
            <a:off x="193639" y="874317"/>
            <a:ext cx="8530814" cy="5773392"/>
          </a:xfrm>
          <a:prstGeom prst="rect">
            <a:avLst/>
          </a:prstGeom>
        </p:spPr>
        <p:txBody>
          <a:bodyPr vert="horz" lIns="91440" tIns="45720" rIns="91440" bIns="45720" rtlCol="0" anchor="t">
            <a:normAutofit/>
          </a:bodyPr>
          <a:lstStyle/>
          <a:p>
            <a:pPr marL="285750" indent="-285750" algn="just" defTabSz="914400">
              <a:lnSpc>
                <a:spcPct val="150000"/>
              </a:lnSpc>
              <a:spcAft>
                <a:spcPts val="600"/>
              </a:spcAft>
              <a:buClr>
                <a:schemeClr val="accent1"/>
              </a:buClr>
              <a:buSzPct val="100000"/>
              <a:buFont typeface="Arial" panose="020B0604020202020204" pitchFamily="34" charset="0"/>
              <a:buChar char="•"/>
            </a:pPr>
            <a:r>
              <a:rPr lang="en-IN" sz="1400" b="1" i="0" u="none" strike="noStrike" baseline="0" dirty="0">
                <a:solidFill>
                  <a:srgbClr val="000000"/>
                </a:solidFill>
                <a:latin typeface="Times New Roman" panose="02020603050405020304" pitchFamily="18" charset="0"/>
              </a:rPr>
              <a:t>Current antivirus software’s are effective against known viruses, if a malware with new signature is Introduced then it will be difficult to detect that it is malicious. Signature-based detection is not that effective during zero-day attacks. </a:t>
            </a:r>
          </a:p>
          <a:p>
            <a:pPr marL="285750" indent="-285750" algn="just" defTabSz="914400">
              <a:lnSpc>
                <a:spcPct val="150000"/>
              </a:lnSpc>
              <a:spcAft>
                <a:spcPts val="600"/>
              </a:spcAft>
              <a:buClr>
                <a:schemeClr val="accent1"/>
              </a:buClr>
              <a:buSzPct val="100000"/>
              <a:buFont typeface="Arial" panose="020B0604020202020204" pitchFamily="34" charset="0"/>
              <a:buChar char="•"/>
            </a:pPr>
            <a:r>
              <a:rPr lang="en-IN" sz="1400" b="1" i="0" u="none" strike="noStrike" baseline="0" dirty="0">
                <a:solidFill>
                  <a:srgbClr val="000000"/>
                </a:solidFill>
                <a:latin typeface="Times New Roman" panose="02020603050405020304" pitchFamily="18" charset="0"/>
              </a:rPr>
              <a:t>Till the signature is created for new (unseen) malware, distributed to the systems and added to the anti-malware database, the systems can be exploited by that malware. </a:t>
            </a:r>
          </a:p>
          <a:p>
            <a:pPr marL="285750" indent="-285750" algn="just" defTabSz="914400">
              <a:lnSpc>
                <a:spcPct val="150000"/>
              </a:lnSpc>
              <a:spcAft>
                <a:spcPts val="600"/>
              </a:spcAft>
              <a:buClr>
                <a:schemeClr val="accent1"/>
              </a:buClr>
              <a:buSzPct val="100000"/>
              <a:buFont typeface="Arial" panose="020B0604020202020204" pitchFamily="34" charset="0"/>
              <a:buChar char="•"/>
            </a:pPr>
            <a:r>
              <a:rPr lang="en-IN" sz="1400" b="1" i="0" u="none" strike="noStrike" baseline="0" dirty="0">
                <a:solidFill>
                  <a:srgbClr val="323232"/>
                </a:solidFill>
                <a:latin typeface="Times New Roman" panose="02020603050405020304" pitchFamily="18" charset="0"/>
              </a:rPr>
              <a:t>Research shows that over the last decade, malware has been growing exponentially, causing substantial financial losses to various organizations. </a:t>
            </a:r>
          </a:p>
          <a:p>
            <a:pPr marL="285750" indent="-285750" algn="just" defTabSz="914400">
              <a:lnSpc>
                <a:spcPct val="150000"/>
              </a:lnSpc>
              <a:spcAft>
                <a:spcPts val="600"/>
              </a:spcAft>
              <a:buClr>
                <a:schemeClr val="accent1"/>
              </a:buClr>
              <a:buSzPct val="100000"/>
              <a:buFont typeface="Arial" panose="020B0604020202020204" pitchFamily="34" charset="0"/>
              <a:buChar char="•"/>
            </a:pPr>
            <a:r>
              <a:rPr lang="en-IN" sz="1400" b="1" i="0" u="none" strike="noStrike" baseline="0" dirty="0">
                <a:solidFill>
                  <a:srgbClr val="323232"/>
                </a:solidFill>
                <a:latin typeface="Times New Roman" panose="02020603050405020304" pitchFamily="18" charset="0"/>
              </a:rPr>
              <a:t>Different anti-malware companies have been proposing solutions to defend attacks from these malwares. The velocity, volume, and the complexity of malware are posing new challenges to the anti-malware community. </a:t>
            </a:r>
          </a:p>
          <a:p>
            <a:pPr marL="285750" indent="-285750" algn="just" defTabSz="914400">
              <a:lnSpc>
                <a:spcPct val="150000"/>
              </a:lnSpc>
              <a:spcAft>
                <a:spcPts val="600"/>
              </a:spcAft>
              <a:buClr>
                <a:schemeClr val="accent1"/>
              </a:buClr>
              <a:buSzPct val="100000"/>
              <a:buFont typeface="Arial" panose="020B0604020202020204" pitchFamily="34" charset="0"/>
              <a:buChar char="•"/>
            </a:pPr>
            <a:r>
              <a:rPr lang="en-IN" sz="1400" b="1" i="0" u="none" strike="noStrike" baseline="0" dirty="0">
                <a:solidFill>
                  <a:srgbClr val="323232"/>
                </a:solidFill>
                <a:latin typeface="Times New Roman" panose="02020603050405020304" pitchFamily="18" charset="0"/>
              </a:rPr>
              <a:t>Current state-of-the-art research shows that recently, researchers and anti-virus organizations started applying machine learning and deep learning methods for malware analysis and detection. </a:t>
            </a:r>
          </a:p>
          <a:p>
            <a:pPr marL="285750" indent="-285750" algn="just" defTabSz="914400">
              <a:lnSpc>
                <a:spcPct val="150000"/>
              </a:lnSpc>
              <a:spcAft>
                <a:spcPts val="600"/>
              </a:spcAft>
              <a:buClr>
                <a:schemeClr val="accent1"/>
              </a:buClr>
              <a:buSzPct val="100000"/>
              <a:buFont typeface="Arial" panose="020B0604020202020204" pitchFamily="34" charset="0"/>
              <a:buChar char="•"/>
            </a:pPr>
            <a:r>
              <a:rPr lang="en-IN" sz="1400" b="1" i="0" u="none" strike="noStrike" baseline="0" dirty="0">
                <a:solidFill>
                  <a:srgbClr val="323232"/>
                </a:solidFill>
                <a:latin typeface="Times New Roman" panose="02020603050405020304" pitchFamily="18" charset="0"/>
              </a:rPr>
              <a:t>Machine </a:t>
            </a:r>
            <a:r>
              <a:rPr lang="en-IN" sz="1400" b="1" i="0" u="none" strike="noStrike" baseline="0" dirty="0">
                <a:solidFill>
                  <a:srgbClr val="000000"/>
                </a:solidFill>
                <a:latin typeface="Times New Roman" panose="02020603050405020304" pitchFamily="18" charset="0"/>
              </a:rPr>
              <a:t>learning methods can be used to create more effective anti-malware software which is capable of detecting previously unknown malware, zero-day attack etc. </a:t>
            </a:r>
          </a:p>
          <a:p>
            <a:pPr marL="285750" indent="-285750" algn="just" defTabSz="914400">
              <a:lnSpc>
                <a:spcPct val="150000"/>
              </a:lnSpc>
              <a:spcAft>
                <a:spcPts val="600"/>
              </a:spcAft>
              <a:buClr>
                <a:schemeClr val="accent1"/>
              </a:buClr>
              <a:buSzPct val="100000"/>
              <a:buFont typeface="Arial" panose="020B0604020202020204" pitchFamily="34" charset="0"/>
              <a:buChar char="•"/>
            </a:pPr>
            <a:r>
              <a:rPr lang="en-IN" sz="1400" b="1" i="0" u="none" strike="noStrike" baseline="0" dirty="0">
                <a:solidFill>
                  <a:srgbClr val="000000"/>
                </a:solidFill>
                <a:latin typeface="Times New Roman" panose="02020603050405020304" pitchFamily="18" charset="0"/>
              </a:rPr>
              <a:t>We propose an approach that Various machine learning methods such as Support Vector Machine (SVM), Decision tree, Random Forest and XG Boost will be used.</a:t>
            </a:r>
            <a:endParaRPr lang="en-US" sz="1400" b="1" dirty="0"/>
          </a:p>
        </p:txBody>
      </p:sp>
    </p:spTree>
    <p:extLst>
      <p:ext uri="{BB962C8B-B14F-4D97-AF65-F5344CB8AC3E}">
        <p14:creationId xmlns:p14="http://schemas.microsoft.com/office/powerpoint/2010/main" val="256476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673" r="23673"/>
          <a:stretch/>
        </p:blipFill>
        <p:spPr>
          <a:xfrm>
            <a:off x="0" y="0"/>
            <a:ext cx="4834536" cy="6121101"/>
          </a:xfrm>
          <a:prstGeom prst="rect">
            <a:avLst/>
          </a:prstGeo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4834536" y="1681632"/>
            <a:ext cx="6815731" cy="4021267"/>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 A Malware is critical threat to user computer system in terms of stealing confidential information or disabling security.</a:t>
            </a:r>
          </a:p>
          <a:p>
            <a:r>
              <a:rPr lang="en-US" dirty="0">
                <a:latin typeface="Times New Roman" panose="02020603050405020304" pitchFamily="18" charset="0"/>
                <a:cs typeface="Times New Roman" panose="02020603050405020304" pitchFamily="18" charset="0"/>
              </a:rPr>
              <a:t>This project present some of the existing machine learning algorithms directly applied on the data or datasets of malware.</a:t>
            </a:r>
          </a:p>
          <a:p>
            <a:r>
              <a:rPr lang="en-US" dirty="0">
                <a:latin typeface="Times New Roman" panose="02020603050405020304" pitchFamily="18" charset="0"/>
                <a:cs typeface="Times New Roman" panose="02020603050405020304" pitchFamily="18" charset="0"/>
              </a:rPr>
              <a:t>It explains the how the algorithms will play a role in detecting malware with high accuracy and predictions. </a:t>
            </a:r>
          </a:p>
          <a:p>
            <a:r>
              <a:rPr lang="en-US" dirty="0">
                <a:latin typeface="Times New Roman" panose="02020603050405020304" pitchFamily="18" charset="0"/>
                <a:cs typeface="Times New Roman" panose="02020603050405020304" pitchFamily="18" charset="0"/>
              </a:rPr>
              <a:t>We are also using data science and data mining techniques to overcome the drawbacks of existing system.</a:t>
            </a:r>
          </a:p>
        </p:txBody>
      </p:sp>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729217"/>
            <a:ext cx="5016033" cy="852158"/>
          </a:xfrm>
        </p:spPr>
        <p:txBody>
          <a:bodyPr vert="horz" lIns="91440" tIns="45720" rIns="91440" bIns="45720" rtlCol="0" anchor="ctr">
            <a:normAutofit/>
          </a:bodyPr>
          <a:lstStyle/>
          <a:p>
            <a:pPr algn="ctr">
              <a:lnSpc>
                <a:spcPct val="90000"/>
              </a:lnSpc>
              <a:spcBef>
                <a:spcPct val="0"/>
              </a:spcBef>
            </a:pPr>
            <a:r>
              <a:rPr lang="en-GB" b="1" dirty="0"/>
              <a:t>OBJECTIVE</a:t>
            </a:r>
            <a:endParaRPr lang="en-US" b="1" dirty="0"/>
          </a:p>
        </p:txBody>
      </p:sp>
    </p:spTree>
    <p:extLst>
      <p:ext uri="{BB962C8B-B14F-4D97-AF65-F5344CB8AC3E}">
        <p14:creationId xmlns:p14="http://schemas.microsoft.com/office/powerpoint/2010/main" val="351689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BA0C-5025-6BFE-F433-D8D9B74019F1}"/>
              </a:ext>
            </a:extLst>
          </p:cNvPr>
          <p:cNvSpPr>
            <a:spLocks noGrp="1"/>
          </p:cNvSpPr>
          <p:nvPr>
            <p:ph type="title"/>
          </p:nvPr>
        </p:nvSpPr>
        <p:spPr>
          <a:xfrm>
            <a:off x="1620467" y="656479"/>
            <a:ext cx="8951066" cy="591671"/>
          </a:xfrm>
        </p:spPr>
        <p:txBody>
          <a:bodyPr>
            <a:normAutofit/>
          </a:bodyPr>
          <a:lstStyle/>
          <a:p>
            <a:pPr algn="ctr"/>
            <a:r>
              <a:rPr lang="en-IN"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ED846B8-73C9-8F19-9CDF-192B59BA12CA}"/>
              </a:ext>
            </a:extLst>
          </p:cNvPr>
          <p:cNvSpPr>
            <a:spLocks noGrp="1"/>
          </p:cNvSpPr>
          <p:nvPr>
            <p:ph idx="1"/>
          </p:nvPr>
        </p:nvSpPr>
        <p:spPr>
          <a:xfrm>
            <a:off x="3969571" y="1683768"/>
            <a:ext cx="6995697" cy="4351337"/>
          </a:xfrm>
        </p:spPr>
        <p:txBody>
          <a:bodyPr>
            <a:normAutofit/>
          </a:bodyPr>
          <a:lstStyle/>
          <a:p>
            <a:pPr marL="0" indent="0" algn="just">
              <a:lnSpc>
                <a:spcPct val="150000"/>
              </a:lnSpc>
              <a:buNone/>
            </a:pPr>
            <a:r>
              <a:rPr lang="en-IN" sz="1800" b="1" i="0" u="none" strike="noStrike" baseline="0" dirty="0">
                <a:solidFill>
                  <a:schemeClr val="tx1"/>
                </a:solidFill>
                <a:latin typeface="ArialMT"/>
              </a:rPr>
              <a:t>Research shows that over the last decade, malware has been growing exponentially, causing substantial financial losses to various organisations. Different anti-malware companies have been proposing solutions to defend attacks from these malware. The velocity, volume, and the complexity of malware are posing new challenges to the anti-malware community. </a:t>
            </a:r>
            <a:r>
              <a:rPr lang="en-IN" sz="1800" b="1" i="0" u="none" strike="noStrike" baseline="0" dirty="0">
                <a:latin typeface="ArialMT"/>
              </a:rPr>
              <a:t>Signature-based detection is not that effective during zero-day attacks.</a:t>
            </a:r>
            <a:endParaRPr lang="en-IN" sz="1800" b="1" i="0" u="none" strike="noStrike" baseline="0" dirty="0">
              <a:solidFill>
                <a:schemeClr val="tx1"/>
              </a:solidFill>
              <a:latin typeface="ArialMT"/>
            </a:endParaRPr>
          </a:p>
        </p:txBody>
      </p:sp>
      <p:pic>
        <p:nvPicPr>
          <p:cNvPr id="10" name="Picture 9">
            <a:extLst>
              <a:ext uri="{FF2B5EF4-FFF2-40B4-BE49-F238E27FC236}">
                <a16:creationId xmlns:a16="http://schemas.microsoft.com/office/drawing/2014/main" id="{E9332C66-CDCE-6994-4C62-DAF9D5FD4D91}"/>
              </a:ext>
            </a:extLst>
          </p:cNvPr>
          <p:cNvPicPr>
            <a:picLocks noChangeAspect="1"/>
          </p:cNvPicPr>
          <p:nvPr/>
        </p:nvPicPr>
        <p:blipFill>
          <a:blip r:embed="rId2"/>
          <a:stretch>
            <a:fillRect/>
          </a:stretch>
        </p:blipFill>
        <p:spPr>
          <a:xfrm>
            <a:off x="0" y="0"/>
            <a:ext cx="3488356" cy="6470724"/>
          </a:xfrm>
          <a:prstGeom prst="rect">
            <a:avLst/>
          </a:prstGeom>
        </p:spPr>
      </p:pic>
    </p:spTree>
    <p:extLst>
      <p:ext uri="{BB962C8B-B14F-4D97-AF65-F5344CB8AC3E}">
        <p14:creationId xmlns:p14="http://schemas.microsoft.com/office/powerpoint/2010/main" val="308029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498600" y="423646"/>
            <a:ext cx="8909125" cy="63976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accent1"/>
              </a:buClr>
              <a:buSzPts val="3600"/>
              <a:buFont typeface="Trebuchet MS"/>
              <a:buNone/>
            </a:pPr>
            <a:r>
              <a:rPr lang="en-IN" sz="3200" b="1" dirty="0">
                <a:latin typeface="Times New Roman" panose="02020603050405020304" pitchFamily="18" charset="0"/>
                <a:cs typeface="Times New Roman" panose="02020603050405020304" pitchFamily="18" charset="0"/>
              </a:rPr>
              <a:t>PROPOSED SOLUTION WITH ALGORITHMS </a:t>
            </a:r>
            <a:endParaRPr sz="3200" b="1" dirty="0">
              <a:latin typeface="Times New Roman" panose="02020603050405020304" pitchFamily="18" charset="0"/>
              <a:cs typeface="Times New Roman" panose="02020603050405020304" pitchFamily="18" charset="0"/>
            </a:endParaRPr>
          </a:p>
        </p:txBody>
      </p:sp>
      <p:sp>
        <p:nvSpPr>
          <p:cNvPr id="127" name="Google Shape;127;p7"/>
          <p:cNvSpPr txBox="1">
            <a:spLocks noGrp="1"/>
          </p:cNvSpPr>
          <p:nvPr>
            <p:ph idx="1"/>
          </p:nvPr>
        </p:nvSpPr>
        <p:spPr>
          <a:xfrm>
            <a:off x="208263" y="1606934"/>
            <a:ext cx="10920300" cy="3880800"/>
          </a:xfrm>
          <a:prstGeom prst="rect">
            <a:avLst/>
          </a:prstGeom>
          <a:noFill/>
          <a:ln>
            <a:noFill/>
          </a:ln>
        </p:spPr>
        <p:txBody>
          <a:bodyPr spcFirstLastPara="1" wrap="square" lIns="91425" tIns="45700" rIns="91425" bIns="45700" anchor="t" anchorCtr="0">
            <a:normAutofit/>
          </a:bodyPr>
          <a:lstStyle/>
          <a:p>
            <a:pPr marL="342900" lvl="0" indent="-336042" algn="l" rtl="0">
              <a:lnSpc>
                <a:spcPct val="115000"/>
              </a:lnSpc>
              <a:spcBef>
                <a:spcPts val="0"/>
              </a:spcBef>
              <a:spcAft>
                <a:spcPts val="0"/>
              </a:spcAft>
              <a:buSzPct val="59999"/>
              <a:buChar char="●"/>
            </a:pPr>
            <a:r>
              <a:rPr lang="en-IN" dirty="0"/>
              <a:t>Machine learning can easily identify the malware in the data and datasets and prepare against       zero-day attacks.</a:t>
            </a:r>
            <a:endParaRPr dirty="0"/>
          </a:p>
          <a:p>
            <a:pPr marL="342900" lvl="0" indent="-336042" algn="l" rtl="0">
              <a:lnSpc>
                <a:spcPct val="115000"/>
              </a:lnSpc>
              <a:spcBef>
                <a:spcPts val="1000"/>
              </a:spcBef>
              <a:spcAft>
                <a:spcPts val="0"/>
              </a:spcAft>
              <a:buSzPct val="59999"/>
              <a:buChar char="●"/>
            </a:pPr>
            <a:r>
              <a:rPr lang="en-IN" dirty="0"/>
              <a:t>Different types of machine learning algorithms are applied such as : </a:t>
            </a:r>
            <a:endParaRPr dirty="0"/>
          </a:p>
          <a:p>
            <a:r>
              <a:rPr lang="en-IN" sz="1800" b="0" i="0" u="none" strike="noStrike" baseline="0" dirty="0">
                <a:solidFill>
                  <a:srgbClr val="000000"/>
                </a:solidFill>
                <a:latin typeface="Times New Roman" panose="02020603050405020304" pitchFamily="18" charset="0"/>
              </a:rPr>
              <a:t>RANDOM FOREST </a:t>
            </a:r>
          </a:p>
          <a:p>
            <a:r>
              <a:rPr lang="en-IN" sz="1800" b="0" i="0" u="none" strike="noStrike" baseline="0" dirty="0">
                <a:solidFill>
                  <a:srgbClr val="000000"/>
                </a:solidFill>
                <a:latin typeface="Times New Roman" panose="02020603050405020304" pitchFamily="18" charset="0"/>
              </a:rPr>
              <a:t>DECISION TREE </a:t>
            </a:r>
          </a:p>
          <a:p>
            <a:r>
              <a:rPr lang="en-IN" sz="1800" b="0" i="0" u="none" strike="noStrike" baseline="0" dirty="0">
                <a:solidFill>
                  <a:srgbClr val="000000"/>
                </a:solidFill>
                <a:latin typeface="Times New Roman" panose="02020603050405020304" pitchFamily="18" charset="0"/>
              </a:rPr>
              <a:t>GRADIENT BOOSTING </a:t>
            </a:r>
          </a:p>
          <a:p>
            <a:r>
              <a:rPr lang="en-IN" sz="1800" b="0" i="0" u="none" strike="noStrike" baseline="0" dirty="0" err="1">
                <a:solidFill>
                  <a:srgbClr val="000000"/>
                </a:solidFill>
                <a:latin typeface="Times New Roman" panose="02020603050405020304" pitchFamily="18" charset="0"/>
              </a:rPr>
              <a:t>AdaBOOST</a:t>
            </a:r>
            <a:r>
              <a:rPr lang="en-IN" sz="1800" b="0" i="0" u="none" strike="noStrike" baseline="0" dirty="0">
                <a:solidFill>
                  <a:srgbClr val="000000"/>
                </a:solidFill>
                <a:latin typeface="Times New Roman" panose="02020603050405020304" pitchFamily="18" charset="0"/>
              </a:rPr>
              <a:t> </a:t>
            </a:r>
          </a:p>
          <a:p>
            <a:r>
              <a:rPr lang="en-IN" sz="1800" b="0" i="0" u="none" strike="noStrike" baseline="0" dirty="0">
                <a:solidFill>
                  <a:srgbClr val="000000"/>
                </a:solidFill>
                <a:latin typeface="Times New Roman" panose="02020603050405020304" pitchFamily="18" charset="0"/>
              </a:rPr>
              <a:t>GNB </a:t>
            </a:r>
            <a:r>
              <a:rPr lang="en-IN" sz="1800" b="0" i="0" u="none" strike="noStrike" baseline="0" dirty="0">
                <a:solidFill>
                  <a:srgbClr val="898989"/>
                </a:solidFill>
              </a:rPr>
              <a:t>Gaussian Naive Bayes </a:t>
            </a:r>
            <a:endParaRPr dirty="0">
              <a:solidFill>
                <a:srgbClr val="898989"/>
              </a:solidFill>
            </a:endParaRPr>
          </a:p>
          <a:p>
            <a:pPr marL="342900" lvl="0" indent="-251459" algn="l" rtl="0">
              <a:lnSpc>
                <a:spcPct val="115000"/>
              </a:lnSpc>
              <a:spcBef>
                <a:spcPts val="1000"/>
              </a:spcBef>
              <a:spcAft>
                <a:spcPts val="0"/>
              </a:spcAft>
              <a:buSzPct val="59999"/>
              <a:buFont typeface="Noto Sans Symbols"/>
              <a:buNone/>
            </a:pPr>
            <a:endParaRPr dirty="0"/>
          </a:p>
        </p:txBody>
      </p:sp>
      <p:pic>
        <p:nvPicPr>
          <p:cNvPr id="2" name="Picture 1">
            <a:extLst>
              <a:ext uri="{FF2B5EF4-FFF2-40B4-BE49-F238E27FC236}">
                <a16:creationId xmlns:a16="http://schemas.microsoft.com/office/drawing/2014/main" id="{9E990548-0A72-4B46-BB3F-515253CEED2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207162" y="3400044"/>
            <a:ext cx="3963969" cy="20876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B937-3B2A-CEB3-E660-87D168BADB53}"/>
              </a:ext>
            </a:extLst>
          </p:cNvPr>
          <p:cNvSpPr>
            <a:spLocks noGrp="1"/>
          </p:cNvSpPr>
          <p:nvPr>
            <p:ph type="title"/>
          </p:nvPr>
        </p:nvSpPr>
        <p:spPr>
          <a:xfrm>
            <a:off x="3937299" y="403478"/>
            <a:ext cx="3775934" cy="849854"/>
          </a:xfrm>
        </p:spPr>
        <p:txBody>
          <a:bodyPr>
            <a:normAutofit fontScale="90000"/>
          </a:bodyPr>
          <a:lstStyle/>
          <a:p>
            <a:pPr algn="ctr"/>
            <a:r>
              <a:rPr lang="en-IN" sz="2800" b="1" dirty="0">
                <a:latin typeface="Times New Roman" panose="02020603050405020304" pitchFamily="18" charset="0"/>
                <a:cs typeface="Times New Roman" panose="02020603050405020304" pitchFamily="18" charset="0"/>
              </a:rPr>
              <a:t>METHODOLOGY</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FCD6E-D82F-86C3-3578-6A6F64E2F521}"/>
              </a:ext>
            </a:extLst>
          </p:cNvPr>
          <p:cNvSpPr>
            <a:spLocks noGrp="1"/>
          </p:cNvSpPr>
          <p:nvPr>
            <p:ph idx="1"/>
          </p:nvPr>
        </p:nvSpPr>
        <p:spPr>
          <a:xfrm>
            <a:off x="1143538" y="1253332"/>
            <a:ext cx="8595360" cy="1015370"/>
          </a:xfrm>
        </p:spPr>
        <p:txBody>
          <a:bodyPr/>
          <a:lstStyle/>
          <a:p>
            <a:pPr marL="0" indent="0">
              <a:buNone/>
            </a:pPr>
            <a:r>
              <a:rPr lang="en-IN" dirty="0">
                <a:latin typeface="Times New Roman" panose="02020603050405020304" pitchFamily="18" charset="0"/>
                <a:cs typeface="Times New Roman" panose="02020603050405020304" pitchFamily="18" charset="0"/>
              </a:rPr>
              <a:t>To detect the unknown malware using machine learning technique, a flowchart of our approach shown in below figure. It includes pre-processing  of dataset, promising feature selection, training of classifier and detection of advanced malware.</a:t>
            </a:r>
          </a:p>
        </p:txBody>
      </p:sp>
      <p:sp>
        <p:nvSpPr>
          <p:cNvPr id="4" name="Slide Number Placeholder 3">
            <a:extLst>
              <a:ext uri="{FF2B5EF4-FFF2-40B4-BE49-F238E27FC236}">
                <a16:creationId xmlns:a16="http://schemas.microsoft.com/office/drawing/2014/main" id="{4A11B86F-C3ED-7A0F-619F-8B34DA75D085}"/>
              </a:ext>
            </a:extLst>
          </p:cNvPr>
          <p:cNvSpPr>
            <a:spLocks noGrp="1"/>
          </p:cNvSpPr>
          <p:nvPr>
            <p:ph type="sldNum" sz="quarter" idx="12"/>
          </p:nvPr>
        </p:nvSpPr>
        <p:spPr/>
        <p:txBody>
          <a:bodyPr>
            <a:normAutofit lnSpcReduction="10000"/>
          </a:bodyPr>
          <a:lstStyle/>
          <a:p>
            <a:fld id="{8C2E478F-E849-4A8C-AF1F-CBCC78A7CBFA}" type="slidenum">
              <a:rPr lang="en-US" smtClean="0"/>
              <a:t>7</a:t>
            </a:fld>
            <a:endParaRPr lang="en-US" dirty="0"/>
          </a:p>
        </p:txBody>
      </p:sp>
      <p:pic>
        <p:nvPicPr>
          <p:cNvPr id="6" name="Picture 5">
            <a:extLst>
              <a:ext uri="{FF2B5EF4-FFF2-40B4-BE49-F238E27FC236}">
                <a16:creationId xmlns:a16="http://schemas.microsoft.com/office/drawing/2014/main" id="{8BCF09A3-B3D2-6642-75E3-F0ACD20E2A45}"/>
              </a:ext>
            </a:extLst>
          </p:cNvPr>
          <p:cNvPicPr>
            <a:picLocks noChangeAspect="1"/>
          </p:cNvPicPr>
          <p:nvPr/>
        </p:nvPicPr>
        <p:blipFill>
          <a:blip r:embed="rId2"/>
          <a:stretch>
            <a:fillRect/>
          </a:stretch>
        </p:blipFill>
        <p:spPr>
          <a:xfrm>
            <a:off x="1888956" y="2268701"/>
            <a:ext cx="6405190" cy="3652717"/>
          </a:xfrm>
          <a:prstGeom prst="rect">
            <a:avLst/>
          </a:prstGeom>
        </p:spPr>
      </p:pic>
    </p:spTree>
    <p:extLst>
      <p:ext uri="{BB962C8B-B14F-4D97-AF65-F5344CB8AC3E}">
        <p14:creationId xmlns:p14="http://schemas.microsoft.com/office/powerpoint/2010/main" val="239775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F9A7-4C05-DF4E-8C00-6A3985F738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Algorithms Used</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5570B1A-E1CC-B551-4EDF-6173FDB9C8AE}"/>
              </a:ext>
            </a:extLst>
          </p:cNvPr>
          <p:cNvSpPr>
            <a:spLocks noGrp="1"/>
          </p:cNvSpPr>
          <p:nvPr>
            <p:ph idx="1"/>
          </p:nvPr>
        </p:nvSpPr>
        <p:spPr/>
        <p:txBody>
          <a:bodyPr/>
          <a:lstStyle/>
          <a:p>
            <a:r>
              <a:rPr lang="en-IN" sz="1800" b="1" i="0" u="none" strike="noStrike" baseline="0" dirty="0">
                <a:solidFill>
                  <a:srgbClr val="000000"/>
                </a:solidFill>
                <a:latin typeface="Times New Roman" panose="02020603050405020304" pitchFamily="18" charset="0"/>
              </a:rPr>
              <a:t>RANDOM FOREST </a:t>
            </a:r>
          </a:p>
          <a:p>
            <a:r>
              <a:rPr lang="en-IN" sz="1800" b="1" i="0" u="none" strike="noStrike" baseline="0" dirty="0">
                <a:solidFill>
                  <a:srgbClr val="000000"/>
                </a:solidFill>
                <a:latin typeface="Times New Roman" panose="02020603050405020304" pitchFamily="18" charset="0"/>
              </a:rPr>
              <a:t>DECISION TREE </a:t>
            </a:r>
          </a:p>
          <a:p>
            <a:r>
              <a:rPr lang="en-IN" sz="1800" b="1" i="0" u="none" strike="noStrike" baseline="0" dirty="0">
                <a:solidFill>
                  <a:srgbClr val="000000"/>
                </a:solidFill>
                <a:latin typeface="Times New Roman" panose="02020603050405020304" pitchFamily="18" charset="0"/>
              </a:rPr>
              <a:t>GRADIENT BOOSTING </a:t>
            </a:r>
          </a:p>
          <a:p>
            <a:r>
              <a:rPr lang="en-IN" sz="1800" b="1" i="0" u="none" strike="noStrike" baseline="0" dirty="0" err="1">
                <a:solidFill>
                  <a:srgbClr val="000000"/>
                </a:solidFill>
                <a:latin typeface="Times New Roman" panose="02020603050405020304" pitchFamily="18" charset="0"/>
              </a:rPr>
              <a:t>AdaBOOST</a:t>
            </a:r>
            <a:r>
              <a:rPr lang="en-IN" sz="1800" b="1" i="0" u="none" strike="noStrike" baseline="0" dirty="0">
                <a:solidFill>
                  <a:srgbClr val="000000"/>
                </a:solidFill>
                <a:latin typeface="Times New Roman" panose="02020603050405020304" pitchFamily="18" charset="0"/>
              </a:rPr>
              <a:t> </a:t>
            </a:r>
          </a:p>
          <a:p>
            <a:r>
              <a:rPr lang="en-IN" sz="1800" b="1" i="0" u="none" strike="noStrike" baseline="0" dirty="0">
                <a:solidFill>
                  <a:srgbClr val="000000"/>
                </a:solidFill>
                <a:latin typeface="Times New Roman" panose="02020603050405020304" pitchFamily="18" charset="0"/>
              </a:rPr>
              <a:t>GNB </a:t>
            </a:r>
            <a:endParaRPr lang="en-IN" b="1" dirty="0"/>
          </a:p>
        </p:txBody>
      </p:sp>
      <p:sp>
        <p:nvSpPr>
          <p:cNvPr id="4" name="Slide Number Placeholder 3">
            <a:extLst>
              <a:ext uri="{FF2B5EF4-FFF2-40B4-BE49-F238E27FC236}">
                <a16:creationId xmlns:a16="http://schemas.microsoft.com/office/drawing/2014/main" id="{58FEB7F2-05D5-978F-0FD0-CFAB71B120D2}"/>
              </a:ext>
            </a:extLst>
          </p:cNvPr>
          <p:cNvSpPr>
            <a:spLocks noGrp="1"/>
          </p:cNvSpPr>
          <p:nvPr>
            <p:ph type="sldNum" sz="quarter" idx="12"/>
          </p:nvPr>
        </p:nvSpPr>
        <p:spPr/>
        <p:txBody>
          <a:bodyPr>
            <a:normAutofit lnSpcReduction="10000"/>
          </a:bodyPr>
          <a:lstStyle/>
          <a:p>
            <a:fld id="{8C2E478F-E849-4A8C-AF1F-CBCC78A7CBFA}" type="slidenum">
              <a:rPr lang="en-US" smtClean="0"/>
              <a:t>8</a:t>
            </a:fld>
            <a:endParaRPr lang="en-US" dirty="0"/>
          </a:p>
        </p:txBody>
      </p:sp>
      <p:pic>
        <p:nvPicPr>
          <p:cNvPr id="6" name="Picture 5">
            <a:extLst>
              <a:ext uri="{FF2B5EF4-FFF2-40B4-BE49-F238E27FC236}">
                <a16:creationId xmlns:a16="http://schemas.microsoft.com/office/drawing/2014/main" id="{F4278FF5-0E61-FEEA-F12C-170F8602081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10168" y="2038507"/>
            <a:ext cx="6491564" cy="4279107"/>
          </a:xfrm>
          <a:prstGeom prst="rect">
            <a:avLst/>
          </a:prstGeom>
        </p:spPr>
      </p:pic>
    </p:spTree>
    <p:extLst>
      <p:ext uri="{BB962C8B-B14F-4D97-AF65-F5344CB8AC3E}">
        <p14:creationId xmlns:p14="http://schemas.microsoft.com/office/powerpoint/2010/main" val="16822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f604beb771_0_519"/>
          <p:cNvSpPr txBox="1">
            <a:spLocks noGrp="1"/>
          </p:cNvSpPr>
          <p:nvPr>
            <p:ph type="title"/>
          </p:nvPr>
        </p:nvSpPr>
        <p:spPr>
          <a:xfrm>
            <a:off x="162437" y="129092"/>
            <a:ext cx="3337383" cy="1011219"/>
          </a:xfrm>
          <a:prstGeom prst="rect">
            <a:avLst/>
          </a:prstGeom>
          <a:noFill/>
          <a:ln>
            <a:noFill/>
          </a:ln>
        </p:spPr>
        <p:txBody>
          <a:bodyPr spcFirstLastPara="1" wrap="square" lIns="91425" tIns="45700" rIns="91425" bIns="45700" anchor="t" anchorCtr="0">
            <a:noAutofit/>
          </a:bodyPr>
          <a:lstStyle/>
          <a:p>
            <a:pPr marL="342900" lvl="0" indent="0" algn="ctr" rtl="0">
              <a:lnSpc>
                <a:spcPct val="115000"/>
              </a:lnSpc>
              <a:spcBef>
                <a:spcPts val="1000"/>
              </a:spcBef>
              <a:spcAft>
                <a:spcPts val="0"/>
              </a:spcAft>
              <a:buSzPts val="3600"/>
              <a:buNone/>
            </a:pPr>
            <a:r>
              <a:rPr lang="en-IN" sz="3200" b="1" dirty="0">
                <a:solidFill>
                  <a:schemeClr val="tx1"/>
                </a:solidFill>
                <a:latin typeface="Times New Roman" panose="02020603050405020304" pitchFamily="18" charset="0"/>
                <a:cs typeface="Times New Roman" panose="02020603050405020304" pitchFamily="18" charset="0"/>
              </a:rPr>
              <a:t>Random Forest</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139" name="Google Shape;139;gf604beb771_0_519"/>
          <p:cNvSpPr txBox="1">
            <a:spLocks noGrp="1"/>
          </p:cNvSpPr>
          <p:nvPr>
            <p:ph idx="1"/>
          </p:nvPr>
        </p:nvSpPr>
        <p:spPr>
          <a:xfrm>
            <a:off x="0" y="1004506"/>
            <a:ext cx="10122946" cy="3061885"/>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r>
              <a:rPr lang="en-IN" sz="1800" b="1" dirty="0">
                <a:solidFill>
                  <a:schemeClr val="tx1"/>
                </a:solidFill>
                <a:latin typeface="Times New Roman" panose="02020603050405020304" pitchFamily="18" charset="0"/>
                <a:ea typeface="Arial"/>
                <a:cs typeface="Times New Roman" panose="02020603050405020304" pitchFamily="18" charset="0"/>
                <a:sym typeface="Arial"/>
              </a:rPr>
              <a:t>A Random Forest is a machine learning technique that’s used to solve regression and classification problems. It utilizes ensemble learning, which is a technique that combines many classifiers to provide solutions to complex problems.</a:t>
            </a:r>
            <a:endParaRPr sz="1800" b="1" dirty="0">
              <a:solidFill>
                <a:schemeClr val="tx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50000"/>
              </a:lnSpc>
              <a:spcBef>
                <a:spcPts val="600"/>
              </a:spcBef>
              <a:spcAft>
                <a:spcPts val="0"/>
              </a:spcAft>
              <a:buSzPts val="1440"/>
              <a:buNone/>
            </a:pPr>
            <a:r>
              <a:rPr lang="en-IN" sz="1800" b="1" dirty="0">
                <a:solidFill>
                  <a:schemeClr val="tx1"/>
                </a:solidFill>
                <a:latin typeface="Times New Roman" panose="02020603050405020304" pitchFamily="18" charset="0"/>
                <a:ea typeface="Arial"/>
                <a:cs typeface="Times New Roman" panose="02020603050405020304" pitchFamily="18" charset="0"/>
                <a:sym typeface="Arial"/>
              </a:rPr>
              <a:t>A random forest algorithm consists of many decision trees. The ‘forest’ generated by the random forest algorithm is trained through bagging or bootstrap aggregating. Bagging is an ensemble meta-algorithm that improves the accuracy of machine learning algorithms.</a:t>
            </a:r>
            <a:endParaRPr sz="1800" b="1" dirty="0">
              <a:solidFill>
                <a:schemeClr val="tx1"/>
              </a:solidFill>
              <a:latin typeface="Times New Roman" panose="02020603050405020304" pitchFamily="18" charset="0"/>
              <a:ea typeface="Arial"/>
              <a:cs typeface="Times New Roman" panose="02020603050405020304" pitchFamily="18" charset="0"/>
              <a:sym typeface="Arial"/>
            </a:endParaRPr>
          </a:p>
        </p:txBody>
      </p:sp>
      <p:pic>
        <p:nvPicPr>
          <p:cNvPr id="2" name="Google Shape;146;gf604beb771_0_563">
            <a:extLst>
              <a:ext uri="{FF2B5EF4-FFF2-40B4-BE49-F238E27FC236}">
                <a16:creationId xmlns:a16="http://schemas.microsoft.com/office/drawing/2014/main" id="{27B52914-9FCA-40B9-3E7C-EE8D9F6B880B}"/>
              </a:ext>
            </a:extLst>
          </p:cNvPr>
          <p:cNvPicPr preferRelativeResize="0"/>
          <p:nvPr/>
        </p:nvPicPr>
        <p:blipFill rotWithShape="1">
          <a:blip r:embed="rId3">
            <a:alphaModFix/>
          </a:blip>
          <a:srcRect l="13735" t="24489" r="10345" b="1"/>
          <a:stretch/>
        </p:blipFill>
        <p:spPr>
          <a:xfrm>
            <a:off x="2520877" y="3586642"/>
            <a:ext cx="5938221" cy="3142266"/>
          </a:xfrm>
          <a:prstGeom prst="rect">
            <a:avLst/>
          </a:prstGeom>
          <a:noFill/>
          <a:ln>
            <a:noFill/>
          </a:ln>
        </p:spPr>
      </p:pic>
      <p:sp>
        <p:nvSpPr>
          <p:cNvPr id="4" name="TextBox 3">
            <a:extLst>
              <a:ext uri="{FF2B5EF4-FFF2-40B4-BE49-F238E27FC236}">
                <a16:creationId xmlns:a16="http://schemas.microsoft.com/office/drawing/2014/main" id="{DCFF6ED2-AFF8-789F-E35C-6BD74F8C9BE9}"/>
              </a:ext>
            </a:extLst>
          </p:cNvPr>
          <p:cNvSpPr txBox="1"/>
          <p:nvPr/>
        </p:nvSpPr>
        <p:spPr>
          <a:xfrm>
            <a:off x="6605194" y="6143390"/>
            <a:ext cx="3065929" cy="369332"/>
          </a:xfrm>
          <a:prstGeom prst="rect">
            <a:avLst/>
          </a:prstGeom>
          <a:noFill/>
        </p:spPr>
        <p:txBody>
          <a:bodyPr wrap="square">
            <a:spAutoFit/>
          </a:bodyPr>
          <a:lstStyle/>
          <a:p>
            <a:r>
              <a:rPr lang="en-IN" sz="1800" b="1" dirty="0">
                <a:solidFill>
                  <a:schemeClr val="tx1"/>
                </a:solidFill>
                <a:latin typeface="Times New Roman" panose="02020603050405020304" pitchFamily="18" charset="0"/>
                <a:cs typeface="Times New Roman" panose="02020603050405020304" pitchFamily="18" charset="0"/>
              </a:rPr>
              <a:t>Random Forest Classifier</a:t>
            </a:r>
            <a:endParaRPr lang="en-IN" dirty="0"/>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TM03457515[[fn=View]]</Template>
  <TotalTime>3368</TotalTime>
  <Words>1300</Words>
  <Application>Microsoft Office PowerPoint</Application>
  <PresentationFormat>Widescreen</PresentationFormat>
  <Paragraphs>99</Paragraphs>
  <Slides>19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ArialMT</vt:lpstr>
      <vt:lpstr>Calibri</vt:lpstr>
      <vt:lpstr>Century Schoolbook</vt:lpstr>
      <vt:lpstr>Noto Sans Symbols</vt:lpstr>
      <vt:lpstr>Times New Roman</vt:lpstr>
      <vt:lpstr>Trebuchet MS</vt:lpstr>
      <vt:lpstr>Wingdings</vt:lpstr>
      <vt:lpstr>Wingdings 2</vt:lpstr>
      <vt:lpstr>View</vt:lpstr>
      <vt:lpstr>Detection of Malware Using Machine Learning Algorithms</vt:lpstr>
      <vt:lpstr>CONTENTS</vt:lpstr>
      <vt:lpstr>ABSTRACT</vt:lpstr>
      <vt:lpstr>OBJECTIVE</vt:lpstr>
      <vt:lpstr>PROBLEM STATEMENT</vt:lpstr>
      <vt:lpstr>PROPOSED SOLUTION WITH ALGORITHMS </vt:lpstr>
      <vt:lpstr>METHODOLOGY </vt:lpstr>
      <vt:lpstr>Algorithms Used </vt:lpstr>
      <vt:lpstr>Random Forest</vt:lpstr>
      <vt:lpstr>DECISION TREE</vt:lpstr>
      <vt:lpstr>PowerPoint Presentation</vt:lpstr>
      <vt:lpstr>PowerPoint Presentation</vt:lpstr>
      <vt:lpstr>PowerPoint Presentation</vt:lpstr>
      <vt:lpstr>SNAPSHOTS</vt:lpstr>
      <vt:lpstr>SNAPSHOTS</vt:lpstr>
      <vt:lpstr>SNAPSHOTS</vt:lpstr>
      <vt:lpstr>SNAPSHOTS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dc:title>
  <dc:creator>Team Sharks</dc:creator>
  <cp:lastModifiedBy>Shubhanshu Barnwal</cp:lastModifiedBy>
  <cp:revision>63</cp:revision>
  <dcterms:created xsi:type="dcterms:W3CDTF">2021-07-20T04:33:43Z</dcterms:created>
  <dcterms:modified xsi:type="dcterms:W3CDTF">2023-05-27T06:38:27Z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