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4" r:id="rId21"/>
    <p:sldId id="278" r:id="rId22"/>
    <p:sldId id="295" r:id="rId23"/>
    <p:sldId id="296" r:id="rId24"/>
    <p:sldId id="298" r:id="rId25"/>
    <p:sldId id="297" r:id="rId26"/>
    <p:sldId id="299" r:id="rId27"/>
    <p:sldId id="300" r:id="rId28"/>
    <p:sldId id="304" r:id="rId29"/>
    <p:sldId id="301" r:id="rId30"/>
    <p:sldId id="279" r:id="rId31"/>
    <p:sldId id="288" r:id="rId32"/>
    <p:sldId id="289" r:id="rId33"/>
    <p:sldId id="302" r:id="rId34"/>
    <p:sldId id="303" r:id="rId35"/>
    <p:sldId id="305" r:id="rId36"/>
    <p:sldId id="306" r:id="rId37"/>
    <p:sldId id="307" r:id="rId38"/>
    <p:sldId id="308" r:id="rId39"/>
    <p:sldId id="309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E7675-68BE-422B-902F-20BC630FDB88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E2111-A84C-4577-A362-F8A8756B8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111-A84C-4577-A362-F8A8756B85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6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0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2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0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1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3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6D11-9EAE-4EA3-BD83-AE5CA7E4A286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Data Structures</a:t>
            </a:r>
            <a:endParaRPr lang="en-IN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3870" y="2528887"/>
            <a:ext cx="105207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Unit 1: </a:t>
            </a:r>
            <a:r>
              <a:rPr lang="en-IN" sz="4400" b="1" dirty="0"/>
              <a:t>Asymptotic analysis (Big-O notation)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85538"/>
      </p:ext>
    </p:extLst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712" y="575785"/>
            <a:ext cx="10910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Commonly used asymptotic notations to calculate the running time complexity of an algorithm are </a:t>
            </a:r>
          </a:p>
          <a:p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Ο Notation (Big Oh Notation)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Ω Notation (Omega Notation)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θ Notation (Theta Notation)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393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6768" y="109538"/>
            <a:ext cx="10791825" cy="904875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Big Oh Notation - Asymptotic upper bound</a:t>
            </a:r>
            <a:endParaRPr lang="en-US" sz="3200" b="1" dirty="0" smtClean="0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1" y="1873508"/>
            <a:ext cx="4143374" cy="3314699"/>
          </a:xfrm>
          <a:noFill/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1" y="5197730"/>
            <a:ext cx="9389270" cy="94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8638" y="906245"/>
            <a:ext cx="10858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It measures the </a:t>
            </a:r>
            <a:r>
              <a:rPr lang="en-IN" sz="2400" b="1" u="sng" dirty="0" smtClean="0"/>
              <a:t>worst case time complexity </a:t>
            </a:r>
            <a:r>
              <a:rPr lang="en-IN" sz="2400" dirty="0" smtClean="0"/>
              <a:t>or the longest amount of time an algorithm can possibly take to complete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5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38213" y="3600347"/>
            <a:ext cx="1065847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ts val="3400"/>
              </a:lnSpc>
              <a:buAutoNum type="arabicPeriod"/>
            </a:pP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*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n</a:t>
            </a:r>
            <a:r>
              <a:rPr lang="en-US" altLang="ko-KR" sz="2800" baseline="300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+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n/2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+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12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∈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O(n</a:t>
            </a:r>
            <a:r>
              <a:rPr lang="en-US" altLang="ko-KR" sz="2800" baseline="300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)</a:t>
            </a:r>
          </a:p>
          <a:p>
            <a:pPr lvl="1">
              <a:lnSpc>
                <a:spcPts val="3400"/>
              </a:lnSpc>
            </a:pPr>
            <a:endParaRPr lang="en-US" altLang="ko-KR" sz="2800" dirty="0" smtClean="0">
              <a:latin typeface="Consolas" panose="020B0609020204030204" pitchFamily="49" charset="0"/>
              <a:ea typeface="Gulim" panose="020B0600000101010101" pitchFamily="34" charset="-127"/>
            </a:endParaRPr>
          </a:p>
          <a:p>
            <a:pPr lvl="1">
              <a:lnSpc>
                <a:spcPts val="3400"/>
              </a:lnSpc>
            </a:pP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2. 4*n*log</a:t>
            </a:r>
            <a:r>
              <a:rPr lang="en-US" altLang="ko-KR" sz="2800" baseline="-250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(3*n+1)</a:t>
            </a: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+</a:t>
            </a: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2*n-1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∈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O(n</a:t>
            </a: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*</a:t>
            </a: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log</a:t>
            </a: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n)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62062" y="1576388"/>
            <a:ext cx="8796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running time is O(</a:t>
            </a:r>
            <a:r>
              <a:rPr lang="en-US" altLang="ko-KR" sz="2000" u="sng" dirty="0" smtClean="0">
                <a:latin typeface="Consolas" panose="020B0609020204030204" pitchFamily="49" charset="0"/>
                <a:ea typeface="Gulim" panose="020B0600000101010101" pitchFamily="34" charset="-127"/>
              </a:rPr>
              <a:t>n</a:t>
            </a:r>
            <a:r>
              <a:rPr lang="en-US" altLang="ko-KR" sz="2000" u="sng" baseline="300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</a:t>
            </a:r>
            <a:r>
              <a:rPr lang="en-US" sz="2400" u="sng" dirty="0" smtClean="0"/>
              <a:t>) </a:t>
            </a:r>
            <a:r>
              <a:rPr lang="en-US" sz="2400" dirty="0" smtClean="0"/>
              <a:t>means that there is a function f(n) that is   O(</a:t>
            </a:r>
            <a:r>
              <a:rPr lang="en-US" altLang="ko-KR" sz="2000" dirty="0" smtClean="0">
                <a:latin typeface="Consolas" panose="020B0609020204030204" pitchFamily="49" charset="0"/>
                <a:ea typeface="Gulim" panose="020B0600000101010101" pitchFamily="34" charset="-127"/>
              </a:rPr>
              <a:t>n</a:t>
            </a:r>
            <a:r>
              <a:rPr lang="en-US" altLang="ko-KR" sz="2000" baseline="30000" dirty="0" smtClean="0">
                <a:latin typeface="Consolas" panose="020B0609020204030204" pitchFamily="49" charset="0"/>
                <a:ea typeface="Gulim" panose="020B0600000101010101" pitchFamily="34" charset="-127"/>
              </a:rPr>
              <a:t>2</a:t>
            </a:r>
            <a:r>
              <a:rPr lang="en-US" sz="2400" dirty="0" smtClean="0"/>
              <a:t>)  such that for any value of n (regardless of size) the running time of that input is </a:t>
            </a:r>
            <a:r>
              <a:rPr lang="en-US" sz="2400" b="1" dirty="0" smtClean="0"/>
              <a:t>bounded from above </a:t>
            </a:r>
            <a:r>
              <a:rPr lang="en-US" sz="2400" dirty="0" smtClean="0"/>
              <a:t>by the value f(n).</a:t>
            </a:r>
          </a:p>
        </p:txBody>
      </p:sp>
    </p:spTree>
    <p:extLst>
      <p:ext uri="{BB962C8B-B14F-4D97-AF65-F5344CB8AC3E}">
        <p14:creationId xmlns:p14="http://schemas.microsoft.com/office/powerpoint/2010/main" val="6008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7" y="2128839"/>
            <a:ext cx="3276600" cy="3421063"/>
          </a:xfrm>
          <a:noFill/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8313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16768" y="109538"/>
            <a:ext cx="1079182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b="1" dirty="0" smtClean="0"/>
              <a:t>Ω</a:t>
            </a:r>
            <a:r>
              <a:rPr lang="en-IN" sz="3200" b="1" dirty="0" smtClean="0"/>
              <a:t> Notation - Asymptotic lower bound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47686" y="1002397"/>
            <a:ext cx="11282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It measures the </a:t>
            </a:r>
            <a:r>
              <a:rPr lang="en-IN" sz="2400" b="1" u="sng" dirty="0" smtClean="0"/>
              <a:t>best case time complexity </a:t>
            </a:r>
            <a:r>
              <a:rPr lang="en-IN" sz="2400" dirty="0" smtClean="0"/>
              <a:t>or the best amount of time an algorithm can possibly take to complete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96501" y="6144728"/>
            <a:ext cx="11232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best case performance of an algorithm is generally not useful, the Omega notation is the least used notation among all three.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7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152650" y="3568700"/>
            <a:ext cx="8229600" cy="746125"/>
          </a:xfrm>
        </p:spPr>
        <p:txBody>
          <a:bodyPr/>
          <a:lstStyle/>
          <a:p>
            <a:pPr marL="0" lvl="1" indent="0">
              <a:buClr>
                <a:srgbClr val="0BD0D9"/>
              </a:buClr>
              <a:buSzPct val="95000"/>
              <a:buNone/>
            </a:pP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n</a:t>
            </a:r>
            <a:r>
              <a:rPr lang="en-US" altLang="ko-KR" sz="2800" baseline="30000" dirty="0" smtClean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+</a:t>
            </a:r>
            <a:r>
              <a:rPr lang="en-US" altLang="ko-KR" sz="2800" dirty="0">
                <a:ea typeface="Gulim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20n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∈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Ω(n</a:t>
            </a:r>
            <a:r>
              <a:rPr lang="en-US" altLang="ko-KR" sz="2800" baseline="30000" dirty="0">
                <a:latin typeface="Consolas" panose="020B0609020204030204" pitchFamily="49" charset="0"/>
                <a:ea typeface="Gulim" panose="020B0600000101010101" pitchFamily="34" charset="-127"/>
              </a:rPr>
              <a:t>2</a:t>
            </a:r>
            <a:r>
              <a:rPr lang="en-US" altLang="ko-KR" sz="2800" dirty="0" smtClean="0">
                <a:latin typeface="Consolas" panose="020B0609020204030204" pitchFamily="49" charset="0"/>
                <a:ea typeface="Gulim" panose="020B0600000101010101" pitchFamily="34" charset="-127"/>
              </a:rPr>
              <a:t>)</a:t>
            </a:r>
            <a:endParaRPr lang="en-US" altLang="ko-KR" sz="2800" dirty="0">
              <a:latin typeface="Consolas" panose="020B0609020204030204" pitchFamily="49" charset="0"/>
              <a:ea typeface="Gulim" panose="020B0600000101010101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149" y="1662113"/>
            <a:ext cx="10315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we say that the running time (no modifier) of an algorithm is  Ω (g(n)), </a:t>
            </a:r>
          </a:p>
          <a:p>
            <a:r>
              <a:rPr lang="en-US" sz="2400" dirty="0" smtClean="0"/>
              <a:t>it mean that for each value of n, the running time on that input is at least a constant times g(n), for sufficiently large n.</a:t>
            </a:r>
          </a:p>
        </p:txBody>
      </p:sp>
    </p:spTree>
    <p:extLst>
      <p:ext uri="{BB962C8B-B14F-4D97-AF65-F5344CB8AC3E}">
        <p14:creationId xmlns:p14="http://schemas.microsoft.com/office/powerpoint/2010/main" val="16855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9974" y="1407722"/>
            <a:ext cx="3662363" cy="3773878"/>
          </a:xfrm>
          <a:noFill/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181600"/>
            <a:ext cx="9772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8473" y="64294"/>
            <a:ext cx="11380788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Θ </a:t>
            </a:r>
            <a:r>
              <a:rPr lang="en-IN" sz="3200" b="1" dirty="0" smtClean="0"/>
              <a:t>Notation – </a:t>
            </a:r>
            <a:r>
              <a:rPr lang="en-IN" sz="3200" dirty="0" smtClean="0"/>
              <a:t>bounds a functions from above and below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547685" y="952500"/>
            <a:ext cx="11282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It measures the </a:t>
            </a:r>
            <a:r>
              <a:rPr lang="en-IN" sz="2400" b="1" u="sng" dirty="0" smtClean="0"/>
              <a:t>average case time complexity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58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1150" y="1604169"/>
            <a:ext cx="2438400" cy="612775"/>
          </a:xfrm>
          <a:noFill/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343151"/>
            <a:ext cx="5184769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43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063" y="131989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smtClean="0"/>
              <a:t>f(n) = 3n + 2</a:t>
            </a:r>
            <a:br>
              <a:rPr lang="pt-BR" sz="2800" dirty="0" smtClean="0"/>
            </a:br>
            <a:r>
              <a:rPr lang="pt-BR" sz="2800" dirty="0" smtClean="0"/>
              <a:t>g(n) = 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262063" y="342015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smtClean="0"/>
              <a:t>C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g(n) &lt;= f(n) </a:t>
            </a:r>
            <a:r>
              <a:rPr lang="pt-BR" sz="2800" dirty="0" smtClean="0"/>
              <a:t>&lt;</a:t>
            </a:r>
            <a:r>
              <a:rPr lang="pt-BR" sz="2800" dirty="0" smtClean="0"/>
              <a:t>= </a:t>
            </a:r>
            <a:r>
              <a:rPr lang="pt-BR" sz="2800" dirty="0" smtClean="0"/>
              <a:t>C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g(n)</a:t>
            </a:r>
            <a:br>
              <a:rPr lang="pt-BR" sz="2800" dirty="0" smtClean="0"/>
            </a:br>
            <a:r>
              <a:rPr lang="pt-BR" sz="2800" dirty="0" smtClean="0"/>
              <a:t>C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n &lt;= 3n + 2 </a:t>
            </a:r>
            <a:r>
              <a:rPr lang="pt-BR" sz="2800" dirty="0" smtClean="0"/>
              <a:t>&lt;= </a:t>
            </a:r>
            <a:r>
              <a:rPr lang="pt-BR" sz="2800" dirty="0" smtClean="0"/>
              <a:t>C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262063" y="4748897"/>
            <a:ext cx="10310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Above condition is always TRUE for all values of </a:t>
            </a:r>
            <a:r>
              <a:rPr lang="en-IN" sz="2400" b="1" dirty="0" smtClean="0"/>
              <a:t>C</a:t>
            </a:r>
            <a:r>
              <a:rPr lang="en-IN" sz="2400" b="1" baseline="-25000" dirty="0" smtClean="0"/>
              <a:t>1</a:t>
            </a:r>
            <a:r>
              <a:rPr lang="en-IN" sz="2400" b="1" dirty="0" smtClean="0"/>
              <a:t> = 1, C</a:t>
            </a:r>
            <a:r>
              <a:rPr lang="en-IN" sz="2400" b="1" baseline="-25000" dirty="0" smtClean="0"/>
              <a:t>2</a:t>
            </a:r>
            <a:r>
              <a:rPr lang="en-IN" sz="2400" b="1" dirty="0" smtClean="0"/>
              <a:t> = 4</a:t>
            </a:r>
            <a:r>
              <a:rPr lang="en-IN" sz="2400" dirty="0" smtClean="0"/>
              <a:t> and </a:t>
            </a:r>
            <a:r>
              <a:rPr lang="en-IN" sz="2400" b="1" dirty="0" smtClean="0"/>
              <a:t>n &gt;= 1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262063" y="2662415"/>
            <a:ext cx="558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If we want to represent </a:t>
            </a:r>
            <a:r>
              <a:rPr lang="en-IN" sz="2400" b="1" dirty="0" smtClean="0"/>
              <a:t>f(n)</a:t>
            </a:r>
            <a:r>
              <a:rPr lang="en-IN" sz="2400" dirty="0" smtClean="0"/>
              <a:t> as </a:t>
            </a:r>
            <a:r>
              <a:rPr lang="en-IN" sz="2400" b="1" dirty="0" smtClean="0"/>
              <a:t>Θ(g(n))</a:t>
            </a:r>
            <a:r>
              <a:rPr lang="en-IN" sz="2400" dirty="0" smtClean="0"/>
              <a:t> then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589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mtClean="0"/>
              <a:t>Relations Between </a:t>
            </a:r>
            <a:r>
              <a:rPr lang="en-US" smtClean="0">
                <a:latin typeface="Symbol" pitchFamily="18" charset="2"/>
              </a:rPr>
              <a:t>Q</a:t>
            </a:r>
            <a:r>
              <a:rPr lang="en-US" smtClean="0"/>
              <a:t>, </a:t>
            </a:r>
            <a:r>
              <a:rPr lang="en-US" i="1" smtClean="0"/>
              <a:t>O, </a:t>
            </a:r>
            <a:r>
              <a:rPr lang="en-US" smtClean="0">
                <a:latin typeface="Symbol" pitchFamily="18" charset="2"/>
              </a:rPr>
              <a:t>W</a:t>
            </a:r>
            <a:endParaRPr lang="en-US" smtClean="0"/>
          </a:p>
        </p:txBody>
      </p:sp>
      <p:pic>
        <p:nvPicPr>
          <p:cNvPr id="53252" name="Picture 3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1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4" descr="graph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1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5" descr="graph_Ome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90801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2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788" y="2886075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Measuring Efficiency of an algorithm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0063" y="5700713"/>
            <a:ext cx="1020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We are more interested in finding out the Worst Case Complexity or Big O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5802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64" y="696176"/>
            <a:ext cx="11487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Algorithm: </a:t>
            </a:r>
            <a:r>
              <a:rPr lang="en-US" sz="2800" dirty="0" smtClean="0"/>
              <a:t>Outline, the essence of a computational procedure, step-by-step instructions</a:t>
            </a:r>
          </a:p>
          <a:p>
            <a:endParaRPr lang="en-US" sz="2800" dirty="0"/>
          </a:p>
          <a:p>
            <a:r>
              <a:rPr lang="en-US" sz="2800" b="1" u="sng" dirty="0" smtClean="0"/>
              <a:t>Program: </a:t>
            </a:r>
            <a:r>
              <a:rPr lang="en-US" sz="2800" dirty="0" smtClean="0"/>
              <a:t>an implementation of an algorithm in some programming language</a:t>
            </a:r>
          </a:p>
          <a:p>
            <a:endParaRPr lang="en-US" sz="28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9699" y="2997993"/>
            <a:ext cx="8229600" cy="726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Algorithmic Problem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28748" y="3895725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02855" y="4300537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7762" y="4110037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4000" dirty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974" y="3933824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output as a function of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722268" y="4314824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372" y="629721"/>
            <a:ext cx="4851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Common Asymptotic Notations</a:t>
            </a:r>
            <a:endParaRPr lang="en-IN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54512"/>
              </p:ext>
            </p:extLst>
          </p:nvPr>
        </p:nvGraphicFramePr>
        <p:xfrm>
          <a:off x="1938337" y="1623856"/>
          <a:ext cx="8191500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95750"/>
                <a:gridCol w="4095750"/>
              </a:tblGrid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Constant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Ο(1)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Logarithmic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log n)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Linear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n)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Log</a:t>
                      </a:r>
                      <a:r>
                        <a:rPr lang="en-IN" sz="2800" baseline="0" dirty="0" smtClean="0"/>
                        <a:t> Linear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Ο(</a:t>
                      </a:r>
                      <a:r>
                        <a:rPr lang="en-IN" sz="2800" dirty="0"/>
                        <a:t>n log n)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Polylogarithmic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O((log(n))</a:t>
                      </a:r>
                      <a:r>
                        <a:rPr lang="en-IN" sz="2800" baseline="30000" dirty="0" smtClean="0"/>
                        <a:t>c</a:t>
                      </a:r>
                      <a:r>
                        <a:rPr lang="en-IN" sz="2800" dirty="0" smtClean="0"/>
                        <a:t>)</a:t>
                      </a:r>
                      <a:endParaRPr lang="en-IN" sz="2800" dirty="0"/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Quadratic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n</a:t>
                      </a:r>
                      <a:r>
                        <a:rPr lang="en-IN" sz="2800" baseline="30000"/>
                        <a:t>2</a:t>
                      </a:r>
                      <a:r>
                        <a:rPr lang="en-IN" sz="2800"/>
                        <a:t>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Cubic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n</a:t>
                      </a:r>
                      <a:r>
                        <a:rPr lang="en-IN" sz="2800" baseline="30000"/>
                        <a:t>3</a:t>
                      </a:r>
                      <a:r>
                        <a:rPr lang="en-IN" sz="2800"/>
                        <a:t>)</a:t>
                      </a:r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Polynomial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/>
                        <a:t>n</a:t>
                      </a:r>
                      <a:r>
                        <a:rPr lang="el-GR" sz="2800" baseline="30000"/>
                        <a:t>Ο(1)</a:t>
                      </a:r>
                      <a:endParaRPr lang="el-GR" sz="2800"/>
                    </a:p>
                  </a:txBody>
                  <a:tcPr anchor="ctr"/>
                </a:tc>
              </a:tr>
              <a:tr h="50960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Exponential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2</a:t>
                      </a:r>
                      <a:r>
                        <a:rPr lang="el-GR" sz="2800" baseline="30000" dirty="0"/>
                        <a:t>Ο(</a:t>
                      </a:r>
                      <a:r>
                        <a:rPr lang="en-IN" sz="2800" baseline="30000" dirty="0"/>
                        <a:t>n)</a:t>
                      </a:r>
                      <a:endParaRPr lang="en-IN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2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O(1)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Time complexity of a function (or set of statements) is considered as O(1) if it doesn’t contain loop, recursion and call to any other non-constant time function.</a:t>
            </a:r>
          </a:p>
          <a:p>
            <a:pPr algn="just"/>
            <a:r>
              <a:rPr lang="en-IN" sz="2800" dirty="0" smtClean="0"/>
              <a:t>	e.g. swap function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A loop or recursion that runs a constant number of times is also considered as O(1)</a:t>
            </a:r>
          </a:p>
          <a:p>
            <a:pPr lvl="0" algn="just"/>
            <a:r>
              <a:rPr lang="en-IN" sz="2800" dirty="0" smtClean="0"/>
              <a:t>	e.g.   </a:t>
            </a: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smtClean="0"/>
              <a:t>10; </a:t>
            </a:r>
            <a:r>
              <a:rPr lang="en-US" sz="2800" dirty="0" err="1"/>
              <a:t>i</a:t>
            </a:r>
            <a:r>
              <a:rPr lang="en-US" sz="2800" dirty="0"/>
              <a:t>++) { </a:t>
            </a:r>
            <a:endParaRPr lang="en-US" sz="2800" dirty="0" smtClean="0"/>
          </a:p>
          <a:p>
            <a:pPr lvl="0" algn="just"/>
            <a:r>
              <a:rPr lang="en-US" sz="2800" dirty="0"/>
              <a:t> </a:t>
            </a:r>
            <a:r>
              <a:rPr lang="en-US" sz="2800" dirty="0" smtClean="0"/>
              <a:t>                               </a:t>
            </a:r>
            <a:r>
              <a:rPr lang="en-US" sz="2000" dirty="0" smtClean="0"/>
              <a:t>// some O(1) expressions </a:t>
            </a:r>
            <a:endParaRPr lang="en-US" sz="2800" dirty="0" smtClean="0"/>
          </a:p>
          <a:p>
            <a:pPr lvl="0" algn="just"/>
            <a:r>
              <a:rPr lang="en-US" sz="2800" dirty="0" smtClean="0"/>
              <a:t>                     }</a:t>
            </a:r>
          </a:p>
          <a:p>
            <a:pPr algn="just"/>
            <a:endParaRPr lang="en-IN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5489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O(n)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Time Complexity of a loop is considered as O(n) if the loop variables is incremented / decremented by a constant amount.</a:t>
            </a:r>
          </a:p>
          <a:p>
            <a:pPr algn="just"/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e.g.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1;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&lt;= n;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+= c)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some O(1) expressions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 Unicode MS" panose="020B0604020202020204" pitchFamily="34" charset="-128"/>
              </a:rPr>
              <a:t>				or</a:t>
            </a:r>
            <a:endParaRPr lang="en-US" sz="28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for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&gt; 0;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-= c)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some O(1) expressions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87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</a:t>
            </a:r>
            <a:r>
              <a:rPr lang="en-IN" sz="3200" b="1" u="sng" dirty="0" err="1" smtClean="0"/>
              <a:t>n</a:t>
            </a:r>
            <a:r>
              <a:rPr lang="en-IN" sz="3200" b="1" u="sng" baseline="30000" dirty="0" err="1" smtClean="0"/>
              <a:t>c</a:t>
            </a:r>
            <a:r>
              <a:rPr lang="en-IN" sz="3200" b="1" u="sng" dirty="0" smtClean="0"/>
              <a:t>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Time complexity of nested loops is equal to the number of times the innermost statement is executed.</a:t>
            </a:r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e.g.  O(n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	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1;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&lt;=n; </a:t>
            </a:r>
            <a:r>
              <a:rPr lang="en-IN" sz="2800" dirty="0" err="1" smtClean="0"/>
              <a:t>i</a:t>
            </a:r>
            <a:r>
              <a:rPr lang="en-IN" sz="2800" dirty="0" smtClean="0"/>
              <a:t> +=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 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j = 1; j &lt;=n; j +=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	 </a:t>
            </a:r>
            <a:r>
              <a:rPr lang="en-IN" sz="2000" dirty="0" smtClean="0"/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e.g.  O(n</a:t>
            </a:r>
            <a:r>
              <a:rPr lang="en-IN" sz="2800" baseline="30000" dirty="0"/>
              <a:t>3</a:t>
            </a:r>
            <a:r>
              <a:rPr lang="en-IN" sz="2800" dirty="0" smtClean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	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1;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&lt;=n; </a:t>
            </a:r>
            <a:r>
              <a:rPr lang="en-IN" sz="2800" dirty="0" err="1" smtClean="0"/>
              <a:t>i</a:t>
            </a:r>
            <a:r>
              <a:rPr lang="en-IN" sz="2800" dirty="0" smtClean="0"/>
              <a:t> +=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 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j = 1; j &lt;=n; j += c)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	for(</a:t>
            </a:r>
            <a:r>
              <a:rPr lang="en-IN" sz="2800" dirty="0" err="1" smtClean="0"/>
              <a:t>int</a:t>
            </a:r>
            <a:r>
              <a:rPr lang="en-IN" sz="2800" dirty="0" smtClean="0"/>
              <a:t> k = 1; k &lt;=n; j +=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	 	</a:t>
            </a:r>
            <a:r>
              <a:rPr lang="en-IN" sz="2000" dirty="0" smtClean="0"/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	</a:t>
            </a:r>
            <a:r>
              <a:rPr lang="en-IN" sz="2000" dirty="0" smtClean="0"/>
              <a:t>			</a:t>
            </a:r>
            <a:r>
              <a:rPr lang="en-IN" sz="2800" dirty="0">
                <a:solidFill>
                  <a:prstClr val="black"/>
                </a:solidFill>
              </a:rPr>
              <a:t> }</a:t>
            </a:r>
            <a:endParaRPr lang="en-IN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	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	</a:t>
            </a:r>
            <a:r>
              <a:rPr lang="en-IN" sz="2800" dirty="0" smtClean="0"/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O(log n)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Time Complexity of a loop is considered as O(</a:t>
            </a:r>
            <a:r>
              <a:rPr lang="en-IN" sz="2800" dirty="0" err="1" smtClean="0"/>
              <a:t>Logn</a:t>
            </a:r>
            <a:r>
              <a:rPr lang="en-IN" sz="2800" dirty="0" smtClean="0"/>
              <a:t>) if the loop variables is divided / multiplied by a constant amount. </a:t>
            </a:r>
          </a:p>
          <a:p>
            <a:pPr algn="just"/>
            <a:r>
              <a:rPr lang="en-IN" sz="2800" dirty="0" smtClean="0"/>
              <a:t>	e.g.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1;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&lt;=n; </a:t>
            </a:r>
            <a:r>
              <a:rPr lang="en-IN" sz="2800" dirty="0" err="1" smtClean="0"/>
              <a:t>i</a:t>
            </a:r>
            <a:r>
              <a:rPr lang="en-IN" sz="2800" dirty="0" smtClean="0"/>
              <a:t> *= c) {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000" dirty="0" smtClean="0"/>
              <a:t>// some O(1) expressions</a:t>
            </a:r>
            <a:endParaRPr lang="en-IN" sz="2800" dirty="0" smtClean="0"/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} </a:t>
            </a:r>
          </a:p>
          <a:p>
            <a:pPr algn="just"/>
            <a:r>
              <a:rPr lang="en-IN" sz="2800" dirty="0" smtClean="0"/>
              <a:t>				or</a:t>
            </a:r>
            <a:endParaRPr lang="en-IN" sz="2800" dirty="0"/>
          </a:p>
          <a:p>
            <a:pPr algn="just"/>
            <a:r>
              <a:rPr lang="en-IN" sz="2800" dirty="0" smtClean="0"/>
              <a:t>		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n; </a:t>
            </a:r>
            <a:r>
              <a:rPr lang="en-IN" sz="2800" dirty="0" err="1" smtClean="0"/>
              <a:t>i</a:t>
            </a:r>
            <a:r>
              <a:rPr lang="en-IN" sz="2800" dirty="0" smtClean="0"/>
              <a:t> &gt; 0; </a:t>
            </a:r>
            <a:r>
              <a:rPr lang="en-IN" sz="2800" dirty="0" err="1" smtClean="0"/>
              <a:t>i</a:t>
            </a:r>
            <a:r>
              <a:rPr lang="en-IN" sz="2800" dirty="0" smtClean="0"/>
              <a:t> /= c) {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000" dirty="0" smtClean="0"/>
              <a:t>// some O(1) expressions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 } </a:t>
            </a:r>
          </a:p>
          <a:p>
            <a:pPr algn="just"/>
            <a:endParaRPr lang="en-I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smtClean="0"/>
              <a:t>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O(log </a:t>
            </a:r>
            <a:r>
              <a:rPr lang="en-IN" sz="3200" b="1" u="sng" dirty="0" err="1" smtClean="0"/>
              <a:t>log</a:t>
            </a:r>
            <a:r>
              <a:rPr lang="en-IN" sz="3200" b="1" u="sng" dirty="0" smtClean="0"/>
              <a:t> n)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Time Complexity of a loop is considered as O(</a:t>
            </a:r>
            <a:r>
              <a:rPr lang="en-IN" sz="2800" dirty="0" err="1" smtClean="0"/>
              <a:t>LogLogn</a:t>
            </a:r>
            <a:r>
              <a:rPr lang="en-IN" sz="2800" dirty="0" smtClean="0"/>
              <a:t>) if the loop variables is reduced / increased exponentially by a constant amount</a:t>
            </a:r>
          </a:p>
          <a:p>
            <a:pPr algn="just"/>
            <a:r>
              <a:rPr lang="en-IN" sz="2800" dirty="0" smtClean="0"/>
              <a:t>	e.g. </a:t>
            </a:r>
          </a:p>
          <a:p>
            <a:pPr algn="just"/>
            <a:r>
              <a:rPr lang="en-IN" sz="2800" dirty="0" smtClean="0"/>
              <a:t>		</a:t>
            </a:r>
            <a:r>
              <a:rPr lang="en-IN" sz="2000" dirty="0" smtClean="0"/>
              <a:t>// Here c is a constant greater than 1 </a:t>
            </a:r>
          </a:p>
          <a:p>
            <a:pPr algn="just"/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800" dirty="0" smtClean="0"/>
              <a:t>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2;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&lt;=n; </a:t>
            </a:r>
            <a:r>
              <a:rPr lang="en-IN" sz="2800" dirty="0" err="1" smtClean="0"/>
              <a:t>i</a:t>
            </a:r>
            <a:r>
              <a:rPr lang="en-IN" sz="2800" dirty="0" smtClean="0"/>
              <a:t> = pow(</a:t>
            </a:r>
            <a:r>
              <a:rPr lang="en-IN" sz="2800" dirty="0" err="1" smtClean="0"/>
              <a:t>i</a:t>
            </a:r>
            <a:r>
              <a:rPr lang="en-IN" sz="2800" dirty="0" smtClean="0"/>
              <a:t>, c)) {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000" dirty="0" smtClean="0"/>
              <a:t>// some O(1) expressions </a:t>
            </a:r>
          </a:p>
          <a:p>
            <a:pPr algn="just"/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800" dirty="0" smtClean="0"/>
              <a:t>}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000" dirty="0" smtClean="0"/>
              <a:t>//Here fun is </a:t>
            </a:r>
            <a:r>
              <a:rPr lang="en-IN" sz="2000" dirty="0" err="1" smtClean="0"/>
              <a:t>sqrt</a:t>
            </a:r>
            <a:r>
              <a:rPr lang="en-IN" sz="2000" dirty="0" smtClean="0"/>
              <a:t> or </a:t>
            </a:r>
            <a:r>
              <a:rPr lang="en-IN" sz="2000" dirty="0" err="1" smtClean="0"/>
              <a:t>cuberoot</a:t>
            </a:r>
            <a:r>
              <a:rPr lang="en-IN" sz="2000" dirty="0" smtClean="0"/>
              <a:t> or any other constant root</a:t>
            </a:r>
            <a:r>
              <a:rPr lang="en-IN" sz="2800" dirty="0" smtClean="0"/>
              <a:t>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for 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n; </a:t>
            </a:r>
            <a:r>
              <a:rPr lang="en-IN" sz="2800" dirty="0" err="1" smtClean="0"/>
              <a:t>i</a:t>
            </a:r>
            <a:r>
              <a:rPr lang="en-IN" sz="2800" dirty="0" smtClean="0"/>
              <a:t> &gt; 0; </a:t>
            </a:r>
            <a:r>
              <a:rPr lang="en-IN" sz="2800" dirty="0" err="1" smtClean="0"/>
              <a:t>i</a:t>
            </a:r>
            <a:r>
              <a:rPr lang="en-IN" sz="2800" dirty="0" smtClean="0"/>
              <a:t> = fun(</a:t>
            </a:r>
            <a:r>
              <a:rPr lang="en-IN" sz="2800" dirty="0" err="1" smtClean="0"/>
              <a:t>i</a:t>
            </a:r>
            <a:r>
              <a:rPr lang="en-IN" sz="2800" dirty="0" smtClean="0"/>
              <a:t>)) {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000" dirty="0" smtClean="0"/>
              <a:t>// some O(1) expressions</a:t>
            </a:r>
          </a:p>
          <a:p>
            <a:pPr algn="just"/>
            <a:r>
              <a:rPr lang="en-IN" sz="2000" dirty="0"/>
              <a:t> </a:t>
            </a:r>
            <a:r>
              <a:rPr lang="en-IN" sz="2000" dirty="0" smtClean="0"/>
              <a:t>                              </a:t>
            </a:r>
            <a:r>
              <a:rPr lang="en-IN" sz="2800" dirty="0" smtClean="0"/>
              <a:t> } 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O((log n)</a:t>
            </a:r>
            <a:r>
              <a:rPr lang="en-IN" sz="3200" b="1" u="sng" baseline="30000" dirty="0" smtClean="0"/>
              <a:t>2</a:t>
            </a:r>
            <a:r>
              <a:rPr lang="en-IN" sz="3200" b="1" u="sng" dirty="0" smtClean="0"/>
              <a:t>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	e.g.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for(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0;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 n; </a:t>
            </a:r>
            <a:r>
              <a:rPr lang="en-IN" sz="2800" dirty="0" err="1" smtClean="0"/>
              <a:t>i</a:t>
            </a:r>
            <a:r>
              <a:rPr lang="en-IN" sz="2800" dirty="0" smtClean="0"/>
              <a:t>*=2) {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for(</a:t>
            </a:r>
            <a:r>
              <a:rPr lang="en-IN" sz="2800" dirty="0" err="1" smtClean="0"/>
              <a:t>int</a:t>
            </a:r>
            <a:r>
              <a:rPr lang="en-IN" sz="2800" dirty="0" smtClean="0"/>
              <a:t> j = 1; j &lt; n; j *= 2){		</a:t>
            </a:r>
          </a:p>
          <a:p>
            <a:pPr algn="just"/>
            <a:r>
              <a:rPr lang="en-IN" sz="2800" dirty="0" smtClean="0"/>
              <a:t>	              // some O(1) expressions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}</a:t>
            </a:r>
          </a:p>
          <a:p>
            <a:pPr algn="just"/>
            <a:r>
              <a:rPr lang="en-IN" sz="2800" dirty="0" smtClean="0"/>
              <a:t>	}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		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O(n log n)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	e.g.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for(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i</a:t>
            </a:r>
            <a:r>
              <a:rPr lang="en-IN" sz="2800" dirty="0" smtClean="0"/>
              <a:t> = 0; </a:t>
            </a:r>
            <a:r>
              <a:rPr lang="en-IN" sz="2800" dirty="0" err="1" smtClean="0"/>
              <a:t>i</a:t>
            </a:r>
            <a:r>
              <a:rPr lang="en-IN" sz="2800" dirty="0" smtClean="0"/>
              <a:t> &lt; n; </a:t>
            </a:r>
            <a:r>
              <a:rPr lang="en-IN" sz="2800" dirty="0" err="1" smtClean="0"/>
              <a:t>i</a:t>
            </a:r>
            <a:r>
              <a:rPr lang="en-IN" sz="2800" dirty="0" smtClean="0"/>
              <a:t>++) {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for(</a:t>
            </a:r>
            <a:r>
              <a:rPr lang="en-IN" sz="2800" dirty="0" err="1" smtClean="0"/>
              <a:t>int</a:t>
            </a:r>
            <a:r>
              <a:rPr lang="en-IN" sz="2800" dirty="0" smtClean="0"/>
              <a:t> j = 1; j &lt; n; j *= 2){		</a:t>
            </a:r>
          </a:p>
          <a:p>
            <a:pPr algn="just"/>
            <a:r>
              <a:rPr lang="en-IN" sz="2800" dirty="0" smtClean="0"/>
              <a:t>	              // some O(1) expressions </a:t>
            </a:r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	}</a:t>
            </a:r>
          </a:p>
          <a:p>
            <a:pPr algn="just"/>
            <a:r>
              <a:rPr lang="en-IN" sz="2800" dirty="0" smtClean="0"/>
              <a:t>	}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		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O(2</a:t>
            </a:r>
            <a:r>
              <a:rPr lang="en-IN" sz="3200" b="1" u="sng" baseline="30000" dirty="0" smtClean="0"/>
              <a:t>n</a:t>
            </a:r>
            <a:r>
              <a:rPr lang="en-IN" sz="3200" b="1" u="sng" dirty="0" smtClean="0"/>
              <a:t>)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 smtClean="0"/>
              <a:t>	e.g. 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	</a:t>
            </a:r>
            <a:r>
              <a:rPr lang="en-IN" sz="2800" dirty="0" smtClean="0"/>
              <a:t>   Solution of Tower of Hanoi Problem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		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3999" y="726280"/>
            <a:ext cx="8229600" cy="726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Algorithmic Problem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43048" y="1624012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input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758802" y="2043111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79155" y="1838324"/>
            <a:ext cx="208121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 smtClean="0"/>
              <a:t>Algorithm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15274" y="1662111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output as a function of input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56820" y="2043111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0802" y="3752851"/>
            <a:ext cx="73949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describes actions on the input instance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Infinitely </a:t>
            </a:r>
            <a:r>
              <a:rPr lang="en-US" sz="2800" b="1" u="sng" dirty="0" smtClean="0">
                <a:solidFill>
                  <a:srgbClr val="00B050"/>
                </a:solidFill>
              </a:rPr>
              <a:t>many correct algorithms </a:t>
            </a:r>
            <a:r>
              <a:rPr lang="en-US" sz="2800" dirty="0" smtClean="0"/>
              <a:t>for the same algorithmic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9" name="Up Arrow 8"/>
          <p:cNvSpPr/>
          <p:nvPr/>
        </p:nvSpPr>
        <p:spPr>
          <a:xfrm>
            <a:off x="5972175" y="2843212"/>
            <a:ext cx="228600" cy="7429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10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Rules for calculating complexity</a:t>
            </a:r>
            <a:endParaRPr lang="en-IN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2062163"/>
            <a:ext cx="10515600" cy="25177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dirty="0" smtClean="0"/>
              <a:t>	1. Nested loops are multiplied together.</a:t>
            </a:r>
            <a:br>
              <a:rPr lang="en-IN" dirty="0" smtClean="0"/>
            </a:br>
            <a:r>
              <a:rPr lang="en-IN" dirty="0" smtClean="0"/>
              <a:t>2. Sequential loops are added.</a:t>
            </a:r>
            <a:br>
              <a:rPr lang="en-IN" dirty="0" smtClean="0"/>
            </a:br>
            <a:r>
              <a:rPr lang="en-IN" dirty="0" smtClean="0"/>
              <a:t>3. Only the largest term is kept, all others are dropped.</a:t>
            </a:r>
            <a:br>
              <a:rPr lang="en-IN" dirty="0" smtClean="0"/>
            </a:br>
            <a:r>
              <a:rPr lang="en-IN" dirty="0" smtClean="0"/>
              <a:t>4. Constants are dropped.</a:t>
            </a:r>
            <a:br>
              <a:rPr lang="en-IN" dirty="0" smtClean="0"/>
            </a:br>
            <a:r>
              <a:rPr lang="en-IN" dirty="0" smtClean="0"/>
              <a:t>5. Conditional checks are constant (i.e. 1).</a:t>
            </a:r>
          </a:p>
          <a:p>
            <a:pPr eaLnBrk="1" hangingPunct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094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What is the time complexity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2; j++){</a:t>
            </a:r>
          </a:p>
          <a:p>
            <a:pPr marL="0" indent="0">
              <a:buNone/>
            </a:pPr>
            <a:r>
              <a:rPr lang="en-IN" dirty="0" smtClean="0"/>
              <a:t>		 </a:t>
            </a:r>
            <a:r>
              <a:rPr lang="en-IN" sz="2400" dirty="0" smtClean="0"/>
              <a:t>// some O(1) expressions </a:t>
            </a:r>
            <a:endParaRPr lang="en-IN" dirty="0" smtClean="0"/>
          </a:p>
          <a:p>
            <a:pPr marL="0" indent="0" eaLnBrk="1" hangingPunct="1">
              <a:buNone/>
            </a:pPr>
            <a:r>
              <a:rPr lang="en-IN" dirty="0" smtClean="0"/>
              <a:t>	}</a:t>
            </a:r>
          </a:p>
          <a:p>
            <a:pPr marL="0" indent="0"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451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: O(n)</a:t>
            </a:r>
          </a:p>
          <a:p>
            <a:pPr eaLnBrk="1" hangingPunct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283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5562"/>
            <a:ext cx="9339264" cy="6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461962"/>
            <a:ext cx="10039350" cy="60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0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Recursive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687" y="1605647"/>
            <a:ext cx="1028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Time complexity of a recursive function can be written as a mathematical recurrence relation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A recurrence relation is an equation that recursively defines a sequence where the next term is a function of the previous terms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 Expressing </a:t>
            </a:r>
            <a:r>
              <a:rPr lang="en-IN" sz="2400" dirty="0" err="1" smtClean="0"/>
              <a:t>F</a:t>
            </a:r>
            <a:r>
              <a:rPr lang="en-IN" sz="2400" baseline="-25000" dirty="0" err="1" smtClean="0"/>
              <a:t>n</a:t>
            </a:r>
            <a:r>
              <a:rPr lang="en-IN" sz="2400" dirty="0" smtClean="0"/>
              <a:t> as some combination of F</a:t>
            </a:r>
            <a:r>
              <a:rPr lang="en-IN" sz="2400" baseline="-25000" dirty="0" smtClean="0"/>
              <a:t>i</a:t>
            </a:r>
            <a:r>
              <a:rPr lang="en-IN" sz="2400" dirty="0" smtClean="0"/>
              <a:t> with </a:t>
            </a:r>
            <a:r>
              <a:rPr lang="en-IN" sz="2400" dirty="0" err="1" smtClean="0"/>
              <a:t>i</a:t>
            </a:r>
            <a:r>
              <a:rPr lang="en-IN" sz="2400" dirty="0" smtClean="0"/>
              <a:t>&lt;n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 e.g. Factorial calculation, Fibonacci </a:t>
            </a:r>
            <a:r>
              <a:rPr lang="en-IN" sz="2400" dirty="0"/>
              <a:t>s</a:t>
            </a:r>
            <a:r>
              <a:rPr lang="en-IN" sz="2400" dirty="0" smtClean="0"/>
              <a:t>eries generation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6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W</a:t>
            </a:r>
            <a:r>
              <a:rPr lang="en-IN" sz="3200" b="1" u="sng" dirty="0" smtClean="0"/>
              <a:t>ays for solving recurrences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/>
              <a:t>Substitution Method</a:t>
            </a:r>
            <a:r>
              <a:rPr lang="en-IN" sz="2400" dirty="0" smtClean="0"/>
              <a:t>: We make a guess for the solution and then we use mathematical induction to prove the guess is correct or incorrect.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b="1" dirty="0" smtClean="0"/>
              <a:t>Recurrence Tree Method:</a:t>
            </a:r>
            <a:r>
              <a:rPr lang="en-IN" sz="2400" dirty="0" smtClean="0"/>
              <a:t> In this method, we draw a recurrence tree and calculate the time taken by every level of tree. Finally, we sum the work done at all levels.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1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Definition: Fact(n):       if (n==0) then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	return  1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    	else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	return n * Fact(n-1)</a:t>
            </a:r>
          </a:p>
          <a:p>
            <a:endParaRPr lang="en-IN" sz="2400" dirty="0"/>
          </a:p>
          <a:p>
            <a:r>
              <a:rPr lang="en-IN" sz="2400" dirty="0" smtClean="0"/>
              <a:t>Assume 1 operation takes 1 unit of time</a:t>
            </a:r>
          </a:p>
          <a:p>
            <a:endParaRPr lang="en-IN" sz="2400" dirty="0"/>
          </a:p>
          <a:p>
            <a:r>
              <a:rPr lang="en-IN" sz="2400" dirty="0" err="1" smtClean="0"/>
              <a:t>Comparision</a:t>
            </a:r>
            <a:r>
              <a:rPr lang="en-IN" sz="2400" dirty="0" smtClean="0"/>
              <a:t> (n==0) -&gt; 1 Unit</a:t>
            </a:r>
          </a:p>
          <a:p>
            <a:r>
              <a:rPr lang="en-IN" sz="2400" dirty="0"/>
              <a:t>n</a:t>
            </a:r>
            <a:r>
              <a:rPr lang="en-IN" sz="2400" dirty="0" smtClean="0"/>
              <a:t>-1		          -&gt; 1 Unit		3 Units of time</a:t>
            </a:r>
          </a:p>
          <a:p>
            <a:r>
              <a:rPr lang="en-IN" sz="2400" dirty="0" smtClean="0"/>
              <a:t>*		          -&gt; 1 Unit  </a:t>
            </a:r>
          </a:p>
          <a:p>
            <a:endParaRPr lang="en-IN" sz="2400" dirty="0" smtClean="0"/>
          </a:p>
          <a:p>
            <a:r>
              <a:rPr lang="en-IN" sz="2400" dirty="0" smtClean="0"/>
              <a:t>As per definition,</a:t>
            </a:r>
          </a:p>
          <a:p>
            <a:r>
              <a:rPr lang="en-IN" sz="2400" dirty="0" smtClean="0"/>
              <a:t>	T(n) = T(n-1) + 3</a:t>
            </a:r>
          </a:p>
          <a:p>
            <a:r>
              <a:rPr lang="en-IN" sz="2400" dirty="0" smtClean="0"/>
              <a:t>	T(0) = 1</a:t>
            </a:r>
            <a:endParaRPr lang="en-IN" sz="2400" dirty="0"/>
          </a:p>
        </p:txBody>
      </p:sp>
      <p:sp>
        <p:nvSpPr>
          <p:cNvPr id="5" name="Right Brace 4"/>
          <p:cNvSpPr/>
          <p:nvPr/>
        </p:nvSpPr>
        <p:spPr>
          <a:xfrm>
            <a:off x="4772025" y="3771900"/>
            <a:ext cx="200025" cy="1071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T(n) 	= T(n-1) + 3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T(n-2) + 6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T(n-3) + 9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   …….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T(n-k) + 3 *k    ------  eq. 1</a:t>
            </a:r>
          </a:p>
          <a:p>
            <a:endParaRPr lang="en-IN" sz="2400" dirty="0"/>
          </a:p>
          <a:p>
            <a:r>
              <a:rPr lang="en-IN" sz="2400" dirty="0" smtClean="0"/>
              <a:t>We want to go till (n-k) = 0 or k = n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smtClean="0"/>
              <a:t>Substituting k eq. 1,  T(n) = T(0) + 3 * n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Since T(0) = 1,            T(n)  =  1 + 3 * n        which is   O(n)</a:t>
            </a:r>
          </a:p>
          <a:p>
            <a:r>
              <a:rPr lang="en-IN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4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Definition: Fib(n):       if (n&lt;=1) then </a:t>
            </a:r>
          </a:p>
          <a:p>
            <a:r>
              <a:rPr lang="en-IN" sz="2400" dirty="0" smtClean="0"/>
              <a:t>				    return  n</a:t>
            </a:r>
          </a:p>
          <a:p>
            <a:r>
              <a:rPr lang="en-IN" sz="2400" dirty="0" smtClean="0"/>
              <a:t>                                   </a:t>
            </a:r>
            <a:r>
              <a:rPr lang="en-IN" sz="2400" dirty="0"/>
              <a:t> </a:t>
            </a:r>
            <a:r>
              <a:rPr lang="en-IN" sz="2400" dirty="0" smtClean="0"/>
              <a:t>                 else </a:t>
            </a:r>
          </a:p>
          <a:p>
            <a:r>
              <a:rPr lang="en-IN" sz="2400" dirty="0" smtClean="0"/>
              <a:t>			                 return Fib(n-1) + Fib(n-2)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6336" y="2684085"/>
            <a:ext cx="7796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Assume 1 operation takes 1 unit of time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 err="1">
                <a:solidFill>
                  <a:prstClr val="black"/>
                </a:solidFill>
              </a:rPr>
              <a:t>Comparision</a:t>
            </a:r>
            <a:r>
              <a:rPr lang="en-IN" sz="2400" dirty="0">
                <a:solidFill>
                  <a:prstClr val="black"/>
                </a:solidFill>
              </a:rPr>
              <a:t> (</a:t>
            </a:r>
            <a:r>
              <a:rPr lang="en-IN" sz="2400" dirty="0" smtClean="0">
                <a:solidFill>
                  <a:prstClr val="black"/>
                </a:solidFill>
              </a:rPr>
              <a:t>n&lt;=0</a:t>
            </a:r>
            <a:r>
              <a:rPr lang="en-IN" sz="2400" dirty="0">
                <a:solidFill>
                  <a:prstClr val="black"/>
                </a:solidFill>
              </a:rPr>
              <a:t>) -&gt; 1 Unit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n-1		          -&gt; 1 Unit		</a:t>
            </a:r>
            <a:r>
              <a:rPr lang="en-IN" sz="2400" dirty="0" smtClean="0">
                <a:solidFill>
                  <a:prstClr val="black"/>
                </a:solidFill>
              </a:rPr>
              <a:t>4 </a:t>
            </a:r>
            <a:r>
              <a:rPr lang="en-IN" sz="2400" dirty="0">
                <a:solidFill>
                  <a:prstClr val="black"/>
                </a:solidFill>
              </a:rPr>
              <a:t>Units of time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</a:t>
            </a:r>
            <a:r>
              <a:rPr lang="en-IN" sz="2400" dirty="0" smtClean="0">
                <a:solidFill>
                  <a:prstClr val="black"/>
                </a:solidFill>
              </a:rPr>
              <a:t>-2</a:t>
            </a:r>
            <a:r>
              <a:rPr lang="en-IN" sz="2400" dirty="0">
                <a:solidFill>
                  <a:prstClr val="black"/>
                </a:solidFill>
              </a:rPr>
              <a:t>		          -&gt; 1 Unit  </a:t>
            </a:r>
            <a:endParaRPr lang="en-IN" sz="2400" dirty="0" smtClean="0">
              <a:solidFill>
                <a:prstClr val="black"/>
              </a:solidFill>
            </a:endParaRPr>
          </a:p>
          <a:p>
            <a:pPr lvl="0"/>
            <a:r>
              <a:rPr lang="en-IN" sz="2400" dirty="0" smtClean="0">
                <a:solidFill>
                  <a:prstClr val="black"/>
                </a:solidFill>
              </a:rPr>
              <a:t>+		          -&gt; 1Unit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074442" y="3514725"/>
            <a:ext cx="283371" cy="1314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76336" y="50596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 per definition,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T(n) = T(n-1) + </a:t>
            </a:r>
            <a:r>
              <a:rPr lang="en-IN" sz="2400" dirty="0" smtClean="0">
                <a:solidFill>
                  <a:prstClr val="black"/>
                </a:solidFill>
              </a:rPr>
              <a:t>T(n-2) + 4</a:t>
            </a:r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T(0) = </a:t>
            </a:r>
            <a:r>
              <a:rPr lang="en-IN" sz="2400" dirty="0" smtClean="0">
                <a:solidFill>
                  <a:prstClr val="black"/>
                </a:solidFill>
              </a:rPr>
              <a:t>T(1) = 1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917" y="601146"/>
            <a:ext cx="852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Program to Check Whether a Number is Prime or Not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819524" y="0"/>
            <a:ext cx="8524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 Infinitely </a:t>
            </a:r>
            <a:r>
              <a:rPr lang="en-US" sz="2000" b="1" u="sng" dirty="0" smtClean="0">
                <a:solidFill>
                  <a:srgbClr val="00B050"/>
                </a:solidFill>
              </a:rPr>
              <a:t>many correct algorithms </a:t>
            </a:r>
            <a:r>
              <a:rPr lang="en-US" sz="2000" dirty="0" smtClean="0"/>
              <a:t>for the same algorithmic problem 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09026"/>
              </p:ext>
            </p:extLst>
          </p:nvPr>
        </p:nvGraphicFramePr>
        <p:xfrm>
          <a:off x="1214437" y="1557337"/>
          <a:ext cx="9586912" cy="3108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93456"/>
                <a:gridCol w="4793456"/>
              </a:tblGrid>
              <a:tr h="170384">
                <a:tc>
                  <a:txBody>
                    <a:bodyPr/>
                    <a:lstStyle/>
                    <a:p>
                      <a:pPr marL="85725" indent="0"/>
                      <a:r>
                        <a:rPr lang="en-IN" sz="2400" dirty="0" smtClean="0"/>
                        <a:t>Solution</a:t>
                      </a:r>
                      <a:r>
                        <a:rPr lang="en-IN" sz="2400" baseline="0" dirty="0" smtClean="0"/>
                        <a:t> 1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 2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61948">
                <a:tc>
                  <a:txBody>
                    <a:bodyPr/>
                    <a:lstStyle/>
                    <a:p>
                      <a:pPr marL="628650" indent="0"/>
                      <a:r>
                        <a:rPr lang="en-IN" sz="2400" dirty="0" smtClean="0"/>
                        <a:t>for(</a:t>
                      </a:r>
                      <a:r>
                        <a:rPr lang="en-IN" sz="2400" dirty="0" err="1" smtClean="0"/>
                        <a:t>i</a:t>
                      </a:r>
                      <a:r>
                        <a:rPr lang="en-IN" sz="2400" dirty="0" smtClean="0"/>
                        <a:t>=2;</a:t>
                      </a:r>
                      <a:r>
                        <a:rPr lang="en-IN" sz="2400" b="1" dirty="0" smtClean="0"/>
                        <a:t> </a:t>
                      </a:r>
                      <a:r>
                        <a:rPr lang="en-IN" sz="2400" b="1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IN" sz="2400" b="1" dirty="0" smtClean="0">
                          <a:solidFill>
                            <a:srgbClr val="00B050"/>
                          </a:solidFill>
                        </a:rPr>
                        <a:t>&lt;=n-1</a:t>
                      </a:r>
                      <a:r>
                        <a:rPr lang="en-IN" sz="2400" dirty="0" smtClean="0"/>
                        <a:t>; ++</a:t>
                      </a:r>
                      <a:r>
                        <a:rPr lang="en-IN" sz="2400" dirty="0" err="1" smtClean="0"/>
                        <a:t>i</a:t>
                      </a:r>
                      <a:r>
                        <a:rPr lang="en-IN" sz="2400" dirty="0" smtClean="0"/>
                        <a:t>)</a:t>
                      </a:r>
                    </a:p>
                    <a:p>
                      <a:pPr marL="628650" indent="0"/>
                      <a:r>
                        <a:rPr lang="en-IN" sz="2400" dirty="0" smtClean="0"/>
                        <a:t>    {</a:t>
                      </a:r>
                    </a:p>
                    <a:p>
                      <a:pPr marL="628650" indent="0"/>
                      <a:r>
                        <a:rPr lang="en-IN" sz="2400" dirty="0" smtClean="0"/>
                        <a:t>      if(</a:t>
                      </a:r>
                      <a:r>
                        <a:rPr lang="en-IN" sz="2400" dirty="0" err="1" smtClean="0"/>
                        <a:t>n%i</a:t>
                      </a:r>
                      <a:r>
                        <a:rPr lang="en-IN" sz="2400" dirty="0" smtClean="0"/>
                        <a:t>==0)</a:t>
                      </a:r>
                    </a:p>
                    <a:p>
                      <a:pPr marL="628650" indent="0"/>
                      <a:r>
                        <a:rPr lang="en-IN" sz="2400" dirty="0" smtClean="0"/>
                        <a:t>        {</a:t>
                      </a:r>
                    </a:p>
                    <a:p>
                      <a:pPr marL="628650" indent="0"/>
                      <a:r>
                        <a:rPr lang="en-IN" sz="2400" dirty="0" smtClean="0"/>
                        <a:t>            Number</a:t>
                      </a:r>
                      <a:r>
                        <a:rPr lang="en-IN" sz="2400" baseline="0" dirty="0" smtClean="0"/>
                        <a:t> n is not prime</a:t>
                      </a:r>
                      <a:endParaRPr lang="en-IN" sz="2400" dirty="0" smtClean="0"/>
                    </a:p>
                    <a:p>
                      <a:pPr marL="628650" indent="0"/>
                      <a:r>
                        <a:rPr lang="en-IN" sz="2400" dirty="0" smtClean="0"/>
                        <a:t>        }</a:t>
                      </a:r>
                    </a:p>
                    <a:p>
                      <a:pPr marL="628650" indent="0"/>
                      <a:r>
                        <a:rPr lang="en-IN" sz="2400" dirty="0" smtClean="0"/>
                        <a:t>    }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I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=2; </a:t>
                      </a:r>
                      <a:r>
                        <a:rPr lang="en-IN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IN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IN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(n); 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en-I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if(</a:t>
                      </a:r>
                      <a:r>
                        <a:rPr lang="en-I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n%i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==0)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Number n is not prime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628650" indent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4206" y="5001697"/>
            <a:ext cx="443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/>
              <a:t>Assume it takes 1ms for one % operation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7468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T(n) 	= T(n-1) + T(n-2) + 4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Since, T(n-1) </a:t>
            </a:r>
            <a:r>
              <a:rPr lang="en-IN" sz="2400" dirty="0"/>
              <a:t>≈ T(n-2)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T(n)	=2*(T(n-2)) + C  , Similarly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2*(2*T(n-4) +C) +C  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4*(T(n-4)  + 3*C)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8*(T(n-6) + 7*C)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16*(T(n-8) + 15*C)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		=	…….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*(T(n-2*k) + (2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 – 1)*C )   	------  eq. 1</a:t>
            </a:r>
          </a:p>
          <a:p>
            <a:endParaRPr lang="en-IN" sz="2400" dirty="0"/>
          </a:p>
          <a:p>
            <a:r>
              <a:rPr lang="en-IN" sz="2400" dirty="0" smtClean="0"/>
              <a:t>We want to go till (n-2*k) = 0 or k = n/2     	</a:t>
            </a:r>
          </a:p>
          <a:p>
            <a:endParaRPr lang="en-IN" sz="2400" dirty="0"/>
          </a:p>
          <a:p>
            <a:r>
              <a:rPr lang="en-IN" sz="2400" dirty="0" smtClean="0"/>
              <a:t>Substituting k eq. 1,  T(n) = 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*(T(0) + (2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-1)*C)</a:t>
            </a:r>
            <a:endParaRPr lang="en-IN" sz="2400" baseline="300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Since T(0) = 1,            T(n)  = 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*(1+ (2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-1)*C)  which is   O(2</a:t>
            </a:r>
            <a:r>
              <a:rPr lang="en-IN" sz="2400" baseline="30000" dirty="0" smtClean="0"/>
              <a:t>n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3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48001"/>
              </p:ext>
            </p:extLst>
          </p:nvPr>
        </p:nvGraphicFramePr>
        <p:xfrm>
          <a:off x="410765" y="576791"/>
          <a:ext cx="11208546" cy="61000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32360"/>
                <a:gridCol w="3128962"/>
                <a:gridCol w="3043239"/>
                <a:gridCol w="3303985"/>
              </a:tblGrid>
              <a:tr h="118521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IN" sz="2000" dirty="0" smtClean="0"/>
                        <a:t>for(</a:t>
                      </a:r>
                      <a:r>
                        <a:rPr lang="en-IN" sz="2000" dirty="0" err="1" smtClean="0"/>
                        <a:t>i</a:t>
                      </a:r>
                      <a:r>
                        <a:rPr lang="en-IN" sz="2000" dirty="0" smtClean="0"/>
                        <a:t>=2; </a:t>
                      </a:r>
                      <a:r>
                        <a:rPr lang="en-IN" sz="2000" dirty="0" err="1" smtClean="0"/>
                        <a:t>i</a:t>
                      </a:r>
                      <a:r>
                        <a:rPr lang="en-IN" sz="2000" dirty="0" smtClean="0"/>
                        <a:t>&lt;=n-1; ++</a:t>
                      </a:r>
                      <a:r>
                        <a:rPr lang="en-IN" sz="2000" dirty="0" err="1" smtClean="0"/>
                        <a:t>i</a:t>
                      </a:r>
                      <a:r>
                        <a:rPr lang="en-IN" sz="2000" dirty="0" smtClean="0"/>
                        <a:t>)…….</a:t>
                      </a:r>
                    </a:p>
                    <a:p>
                      <a:pPr marL="0" indent="0"/>
                      <a:r>
                        <a:rPr lang="en-IN" sz="2000" dirty="0" smtClean="0"/>
                        <a:t>(Solution</a:t>
                      </a:r>
                      <a:r>
                        <a:rPr lang="en-IN" sz="2000" baseline="0" dirty="0" smtClean="0"/>
                        <a:t> 1)</a:t>
                      </a: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IN" sz="2000" kern="1200" dirty="0" smtClean="0"/>
                        <a:t>for(</a:t>
                      </a:r>
                      <a:r>
                        <a:rPr lang="en-IN" sz="2000" kern="1200" dirty="0" err="1" smtClean="0"/>
                        <a:t>i</a:t>
                      </a:r>
                      <a:r>
                        <a:rPr lang="en-IN" sz="2000" kern="1200" dirty="0" smtClean="0"/>
                        <a:t>=2; </a:t>
                      </a:r>
                      <a:r>
                        <a:rPr lang="en-IN" sz="2000" kern="1200" dirty="0" err="1" smtClean="0"/>
                        <a:t>i</a:t>
                      </a:r>
                      <a:r>
                        <a:rPr lang="en-IN" sz="2000" kern="1200" dirty="0" smtClean="0"/>
                        <a:t>&lt;=</a:t>
                      </a:r>
                      <a:r>
                        <a:rPr lang="en-IN" sz="2000" kern="1200" dirty="0" err="1" smtClean="0"/>
                        <a:t>sqrt</a:t>
                      </a:r>
                      <a:r>
                        <a:rPr lang="en-IN" sz="2000" kern="1200" dirty="0" smtClean="0"/>
                        <a:t>(n); ++</a:t>
                      </a:r>
                      <a:r>
                        <a:rPr lang="en-IN" sz="2000" kern="1200" dirty="0" err="1" smtClean="0"/>
                        <a:t>i</a:t>
                      </a:r>
                      <a:r>
                        <a:rPr lang="en-IN" sz="2000" kern="1200" dirty="0" smtClean="0"/>
                        <a:t>)……</a:t>
                      </a:r>
                    </a:p>
                    <a:p>
                      <a:pPr marL="0" indent="0" algn="l" defTabSz="914400" rtl="0" eaLnBrk="1" latinLnBrk="0" hangingPunct="1"/>
                      <a:r>
                        <a:rPr lang="en-IN" sz="2000" kern="1200" dirty="0" smtClean="0"/>
                        <a:t>(Solution 2)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I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3831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Worst Case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n-2 divisions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Sqrt</a:t>
                      </a:r>
                      <a:r>
                        <a:rPr lang="en-IN" sz="2000" dirty="0" smtClean="0"/>
                        <a:t>(n)-1 divisions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/>
                        <a:t>Assume it takes 1ms for one division operation</a:t>
                      </a:r>
                      <a:endParaRPr lang="en-IN" sz="2000" dirty="0"/>
                    </a:p>
                  </a:txBody>
                  <a:tcPr/>
                </a:tc>
              </a:tr>
              <a:tr h="728663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n=11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 </a:t>
                      </a:r>
                      <a:r>
                        <a:rPr lang="en-IN" sz="2000" dirty="0" err="1" smtClean="0"/>
                        <a:t>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Not much difference</a:t>
                      </a:r>
                      <a:endParaRPr lang="en-IN" sz="2000" dirty="0"/>
                    </a:p>
                  </a:txBody>
                  <a:tcPr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n=101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99ms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Not much difference</a:t>
                      </a:r>
                      <a:endParaRPr lang="en-IN" sz="2000" dirty="0"/>
                    </a:p>
                  </a:txBody>
                  <a:tcPr/>
                </a:tc>
              </a:tr>
              <a:tr h="7286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n= 1000003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</a:t>
                      </a:r>
                      <a:r>
                        <a:rPr lang="en-IN" sz="2000" baseline="30000" dirty="0" smtClean="0"/>
                        <a:t>6</a:t>
                      </a:r>
                      <a:r>
                        <a:rPr lang="en-IN" sz="2000" dirty="0" smtClean="0"/>
                        <a:t> </a:t>
                      </a:r>
                      <a:r>
                        <a:rPr lang="en-IN" sz="2000" dirty="0" err="1" smtClean="0"/>
                        <a:t>ms</a:t>
                      </a:r>
                      <a:r>
                        <a:rPr lang="en-IN" sz="2000" dirty="0" smtClean="0"/>
                        <a:t>  or approx. 16 min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</a:t>
                      </a:r>
                      <a:r>
                        <a:rPr lang="en-IN" sz="2000" baseline="30000" dirty="0" smtClean="0"/>
                        <a:t>3</a:t>
                      </a:r>
                      <a:r>
                        <a:rPr lang="en-IN" sz="2000" dirty="0" smtClean="0"/>
                        <a:t> </a:t>
                      </a:r>
                      <a:r>
                        <a:rPr lang="en-IN" sz="2000" dirty="0" err="1" smtClean="0"/>
                        <a:t>ms</a:t>
                      </a:r>
                      <a:r>
                        <a:rPr lang="en-IN" sz="2000" dirty="0" smtClean="0"/>
                        <a:t> or approx. 1 sec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Significant difference</a:t>
                      </a:r>
                      <a:endParaRPr lang="en-IN" sz="2000" dirty="0"/>
                    </a:p>
                  </a:txBody>
                  <a:tcPr/>
                </a:tc>
              </a:tr>
              <a:tr h="998966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n= 10000000019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</a:t>
                      </a:r>
                      <a:r>
                        <a:rPr lang="en-IN" sz="2000" baseline="30000" dirty="0" smtClean="0"/>
                        <a:t>10</a:t>
                      </a:r>
                      <a:r>
                        <a:rPr lang="en-IN" sz="2000" dirty="0" smtClean="0"/>
                        <a:t>ms or approx. 115 days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105 </a:t>
                      </a:r>
                      <a:r>
                        <a:rPr lang="en-IN" sz="2000" dirty="0" err="1" smtClean="0"/>
                        <a:t>ms</a:t>
                      </a:r>
                      <a:r>
                        <a:rPr lang="en-IN" sz="2000" dirty="0" smtClean="0"/>
                        <a:t> or approx. 1.66 minutes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Solution 1 not feasible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998966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Correct</a:t>
                      </a:r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</a:rPr>
                        <a:t> solution but quiet </a:t>
                      </a: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Impractical</a:t>
                      </a:r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</a:rPr>
                        <a:t> time to solve any problem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Correct and Acceptable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33924" y="0"/>
            <a:ext cx="711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 Infinitely </a:t>
            </a:r>
            <a:r>
              <a:rPr lang="en-US" b="1" u="sng" dirty="0" smtClean="0">
                <a:solidFill>
                  <a:srgbClr val="00B050"/>
                </a:solidFill>
              </a:rPr>
              <a:t>many correct algorithms </a:t>
            </a:r>
            <a:r>
              <a:rPr lang="en-US" dirty="0" smtClean="0"/>
              <a:t>for the same algorithmic problem )</a:t>
            </a:r>
          </a:p>
        </p:txBody>
      </p:sp>
    </p:spTree>
    <p:extLst>
      <p:ext uri="{BB962C8B-B14F-4D97-AF65-F5344CB8AC3E}">
        <p14:creationId xmlns:p14="http://schemas.microsoft.com/office/powerpoint/2010/main" val="169142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363" y="600075"/>
            <a:ext cx="112299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Correctness of the algorithm is not the only thing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Need to compare algorithm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Find out efficient algorithm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Analyse the algorithm (Complexity Analysis)</a:t>
            </a:r>
          </a:p>
          <a:p>
            <a:endParaRPr lang="en-IN" sz="4000" dirty="0"/>
          </a:p>
          <a:p>
            <a:r>
              <a:rPr lang="en-US" sz="3600" dirty="0" smtClean="0"/>
              <a:t>What is an Efficient Algorithm?</a:t>
            </a:r>
          </a:p>
          <a:p>
            <a:endParaRPr lang="en-US" sz="3600" dirty="0" smtClean="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Taking less Running time (Analysis of </a:t>
            </a:r>
            <a:r>
              <a:rPr lang="en-US" sz="3200" u="sng" dirty="0" smtClean="0">
                <a:solidFill>
                  <a:srgbClr val="00B050"/>
                </a:solidFill>
              </a:rPr>
              <a:t>Time complexity</a:t>
            </a:r>
            <a:r>
              <a:rPr lang="en-US" sz="3200" dirty="0" smtClean="0"/>
              <a:t>)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Using less Space (Analysis of </a:t>
            </a:r>
            <a:r>
              <a:rPr lang="en-US" sz="3200" u="sng" dirty="0" smtClean="0">
                <a:solidFill>
                  <a:srgbClr val="00B050"/>
                </a:solidFill>
              </a:rPr>
              <a:t>Space complexity</a:t>
            </a:r>
            <a:r>
              <a:rPr lang="en-US" sz="32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3924" y="0"/>
            <a:ext cx="711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 Infinitely </a:t>
            </a:r>
            <a:r>
              <a:rPr lang="en-US" b="1" u="sng" dirty="0" smtClean="0">
                <a:solidFill>
                  <a:srgbClr val="00B050"/>
                </a:solidFill>
              </a:rPr>
              <a:t>many correct algorithms </a:t>
            </a:r>
            <a:r>
              <a:rPr lang="en-US" dirty="0" smtClean="0"/>
              <a:t>for the same algorithmic problem )</a:t>
            </a:r>
          </a:p>
        </p:txBody>
      </p:sp>
    </p:spTree>
    <p:extLst>
      <p:ext uri="{BB962C8B-B14F-4D97-AF65-F5344CB8AC3E}">
        <p14:creationId xmlns:p14="http://schemas.microsoft.com/office/powerpoint/2010/main" val="83868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212" y="285751"/>
            <a:ext cx="10715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Time Space Trade off</a:t>
            </a:r>
          </a:p>
          <a:p>
            <a:endParaRPr lang="en-IN" sz="3200" dirty="0"/>
          </a:p>
          <a:p>
            <a:r>
              <a:rPr lang="en-IN" sz="3200" dirty="0" smtClean="0"/>
              <a:t>A</a:t>
            </a:r>
            <a:r>
              <a:rPr lang="en-US" sz="3200" dirty="0" smtClean="0"/>
              <a:t> situation where the memory use can be reduced at the cost of slower program execution </a:t>
            </a:r>
            <a:r>
              <a:rPr lang="en-US" sz="2800" dirty="0" smtClean="0">
                <a:solidFill>
                  <a:srgbClr val="00B050"/>
                </a:solidFill>
              </a:rPr>
              <a:t>(e.g. using linear search for searching records on multiple criterion)</a:t>
            </a:r>
          </a:p>
          <a:p>
            <a:pPr algn="ctr"/>
            <a:r>
              <a:rPr lang="en-US" sz="3200" dirty="0" smtClean="0"/>
              <a:t>Or</a:t>
            </a:r>
          </a:p>
          <a:p>
            <a:r>
              <a:rPr lang="en-US" sz="3200" dirty="0" smtClean="0"/>
              <a:t>the computation time can be reduced at the cost of increased memory use  </a:t>
            </a:r>
            <a:r>
              <a:rPr lang="en-US" sz="2800" dirty="0" smtClean="0">
                <a:solidFill>
                  <a:srgbClr val="00B050"/>
                </a:solidFill>
              </a:rPr>
              <a:t>(e.g. using multiple indexes for searching)</a:t>
            </a:r>
          </a:p>
          <a:p>
            <a:endParaRPr lang="en-US" sz="2800" dirty="0"/>
          </a:p>
          <a:p>
            <a:pPr algn="ctr"/>
            <a:r>
              <a:rPr lang="en-US" sz="2400" dirty="0" smtClean="0"/>
              <a:t>As the relative costs of CPU cycles, RAM space, and hard drive space change—the appropriate choices for time space tradeoff have changed radically.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9735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13" y="185738"/>
            <a:ext cx="622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Time Complexity</a:t>
            </a:r>
            <a:endParaRPr lang="en-IN" sz="32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85762" y="952797"/>
            <a:ext cx="11558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The running time of an algorithm is the total number of primitive operations executed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exact number of steps will depend on exactly what machine or language is being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avoid that problem, the </a:t>
            </a:r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Asymptotic Notation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u="sng" dirty="0" smtClean="0"/>
              <a:t>Algorithm complexity </a:t>
            </a:r>
            <a:r>
              <a:rPr lang="en-IN" sz="2400" dirty="0" smtClean="0"/>
              <a:t>is rough estimation of the number of steps performed by given computation depending on the size of the input data, measured through Asymptotic Notation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5482" y="4738449"/>
            <a:ext cx="9596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Usually, the time required by an algorithm falls under three types −</a:t>
            </a:r>
          </a:p>
          <a:p>
            <a:endParaRPr lang="en-I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Best Case</a:t>
            </a:r>
            <a:r>
              <a:rPr lang="en-IN" sz="2400" dirty="0" smtClean="0"/>
              <a:t> − Minimum time required for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Average Case</a:t>
            </a:r>
            <a:r>
              <a:rPr lang="en-IN" sz="2400" dirty="0" smtClean="0"/>
              <a:t> − Average time required for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Worst Case</a:t>
            </a:r>
            <a:r>
              <a:rPr lang="en-IN" sz="2400" dirty="0" smtClean="0"/>
              <a:t> − Maximum time required for program execution.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78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6" y="711934"/>
            <a:ext cx="1128712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u="sng" dirty="0" smtClean="0"/>
              <a:t>Asymptotic Notation </a:t>
            </a:r>
          </a:p>
          <a:p>
            <a:pPr algn="just">
              <a:spcBef>
                <a:spcPct val="0"/>
              </a:spcBef>
            </a:pPr>
            <a:endParaRPr lang="en-US" sz="2800" b="1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Asymptotic notation of an algorithm is a mathematical representation of its complexity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An asymptote of a curve is a line such that the distance between the curve and the line approaches zero as one or both of the x or y coordinates tends to infinity.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It is a method of describing limiting behaviour.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lvl="2" algn="just">
              <a:spcBef>
                <a:spcPct val="0"/>
              </a:spcBef>
            </a:pPr>
            <a:r>
              <a:rPr lang="en-IN" sz="2800" dirty="0" smtClean="0"/>
              <a:t>e.g. </a:t>
            </a:r>
            <a:r>
              <a:rPr lang="en-IN" sz="2400" dirty="0" smtClean="0"/>
              <a:t>If </a:t>
            </a:r>
            <a:r>
              <a:rPr lang="en-IN" sz="2400" i="1" dirty="0" smtClean="0"/>
              <a:t>f</a:t>
            </a:r>
            <a:r>
              <a:rPr lang="en-IN" sz="2400" dirty="0" smtClean="0"/>
              <a:t>(</a:t>
            </a:r>
            <a:r>
              <a:rPr lang="en-IN" sz="2400" i="1" dirty="0" smtClean="0"/>
              <a:t>n</a:t>
            </a:r>
            <a:r>
              <a:rPr lang="en-IN" sz="2400" dirty="0" smtClean="0"/>
              <a:t>) =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+ 3</a:t>
            </a:r>
            <a:r>
              <a:rPr lang="en-IN" sz="2400" i="1" dirty="0" smtClean="0"/>
              <a:t>n</a:t>
            </a:r>
            <a:r>
              <a:rPr lang="en-IN" sz="2400" dirty="0" smtClean="0"/>
              <a:t>, then as </a:t>
            </a:r>
            <a:r>
              <a:rPr lang="en-IN" sz="2400" i="1" dirty="0" smtClean="0">
                <a:effectLst/>
              </a:rPr>
              <a:t>n</a:t>
            </a:r>
            <a:r>
              <a:rPr lang="en-IN" sz="2400" dirty="0" smtClean="0"/>
              <a:t> becomes very large, the term 3</a:t>
            </a:r>
            <a:r>
              <a:rPr lang="en-IN" sz="2400" i="1" dirty="0" smtClean="0"/>
              <a:t>n</a:t>
            </a:r>
            <a:r>
              <a:rPr lang="en-IN" sz="2400" dirty="0" smtClean="0"/>
              <a:t> becomes insignificant compared to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. </a:t>
            </a:r>
          </a:p>
          <a:p>
            <a:pPr lvl="2" algn="just">
              <a:spcBef>
                <a:spcPct val="0"/>
              </a:spcBef>
            </a:pPr>
            <a:r>
              <a:rPr lang="en-IN" sz="2400" dirty="0" smtClean="0"/>
              <a:t>The function </a:t>
            </a:r>
            <a:r>
              <a:rPr lang="en-IN" sz="2400" i="1" dirty="0" smtClean="0"/>
              <a:t>f</a:t>
            </a:r>
            <a:r>
              <a:rPr lang="en-IN" sz="2400" dirty="0" smtClean="0"/>
              <a:t>(</a:t>
            </a:r>
            <a:r>
              <a:rPr lang="en-IN" sz="2400" i="1" dirty="0" smtClean="0"/>
              <a:t>n</a:t>
            </a:r>
            <a:r>
              <a:rPr lang="en-IN" sz="2400" dirty="0" smtClean="0"/>
              <a:t>) is said to be "</a:t>
            </a:r>
            <a:r>
              <a:rPr lang="en-IN" sz="2400" i="1" dirty="0" smtClean="0"/>
              <a:t>asymptotically equivalent</a:t>
            </a:r>
            <a:r>
              <a:rPr lang="en-IN" sz="2400" dirty="0" smtClean="0"/>
              <a:t> to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as </a:t>
            </a:r>
            <a:r>
              <a:rPr lang="en-IN" sz="2400" i="1" dirty="0" smtClean="0"/>
              <a:t>n</a:t>
            </a:r>
            <a:r>
              <a:rPr lang="en-IN" sz="2400" dirty="0" smtClean="0"/>
              <a:t> → ∞". </a:t>
            </a:r>
          </a:p>
        </p:txBody>
      </p:sp>
    </p:spTree>
    <p:extLst>
      <p:ext uri="{BB962C8B-B14F-4D97-AF65-F5344CB8AC3E}">
        <p14:creationId xmlns:p14="http://schemas.microsoft.com/office/powerpoint/2010/main" val="61029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1367</Words>
  <Application>Microsoft Office PowerPoint</Application>
  <PresentationFormat>Widescreen</PresentationFormat>
  <Paragraphs>331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Gulim</vt:lpstr>
      <vt:lpstr>Arial</vt:lpstr>
      <vt:lpstr>Calibri</vt:lpstr>
      <vt:lpstr>Calibri Light</vt:lpstr>
      <vt:lpstr>Consolas</vt:lpstr>
      <vt:lpstr>Monotype Sorts</vt:lpstr>
      <vt:lpstr>Symbol</vt:lpstr>
      <vt:lpstr>Times New Roman</vt:lpstr>
      <vt:lpstr>Wingdings</vt:lpstr>
      <vt:lpstr>Office Theme</vt:lpstr>
      <vt:lpstr>Introduction to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Oh Notation - Asymptotic upper bound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Relations Between Q, O, 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Rules for calculating complexity</vt:lpstr>
      <vt:lpstr>What is the time complexity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Harjeet Kaur</cp:lastModifiedBy>
  <cp:revision>133</cp:revision>
  <dcterms:created xsi:type="dcterms:W3CDTF">2018-07-29T06:37:20Z</dcterms:created>
  <dcterms:modified xsi:type="dcterms:W3CDTF">2019-08-06T04:37:05Z</dcterms:modified>
</cp:coreProperties>
</file>