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85" r:id="rId4"/>
    <p:sldId id="28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  <p:sldId id="272" r:id="rId29"/>
    <p:sldId id="273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3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2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B16A-026D-4E93-A416-1C3D8AB4DFE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What does it mean when we say that an algorithm X is asymptotically more efficient than Y?</a:t>
            </a:r>
          </a:p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/>
              <a:t>Options:</a:t>
            </a:r>
            <a:endParaRPr lang="en-IN" sz="3200" dirty="0" smtClean="0"/>
          </a:p>
          <a:p>
            <a:r>
              <a:rPr lang="en-IN" sz="3200" dirty="0" smtClean="0"/>
              <a:t>X will always be a better choice for small inputs</a:t>
            </a:r>
          </a:p>
          <a:p>
            <a:r>
              <a:rPr lang="en-IN" sz="3200" dirty="0" smtClean="0"/>
              <a:t>X will always be a better choice for large inputs</a:t>
            </a:r>
          </a:p>
          <a:p>
            <a:r>
              <a:rPr lang="en-IN" sz="3200" dirty="0" smtClean="0"/>
              <a:t>Y will always be a better choice for small inputs</a:t>
            </a:r>
          </a:p>
          <a:p>
            <a:r>
              <a:rPr lang="en-IN" sz="3200" dirty="0" smtClean="0"/>
              <a:t>X will always be a better choice for all inputs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12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7.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for i = 1 to n:</a:t>
            </a:r>
          </a:p>
          <a:p>
            <a:r>
              <a:rPr lang="pt-BR" sz="3200" dirty="0" smtClean="0"/>
              <a:t>		for j = n to i:</a:t>
            </a:r>
          </a:p>
          <a:p>
            <a:r>
              <a:rPr lang="pt-BR" sz="3200" dirty="0" smtClean="0"/>
              <a:t>			ans += (i * j)</a:t>
            </a:r>
          </a:p>
        </p:txBody>
      </p:sp>
    </p:spTree>
    <p:extLst>
      <p:ext uri="{BB962C8B-B14F-4D97-AF65-F5344CB8AC3E}">
        <p14:creationId xmlns:p14="http://schemas.microsoft.com/office/powerpoint/2010/main" val="29867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8</a:t>
            </a:r>
            <a:r>
              <a:rPr lang="en-IN" sz="3200" b="1" dirty="0" smtClean="0"/>
              <a:t>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while (n &gt; 0):</a:t>
            </a:r>
          </a:p>
          <a:p>
            <a:r>
              <a:rPr lang="pt-BR" sz="3200" dirty="0" smtClean="0"/>
              <a:t>		ans += n % 10</a:t>
            </a:r>
          </a:p>
          <a:p>
            <a:r>
              <a:rPr lang="pt-BR" sz="3200" dirty="0" smtClean="0"/>
              <a:t>		n /= 10;</a:t>
            </a:r>
          </a:p>
        </p:txBody>
      </p:sp>
    </p:spTree>
    <p:extLst>
      <p:ext uri="{BB962C8B-B14F-4D97-AF65-F5344CB8AC3E}">
        <p14:creationId xmlns:p14="http://schemas.microsoft.com/office/powerpoint/2010/main" val="14883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9.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for (i = n; i &gt;= 1; i /= 2):</a:t>
            </a:r>
          </a:p>
          <a:p>
            <a:r>
              <a:rPr lang="pt-BR" sz="3200" dirty="0" smtClean="0"/>
              <a:t>		for (j = 1; j &lt;= m; j *= 2)</a:t>
            </a:r>
          </a:p>
          <a:p>
            <a:r>
              <a:rPr lang="pt-BR" sz="3200" dirty="0" smtClean="0"/>
              <a:t>			ans += (i * j)</a:t>
            </a:r>
          </a:p>
        </p:txBody>
      </p:sp>
    </p:spTree>
    <p:extLst>
      <p:ext uri="{BB962C8B-B14F-4D97-AF65-F5344CB8AC3E}">
        <p14:creationId xmlns:p14="http://schemas.microsoft.com/office/powerpoint/2010/main" val="25541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10.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for i = 1 to n:</a:t>
            </a:r>
          </a:p>
          <a:p>
            <a:r>
              <a:rPr lang="pt-BR" sz="3200" dirty="0" smtClean="0"/>
              <a:t>		for j = 1 to log(i):</a:t>
            </a:r>
          </a:p>
          <a:p>
            <a:r>
              <a:rPr lang="pt-BR" sz="3200" dirty="0" smtClean="0"/>
              <a:t>			ans += 1</a:t>
            </a:r>
          </a:p>
        </p:txBody>
      </p:sp>
    </p:spTree>
    <p:extLst>
      <p:ext uri="{BB962C8B-B14F-4D97-AF65-F5344CB8AC3E}">
        <p14:creationId xmlns:p14="http://schemas.microsoft.com/office/powerpoint/2010/main" val="15002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11.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def f(a):</a:t>
            </a:r>
          </a:p>
          <a:p>
            <a:r>
              <a:rPr lang="pt-BR" sz="3200" dirty="0" smtClean="0"/>
              <a:t>	n = len(a)</a:t>
            </a:r>
          </a:p>
          <a:p>
            <a:r>
              <a:rPr lang="pt-BR" sz="3200" dirty="0" smtClean="0"/>
              <a:t>	j = 0</a:t>
            </a:r>
          </a:p>
          <a:p>
            <a:r>
              <a:rPr lang="pt-BR" sz="3200" dirty="0" smtClean="0"/>
              <a:t>	for i = 0 to n - 1:</a:t>
            </a:r>
          </a:p>
          <a:p>
            <a:r>
              <a:rPr lang="pt-BR" sz="3200" dirty="0" smtClean="0"/>
              <a:t>		while (j &lt; n and a[i] &lt; a[j]):</a:t>
            </a:r>
          </a:p>
          <a:p>
            <a:r>
              <a:rPr lang="pt-BR" sz="3200" dirty="0" smtClean="0"/>
              <a:t>			j += 1</a:t>
            </a:r>
          </a:p>
        </p:txBody>
      </p:sp>
    </p:spTree>
    <p:extLst>
      <p:ext uri="{BB962C8B-B14F-4D97-AF65-F5344CB8AC3E}">
        <p14:creationId xmlns:p14="http://schemas.microsoft.com/office/powerpoint/2010/main" val="4796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12.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i=1; </a:t>
            </a:r>
          </a:p>
          <a:p>
            <a:r>
              <a:rPr lang="pt-BR" sz="3200" dirty="0" smtClean="0"/>
              <a:t>While ( i &lt; = n ){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i=i+10;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i=i+5;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=i+7;</a:t>
            </a:r>
          </a:p>
          <a:p>
            <a:r>
              <a:rPr lang="pt-BR" sz="3200" dirty="0"/>
              <a:t>}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891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13.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i=n; </a:t>
            </a:r>
          </a:p>
          <a:p>
            <a:r>
              <a:rPr lang="pt-BR" sz="3200" dirty="0" smtClean="0"/>
              <a:t>While ( i &gt; 1 ){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i=i/5;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i=i/2;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=i/3;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 5*i</a:t>
            </a:r>
          </a:p>
          <a:p>
            <a:r>
              <a:rPr lang="pt-BR" sz="3200" dirty="0"/>
              <a:t>}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4570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14.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i=2; </a:t>
            </a:r>
          </a:p>
          <a:p>
            <a:r>
              <a:rPr lang="pt-BR" sz="3200" dirty="0" smtClean="0"/>
              <a:t>While ( i &lt;n ){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 i^2;</a:t>
            </a:r>
          </a:p>
          <a:p>
            <a:r>
              <a:rPr lang="pt-BR" sz="3200" dirty="0"/>
              <a:t>}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861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15.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i=12; </a:t>
            </a:r>
          </a:p>
          <a:p>
            <a:r>
              <a:rPr lang="pt-BR" sz="3200" dirty="0" smtClean="0"/>
              <a:t>While ( i &lt;n ){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 i^29;</a:t>
            </a:r>
          </a:p>
          <a:p>
            <a:r>
              <a:rPr lang="pt-BR" sz="3200" dirty="0"/>
              <a:t>}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0159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16.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i=n; </a:t>
            </a:r>
          </a:p>
          <a:p>
            <a:r>
              <a:rPr lang="pt-BR" sz="3200" dirty="0" smtClean="0"/>
              <a:t>While ( i &gt; 23 ){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 i^(1/2);</a:t>
            </a:r>
          </a:p>
          <a:p>
            <a:r>
              <a:rPr lang="pt-BR" sz="3200" dirty="0" smtClean="0"/>
              <a:t>   i = i^(1/3);</a:t>
            </a:r>
          </a:p>
          <a:p>
            <a:r>
              <a:rPr lang="pt-BR" sz="3200" dirty="0" smtClean="0"/>
              <a:t>   i = i^(1/5);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i = i^5;</a:t>
            </a:r>
          </a:p>
          <a:p>
            <a:r>
              <a:rPr lang="pt-BR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1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 What is the time, space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a = 0, b = 0; </a:t>
            </a:r>
          </a:p>
          <a:p>
            <a:r>
              <a:rPr lang="en-IN" sz="3200" dirty="0" smtClean="0"/>
              <a:t>for (</a:t>
            </a:r>
            <a:r>
              <a:rPr lang="en-IN" sz="3200" dirty="0" err="1" smtClean="0"/>
              <a:t>i</a:t>
            </a:r>
            <a:r>
              <a:rPr lang="en-IN" sz="3200" dirty="0" smtClean="0"/>
              <a:t> = 0; </a:t>
            </a:r>
            <a:r>
              <a:rPr lang="en-IN" sz="3200" dirty="0" err="1" smtClean="0"/>
              <a:t>i</a:t>
            </a:r>
            <a:r>
              <a:rPr lang="en-IN" sz="3200" dirty="0" smtClean="0"/>
              <a:t> &lt; N; </a:t>
            </a:r>
            <a:r>
              <a:rPr lang="en-IN" sz="3200" dirty="0" err="1" smtClean="0"/>
              <a:t>i</a:t>
            </a:r>
            <a:r>
              <a:rPr lang="en-IN" sz="3200" dirty="0" smtClean="0"/>
              <a:t>++) { </a:t>
            </a:r>
          </a:p>
          <a:p>
            <a:r>
              <a:rPr lang="en-IN" sz="3200" dirty="0" smtClean="0"/>
              <a:t>	a = a + 10; </a:t>
            </a:r>
          </a:p>
          <a:p>
            <a:r>
              <a:rPr lang="en-IN" sz="3200" dirty="0" smtClean="0"/>
              <a:t>} </a:t>
            </a:r>
          </a:p>
          <a:p>
            <a:r>
              <a:rPr lang="en-IN" sz="3200" dirty="0" smtClean="0"/>
              <a:t>for (j = 0; j &lt; M; j++) { </a:t>
            </a:r>
          </a:p>
          <a:p>
            <a:r>
              <a:rPr lang="en-IN" sz="3200" dirty="0" smtClean="0"/>
              <a:t>	b = b </a:t>
            </a:r>
            <a:r>
              <a:rPr lang="en-IN" sz="3200" smtClean="0"/>
              <a:t>+ 20; </a:t>
            </a:r>
            <a:endParaRPr lang="en-IN" sz="3200" dirty="0" smtClean="0"/>
          </a:p>
          <a:p>
            <a:r>
              <a:rPr lang="en-IN" sz="3200" dirty="0" smtClean="0"/>
              <a:t>}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5902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17.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/>
              <a:t>f</a:t>
            </a:r>
            <a:r>
              <a:rPr lang="pt-BR" sz="3200" dirty="0" smtClean="0"/>
              <a:t>or(i=1;i&lt;=n*n;i=i+5)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for (j = n; j&gt;7; j=j</a:t>
            </a:r>
            <a:r>
              <a:rPr lang="pt-BR" sz="3200" baseline="30000" dirty="0" smtClean="0"/>
              <a:t>1/9</a:t>
            </a:r>
            <a:r>
              <a:rPr lang="pt-BR" sz="3200" dirty="0" smtClean="0"/>
              <a:t> )</a:t>
            </a:r>
          </a:p>
          <a:p>
            <a:r>
              <a:rPr lang="pt-BR" sz="3200" dirty="0" smtClean="0"/>
              <a:t>      X = Y + Z;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</a:t>
            </a:r>
            <a:endParaRPr lang="pt-BR" sz="3200" baseline="30000" dirty="0" smtClean="0"/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685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18.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/>
              <a:t>f</a:t>
            </a:r>
            <a:r>
              <a:rPr lang="pt-BR" sz="3200" dirty="0" smtClean="0"/>
              <a:t>or(i=1;i&lt;=n;i=i++)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for (i = 1; i&lt;=n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;i++)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for (i = 1; i&lt;=n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;i++)</a:t>
            </a:r>
          </a:p>
          <a:p>
            <a:r>
              <a:rPr lang="pt-BR" sz="3200" dirty="0" smtClean="0"/>
              <a:t>      X = Y + Z;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</a:t>
            </a:r>
            <a:endParaRPr lang="pt-BR" sz="3200" baseline="30000" dirty="0" smtClean="0"/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835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19.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for(i=1;i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&lt;=n;i=i++)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for (j = 1; j</a:t>
            </a:r>
            <a:r>
              <a:rPr lang="pt-BR" sz="3200" baseline="30000" dirty="0"/>
              <a:t>25</a:t>
            </a:r>
            <a:r>
              <a:rPr lang="pt-BR" sz="3200" dirty="0" smtClean="0"/>
              <a:t>&lt;=</a:t>
            </a:r>
            <a:r>
              <a:rPr lang="pt-BR" sz="3200" dirty="0" smtClean="0"/>
              <a:t>n</a:t>
            </a:r>
            <a:r>
              <a:rPr lang="pt-BR" sz="3200" baseline="30000" dirty="0" smtClean="0"/>
              <a:t>5</a:t>
            </a:r>
            <a:r>
              <a:rPr lang="pt-BR" sz="3200" dirty="0" smtClean="0"/>
              <a:t>;j++)</a:t>
            </a:r>
            <a:endParaRPr lang="pt-BR" sz="3200" dirty="0" smtClean="0"/>
          </a:p>
          <a:p>
            <a:r>
              <a:rPr lang="pt-BR" sz="3200" dirty="0"/>
              <a:t> </a:t>
            </a:r>
            <a:r>
              <a:rPr lang="pt-BR" sz="3200" dirty="0" smtClean="0"/>
              <a:t>  for (k = 1; k</a:t>
            </a:r>
            <a:r>
              <a:rPr lang="pt-BR" sz="3200" baseline="30000" dirty="0"/>
              <a:t>75</a:t>
            </a:r>
            <a:r>
              <a:rPr lang="pt-BR" sz="3200" smtClean="0"/>
              <a:t>&lt;=</a:t>
            </a:r>
            <a:r>
              <a:rPr lang="pt-BR" sz="3200" smtClean="0"/>
              <a:t>n</a:t>
            </a:r>
            <a:r>
              <a:rPr lang="pt-BR" sz="3200" baseline="30000" smtClean="0"/>
              <a:t>10</a:t>
            </a:r>
            <a:r>
              <a:rPr lang="pt-BR" sz="3200" smtClean="0"/>
              <a:t>;k++)</a:t>
            </a:r>
            <a:endParaRPr lang="pt-BR" sz="3200" dirty="0" smtClean="0"/>
          </a:p>
          <a:p>
            <a:r>
              <a:rPr lang="pt-BR" sz="3200" dirty="0" smtClean="0"/>
              <a:t>      X = Y + Z;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</a:t>
            </a:r>
            <a:endParaRPr lang="pt-BR" sz="3200" baseline="30000" dirty="0" smtClean="0"/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517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20. What is the time complexity of following code:</a:t>
            </a:r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</a:t>
            </a:r>
            <a:r>
              <a:rPr lang="en-IN" sz="3200" dirty="0"/>
              <a:t>fun1 (</a:t>
            </a:r>
            <a:r>
              <a:rPr lang="en-IN" sz="3200" dirty="0" err="1"/>
              <a:t>int</a:t>
            </a:r>
            <a:r>
              <a:rPr lang="en-IN" sz="3200" dirty="0"/>
              <a:t> n){</a:t>
            </a:r>
            <a:br>
              <a:rPr lang="en-IN" sz="3200" dirty="0"/>
            </a:br>
            <a:r>
              <a:rPr lang="en-IN" sz="3200" dirty="0"/>
              <a:t>      </a:t>
            </a: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, j, k, p, q = 0;</a:t>
            </a:r>
            <a:br>
              <a:rPr lang="en-IN" sz="3200" dirty="0"/>
            </a:br>
            <a:r>
              <a:rPr lang="en-IN" sz="3200" dirty="0"/>
              <a:t>      for (</a:t>
            </a:r>
            <a:r>
              <a:rPr lang="en-IN" sz="3200" dirty="0" err="1"/>
              <a:t>i</a:t>
            </a:r>
            <a:r>
              <a:rPr lang="en-IN" sz="3200" dirty="0"/>
              <a:t> = 1; </a:t>
            </a:r>
            <a:r>
              <a:rPr lang="en-IN" sz="3200" dirty="0" err="1"/>
              <a:t>i</a:t>
            </a:r>
            <a:r>
              <a:rPr lang="en-IN" sz="3200" dirty="0"/>
              <a:t> &lt; n; ++</a:t>
            </a:r>
            <a:r>
              <a:rPr lang="en-IN" sz="3200" dirty="0" err="1"/>
              <a:t>i</a:t>
            </a:r>
            <a:r>
              <a:rPr lang="en-IN" sz="3200" dirty="0"/>
              <a:t>) {</a:t>
            </a:r>
            <a:br>
              <a:rPr lang="en-IN" sz="3200" dirty="0"/>
            </a:br>
            <a:r>
              <a:rPr lang="en-IN" sz="3200" dirty="0"/>
              <a:t>            p = 0;</a:t>
            </a:r>
            <a:br>
              <a:rPr lang="en-IN" sz="3200" dirty="0"/>
            </a:br>
            <a:r>
              <a:rPr lang="en-IN" sz="3200" dirty="0"/>
              <a:t>           for(j = n; j &gt; 1; j = j/2)</a:t>
            </a:r>
            <a:br>
              <a:rPr lang="en-IN" sz="3200" dirty="0"/>
            </a:br>
            <a:r>
              <a:rPr lang="en-IN" sz="3200" dirty="0"/>
              <a:t>                 ++p;</a:t>
            </a:r>
            <a:br>
              <a:rPr lang="en-IN" sz="3200" dirty="0"/>
            </a:br>
            <a:r>
              <a:rPr lang="en-IN" sz="3200" dirty="0"/>
              <a:t>           for(k =1; k &lt; p; k = k*2)</a:t>
            </a:r>
            <a:br>
              <a:rPr lang="en-IN" sz="3200" dirty="0"/>
            </a:br>
            <a:r>
              <a:rPr lang="en-IN" sz="3200" dirty="0"/>
              <a:t>                ++q;</a:t>
            </a:r>
            <a:br>
              <a:rPr lang="en-IN" sz="3200" dirty="0"/>
            </a:br>
            <a:r>
              <a:rPr lang="en-IN" sz="3200" dirty="0"/>
              <a:t>      }</a:t>
            </a:r>
            <a:br>
              <a:rPr lang="en-IN" sz="3200" dirty="0"/>
            </a:br>
            <a:r>
              <a:rPr lang="en-IN" sz="3200" dirty="0"/>
              <a:t>      return q;</a:t>
            </a:r>
            <a:br>
              <a:rPr lang="en-IN" sz="3200" dirty="0"/>
            </a:br>
            <a:r>
              <a:rPr lang="en-IN" sz="3200" dirty="0"/>
              <a:t>}</a:t>
            </a:r>
            <a:r>
              <a:rPr lang="pt-BR" sz="3200" dirty="0" smtClean="0"/>
              <a:t>       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</a:t>
            </a:r>
            <a:endParaRPr lang="pt-BR" sz="3200" baseline="30000" dirty="0" smtClean="0"/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0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Recursive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687" y="1605647"/>
            <a:ext cx="1028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Time complexity of a recursive function can be written as a mathematical recurrence relation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A recurrence relation is an equation that recursively defines a sequence where the next term is a function of the previous terms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 Expressing </a:t>
            </a:r>
            <a:r>
              <a:rPr lang="en-IN" sz="2400" dirty="0" err="1" smtClean="0"/>
              <a:t>F</a:t>
            </a:r>
            <a:r>
              <a:rPr lang="en-IN" sz="2400" baseline="-25000" dirty="0" err="1" smtClean="0"/>
              <a:t>n</a:t>
            </a:r>
            <a:r>
              <a:rPr lang="en-IN" sz="2400" dirty="0" smtClean="0"/>
              <a:t> as some combination of F</a:t>
            </a:r>
            <a:r>
              <a:rPr lang="en-IN" sz="2400" baseline="-25000" dirty="0" smtClean="0"/>
              <a:t>i</a:t>
            </a:r>
            <a:r>
              <a:rPr lang="en-IN" sz="2400" dirty="0" smtClean="0"/>
              <a:t> with </a:t>
            </a:r>
            <a:r>
              <a:rPr lang="en-IN" sz="2400" dirty="0" err="1" smtClean="0"/>
              <a:t>i</a:t>
            </a:r>
            <a:r>
              <a:rPr lang="en-IN" sz="2400" dirty="0" smtClean="0"/>
              <a:t>&lt;n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 e.g. Factorial calculation, Fibonacci </a:t>
            </a:r>
            <a:r>
              <a:rPr lang="en-IN" sz="2400" dirty="0"/>
              <a:t>s</a:t>
            </a:r>
            <a:r>
              <a:rPr lang="en-IN" sz="2400" dirty="0" smtClean="0"/>
              <a:t>eries generation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W</a:t>
            </a:r>
            <a:r>
              <a:rPr lang="en-IN" sz="3200" b="1" u="sng" dirty="0" smtClean="0"/>
              <a:t>ays for solving recurrences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/>
              <a:t>Substitution Method</a:t>
            </a:r>
            <a:r>
              <a:rPr lang="en-IN" sz="2400" dirty="0" smtClean="0"/>
              <a:t>: We make a guess for the solution and then we use mathematical induction to prove the guess is correct or incorrect.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b="1" dirty="0" smtClean="0"/>
              <a:t>Recurrence Tree Method:</a:t>
            </a:r>
            <a:r>
              <a:rPr lang="en-IN" sz="2400" dirty="0" smtClean="0"/>
              <a:t> In this method, we draw a recurrence tree and calculate the time taken by every level of tree. Finally, we sum the work done at all levels.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Definition: Fact(n):       if (n==0) then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	return  1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    	else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	return n * Fact(n-1)</a:t>
            </a:r>
          </a:p>
          <a:p>
            <a:endParaRPr lang="en-IN" sz="2400" dirty="0"/>
          </a:p>
          <a:p>
            <a:r>
              <a:rPr lang="en-IN" sz="2400" dirty="0" smtClean="0"/>
              <a:t>Assume 1 operation takes 1 unit of time</a:t>
            </a:r>
          </a:p>
          <a:p>
            <a:endParaRPr lang="en-IN" sz="2400" dirty="0"/>
          </a:p>
          <a:p>
            <a:r>
              <a:rPr lang="en-IN" sz="2400" dirty="0" err="1" smtClean="0"/>
              <a:t>Comparision</a:t>
            </a:r>
            <a:r>
              <a:rPr lang="en-IN" sz="2400" dirty="0" smtClean="0"/>
              <a:t> (n==0) -&gt; 1 Unit</a:t>
            </a:r>
          </a:p>
          <a:p>
            <a:r>
              <a:rPr lang="en-IN" sz="2400" dirty="0"/>
              <a:t>n</a:t>
            </a:r>
            <a:r>
              <a:rPr lang="en-IN" sz="2400" dirty="0" smtClean="0"/>
              <a:t>-1		          -&gt; 1 Unit		3 Units of time</a:t>
            </a:r>
          </a:p>
          <a:p>
            <a:r>
              <a:rPr lang="en-IN" sz="2400" dirty="0" smtClean="0"/>
              <a:t>*		          -&gt; 1 Unit  </a:t>
            </a:r>
          </a:p>
          <a:p>
            <a:endParaRPr lang="en-IN" sz="2400" dirty="0" smtClean="0"/>
          </a:p>
          <a:p>
            <a:r>
              <a:rPr lang="en-IN" sz="2400" dirty="0" smtClean="0"/>
              <a:t>As per definition,</a:t>
            </a:r>
          </a:p>
          <a:p>
            <a:r>
              <a:rPr lang="en-IN" sz="2400" dirty="0" smtClean="0"/>
              <a:t>	T(n) = T(n-1) + 3</a:t>
            </a:r>
          </a:p>
          <a:p>
            <a:r>
              <a:rPr lang="en-IN" sz="2400" dirty="0" smtClean="0"/>
              <a:t>	T(0) = 1</a:t>
            </a:r>
            <a:endParaRPr lang="en-IN" sz="2400" dirty="0"/>
          </a:p>
        </p:txBody>
      </p:sp>
      <p:sp>
        <p:nvSpPr>
          <p:cNvPr id="5" name="Right Brace 4"/>
          <p:cNvSpPr/>
          <p:nvPr/>
        </p:nvSpPr>
        <p:spPr>
          <a:xfrm>
            <a:off x="4772025" y="3771900"/>
            <a:ext cx="200025" cy="1071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T(n) 	= T(n-1) + 3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T(n-2) + 6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T(n-3) + 9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   …….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T(n-k) + 3 *k    ------  eq. 1</a:t>
            </a:r>
          </a:p>
          <a:p>
            <a:endParaRPr lang="en-IN" sz="2400" dirty="0"/>
          </a:p>
          <a:p>
            <a:r>
              <a:rPr lang="en-IN" sz="2400" dirty="0" smtClean="0"/>
              <a:t>We want to go till (n-k) = 0 or k = n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smtClean="0"/>
              <a:t>Substituting k eq. 1,  T(n) = T(0) + 3 * n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Since T(0) = 1,            T(n)  =  1 + 3 * n        which is   O(n)</a:t>
            </a:r>
          </a:p>
          <a:p>
            <a:r>
              <a:rPr lang="en-IN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11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Definition: Fib(n):       if (n&lt;=1) then </a:t>
            </a:r>
          </a:p>
          <a:p>
            <a:r>
              <a:rPr lang="en-IN" sz="2400" dirty="0" smtClean="0"/>
              <a:t>				    return  n</a:t>
            </a:r>
          </a:p>
          <a:p>
            <a:r>
              <a:rPr lang="en-IN" sz="2400" dirty="0" smtClean="0"/>
              <a:t>                                   </a:t>
            </a:r>
            <a:r>
              <a:rPr lang="en-IN" sz="2400" dirty="0"/>
              <a:t> </a:t>
            </a:r>
            <a:r>
              <a:rPr lang="en-IN" sz="2400" dirty="0" smtClean="0"/>
              <a:t>                 else </a:t>
            </a:r>
          </a:p>
          <a:p>
            <a:r>
              <a:rPr lang="en-IN" sz="2400" dirty="0" smtClean="0"/>
              <a:t>			                 return Fib(n-1) + Fib(n-2)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6336" y="2684085"/>
            <a:ext cx="7796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Assume 1 operation takes 1 unit of time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 err="1">
                <a:solidFill>
                  <a:prstClr val="black"/>
                </a:solidFill>
              </a:rPr>
              <a:t>Comparision</a:t>
            </a:r>
            <a:r>
              <a:rPr lang="en-IN" sz="2400" dirty="0">
                <a:solidFill>
                  <a:prstClr val="black"/>
                </a:solidFill>
              </a:rPr>
              <a:t> (</a:t>
            </a:r>
            <a:r>
              <a:rPr lang="en-IN" sz="2400" dirty="0" smtClean="0">
                <a:solidFill>
                  <a:prstClr val="black"/>
                </a:solidFill>
              </a:rPr>
              <a:t>n&lt;=0</a:t>
            </a:r>
            <a:r>
              <a:rPr lang="en-IN" sz="2400" dirty="0">
                <a:solidFill>
                  <a:prstClr val="black"/>
                </a:solidFill>
              </a:rPr>
              <a:t>) -&gt; 1 Unit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n-1		          -&gt; 1 Unit		</a:t>
            </a:r>
            <a:r>
              <a:rPr lang="en-IN" sz="2400" dirty="0" smtClean="0">
                <a:solidFill>
                  <a:prstClr val="black"/>
                </a:solidFill>
              </a:rPr>
              <a:t>4 </a:t>
            </a:r>
            <a:r>
              <a:rPr lang="en-IN" sz="2400" dirty="0">
                <a:solidFill>
                  <a:prstClr val="black"/>
                </a:solidFill>
              </a:rPr>
              <a:t>Units of time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</a:t>
            </a:r>
            <a:r>
              <a:rPr lang="en-IN" sz="2400" dirty="0" smtClean="0">
                <a:solidFill>
                  <a:prstClr val="black"/>
                </a:solidFill>
              </a:rPr>
              <a:t>-2</a:t>
            </a:r>
            <a:r>
              <a:rPr lang="en-IN" sz="2400" dirty="0">
                <a:solidFill>
                  <a:prstClr val="black"/>
                </a:solidFill>
              </a:rPr>
              <a:t>		          -&gt; 1 Unit  </a:t>
            </a:r>
            <a:endParaRPr lang="en-IN" sz="2400" dirty="0" smtClean="0">
              <a:solidFill>
                <a:prstClr val="black"/>
              </a:solidFill>
            </a:endParaRPr>
          </a:p>
          <a:p>
            <a:pPr lvl="0"/>
            <a:r>
              <a:rPr lang="en-IN" sz="2400" dirty="0" smtClean="0">
                <a:solidFill>
                  <a:prstClr val="black"/>
                </a:solidFill>
              </a:rPr>
              <a:t>+		          -&gt; 1Unit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074442" y="3514725"/>
            <a:ext cx="283371" cy="1314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76336" y="50596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 per definition,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T(n) = T(n-1) + </a:t>
            </a:r>
            <a:r>
              <a:rPr lang="en-IN" sz="2400" dirty="0" smtClean="0">
                <a:solidFill>
                  <a:prstClr val="black"/>
                </a:solidFill>
              </a:rPr>
              <a:t>T(n-2) + 4</a:t>
            </a:r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T(0) = </a:t>
            </a:r>
            <a:r>
              <a:rPr lang="en-IN" sz="2400" dirty="0" smtClean="0">
                <a:solidFill>
                  <a:prstClr val="black"/>
                </a:solidFill>
              </a:rPr>
              <a:t>T(1) = 1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T(n) 	= T(n-1) + T(n-2) + 4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Since, T(n-1) </a:t>
            </a:r>
            <a:r>
              <a:rPr lang="en-IN" sz="2400" dirty="0"/>
              <a:t>≈ T(n-2)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T(n)	=2*(T(n-2)) + C  , Similarly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2*(2*T(n-4) +C) +C  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4*(T(n-4)  + 3*C)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8*(T(n-6) + 7*C)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 16*(T(n-8) + 15*C)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		=	…….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=2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*(T(n-2*k) + (2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 – 1)*C )   	------  eq. 1</a:t>
            </a:r>
          </a:p>
          <a:p>
            <a:endParaRPr lang="en-IN" sz="2400" dirty="0"/>
          </a:p>
          <a:p>
            <a:r>
              <a:rPr lang="en-IN" sz="2400" dirty="0" smtClean="0"/>
              <a:t>We want to go till (n-2*k) = 0 or k = n/2     	</a:t>
            </a:r>
          </a:p>
          <a:p>
            <a:endParaRPr lang="en-IN" sz="2400" dirty="0"/>
          </a:p>
          <a:p>
            <a:r>
              <a:rPr lang="en-IN" sz="2400" dirty="0" smtClean="0"/>
              <a:t>Substituting k eq. 1,  T(n) = 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*(T(0) + (2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-1)*C)</a:t>
            </a:r>
            <a:endParaRPr lang="en-IN" sz="2400" baseline="300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Since T(0) = 1,            T(n)  = 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*(1+ (2</a:t>
            </a:r>
            <a:r>
              <a:rPr lang="en-IN" sz="2400" baseline="30000" dirty="0" smtClean="0"/>
              <a:t>n/2</a:t>
            </a:r>
            <a:r>
              <a:rPr lang="en-IN" sz="2400" dirty="0" smtClean="0"/>
              <a:t> -1)*C)  which is   O(2</a:t>
            </a:r>
            <a:r>
              <a:rPr lang="en-IN" sz="2400" baseline="30000" dirty="0" smtClean="0"/>
              <a:t>n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2" y="1822636"/>
            <a:ext cx="10376083" cy="4241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141" y="201706"/>
            <a:ext cx="87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Understanding auxiliary space requirement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21122" y="921026"/>
            <a:ext cx="277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Array rotation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237550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2</a:t>
            </a:r>
            <a:r>
              <a:rPr lang="en-IN" sz="3200" b="1" dirty="0" smtClean="0"/>
              <a:t>1.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err="1" smtClean="0"/>
              <a:t>def</a:t>
            </a:r>
            <a:r>
              <a:rPr lang="en-IN" sz="3200" dirty="0" smtClean="0"/>
              <a:t> </a:t>
            </a:r>
            <a:r>
              <a:rPr lang="en-IN" sz="3200" dirty="0" err="1" smtClean="0"/>
              <a:t>gcd</a:t>
            </a:r>
            <a:r>
              <a:rPr lang="en-IN" sz="3200" dirty="0" smtClean="0"/>
              <a:t>(a, b):</a:t>
            </a:r>
          </a:p>
          <a:p>
            <a:r>
              <a:rPr lang="en-IN" sz="3200" dirty="0" smtClean="0"/>
              <a:t>	if (a &lt; b) swap(a, b)</a:t>
            </a:r>
          </a:p>
          <a:p>
            <a:r>
              <a:rPr lang="en-IN" sz="3200" dirty="0" smtClean="0"/>
              <a:t>	if (b == 0) return a;</a:t>
            </a:r>
          </a:p>
          <a:p>
            <a:r>
              <a:rPr lang="en-IN" sz="3200" dirty="0" smtClean="0"/>
              <a:t>	else return </a:t>
            </a:r>
            <a:r>
              <a:rPr lang="en-IN" sz="3200" dirty="0" err="1" smtClean="0"/>
              <a:t>gcd</a:t>
            </a:r>
            <a:r>
              <a:rPr lang="en-IN" sz="3200" dirty="0" smtClean="0"/>
              <a:t>(b, a % b)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4917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141" y="201706"/>
            <a:ext cx="87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Understanding auxiliary space requirement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21122" y="921026"/>
            <a:ext cx="277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Array rotation</a:t>
            </a:r>
            <a:endParaRPr lang="en-IN" sz="2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6" y="1578791"/>
            <a:ext cx="3601853" cy="55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2" y="2327873"/>
            <a:ext cx="10383428" cy="2391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244" y="4915307"/>
            <a:ext cx="3566274" cy="11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2</a:t>
            </a:r>
            <a:r>
              <a:rPr lang="en-IN" sz="3200" b="1" dirty="0" smtClean="0"/>
              <a:t>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int a = 0; </a:t>
            </a:r>
          </a:p>
          <a:p>
            <a:r>
              <a:rPr lang="pt-BR" sz="3200" dirty="0" smtClean="0"/>
              <a:t>for (i = 0; i &lt; N; i++) { </a:t>
            </a:r>
          </a:p>
          <a:p>
            <a:r>
              <a:rPr lang="pt-BR" sz="3200" dirty="0" smtClean="0"/>
              <a:t>	for (j = N; j &gt; i; j--) { </a:t>
            </a:r>
          </a:p>
          <a:p>
            <a:r>
              <a:rPr lang="pt-BR" sz="3200" dirty="0" smtClean="0"/>
              <a:t>		a = a + i + j; </a:t>
            </a:r>
          </a:p>
          <a:p>
            <a:r>
              <a:rPr lang="pt-BR" sz="3200" dirty="0" smtClean="0"/>
              <a:t>	} </a:t>
            </a:r>
          </a:p>
          <a:p>
            <a:r>
              <a:rPr lang="pt-BR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273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3.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int i, j, k = 0; </a:t>
            </a:r>
          </a:p>
          <a:p>
            <a:r>
              <a:rPr lang="pt-BR" sz="3200" dirty="0" smtClean="0"/>
              <a:t>for (i = n / 2; i &lt;= n; i++) { </a:t>
            </a:r>
          </a:p>
          <a:p>
            <a:r>
              <a:rPr lang="pt-BR" sz="3200" dirty="0" smtClean="0"/>
              <a:t>	for (j = 2; j &lt;= n; j = j * 2) { </a:t>
            </a:r>
          </a:p>
          <a:p>
            <a:r>
              <a:rPr lang="pt-BR" sz="3200" dirty="0" smtClean="0"/>
              <a:t>		k = k + n / 2; </a:t>
            </a:r>
          </a:p>
          <a:p>
            <a:r>
              <a:rPr lang="pt-BR" sz="3200" dirty="0" smtClean="0"/>
              <a:t>	} </a:t>
            </a:r>
          </a:p>
          <a:p>
            <a:r>
              <a:rPr lang="pt-BR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1043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4</a:t>
            </a:r>
            <a:r>
              <a:rPr lang="en-IN" sz="3200" b="1" dirty="0" smtClean="0"/>
              <a:t>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int a = 0, i = N; </a:t>
            </a:r>
          </a:p>
          <a:p>
            <a:r>
              <a:rPr lang="pt-BR" sz="3200" dirty="0" smtClean="0"/>
              <a:t>while (i &gt; 0) { </a:t>
            </a:r>
          </a:p>
          <a:p>
            <a:r>
              <a:rPr lang="pt-BR" sz="3200" dirty="0" smtClean="0"/>
              <a:t>	a += i; </a:t>
            </a:r>
          </a:p>
          <a:p>
            <a:r>
              <a:rPr lang="pt-BR" sz="3200" dirty="0" smtClean="0"/>
              <a:t>	i /= 2; </a:t>
            </a:r>
          </a:p>
          <a:p>
            <a:r>
              <a:rPr lang="pt-BR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10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5.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void fun(int n, int k) </a:t>
            </a:r>
          </a:p>
          <a:p>
            <a:r>
              <a:rPr lang="pt-BR" sz="3200" dirty="0" smtClean="0"/>
              <a:t>{ </a:t>
            </a:r>
          </a:p>
          <a:p>
            <a:r>
              <a:rPr lang="pt-BR" sz="3200" dirty="0" smtClean="0"/>
              <a:t>	for (int i=1; i&lt;=n; i++) </a:t>
            </a:r>
          </a:p>
          <a:p>
            <a:r>
              <a:rPr lang="pt-BR" sz="3200" dirty="0" smtClean="0"/>
              <a:t>	{ </a:t>
            </a:r>
          </a:p>
          <a:p>
            <a:r>
              <a:rPr lang="pt-BR" sz="3200" dirty="0" smtClean="0"/>
              <a:t>	int p = pow(i, k); </a:t>
            </a:r>
          </a:p>
          <a:p>
            <a:r>
              <a:rPr lang="pt-BR" sz="3200" dirty="0" smtClean="0"/>
              <a:t>	for (int j=1; j&lt;=p; j++) </a:t>
            </a:r>
          </a:p>
          <a:p>
            <a:r>
              <a:rPr lang="pt-BR" sz="3200" dirty="0" smtClean="0"/>
              <a:t>	{ </a:t>
            </a:r>
          </a:p>
          <a:p>
            <a:r>
              <a:rPr lang="pt-BR" sz="3200" dirty="0" smtClean="0"/>
              <a:t>		// Some O(1) work </a:t>
            </a:r>
          </a:p>
          <a:p>
            <a:r>
              <a:rPr lang="pt-BR" sz="3200" dirty="0" smtClean="0"/>
              <a:t>	} </a:t>
            </a:r>
          </a:p>
          <a:p>
            <a:r>
              <a:rPr lang="pt-BR" sz="3200" dirty="0" smtClean="0"/>
              <a:t>	} </a:t>
            </a:r>
          </a:p>
          <a:p>
            <a:r>
              <a:rPr lang="pt-BR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748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6</a:t>
            </a:r>
            <a:r>
              <a:rPr lang="en-IN" sz="3200" b="1" dirty="0" smtClean="0"/>
              <a:t>. What is the time complexity of following code:</a:t>
            </a:r>
            <a:endParaRPr lang="en-IN" sz="3200" dirty="0" smtClean="0"/>
          </a:p>
          <a:p>
            <a:endParaRPr lang="en-IN" sz="3200" dirty="0"/>
          </a:p>
          <a:p>
            <a:r>
              <a:rPr lang="pt-BR" sz="3200" dirty="0" smtClean="0"/>
              <a:t>int result=0;                           </a:t>
            </a:r>
          </a:p>
          <a:p>
            <a:r>
              <a:rPr lang="pt-BR" sz="3200" dirty="0" smtClean="0"/>
              <a:t>for (int i=0; i&lt;N; i++)</a:t>
            </a:r>
          </a:p>
          <a:p>
            <a:r>
              <a:rPr lang="pt-BR" sz="3200" dirty="0" smtClean="0"/>
              <a:t>for (int j=i; j&lt;N; j++) {             </a:t>
            </a:r>
          </a:p>
          <a:p>
            <a:r>
              <a:rPr lang="pt-BR" sz="3200" dirty="0" smtClean="0"/>
              <a:t>for (int k=0; k&lt;M; k++) {           </a:t>
            </a:r>
          </a:p>
          <a:p>
            <a:r>
              <a:rPr lang="pt-BR" sz="3200" dirty="0" smtClean="0"/>
              <a:t>int x=0;                          </a:t>
            </a:r>
          </a:p>
          <a:p>
            <a:r>
              <a:rPr lang="pt-BR" sz="3200" dirty="0" smtClean="0"/>
              <a:t>while (x&lt;N) { result++; x+=3; }</a:t>
            </a:r>
          </a:p>
          <a:p>
            <a:r>
              <a:rPr lang="pt-BR" sz="3200" dirty="0" smtClean="0"/>
              <a:t>}</a:t>
            </a:r>
          </a:p>
          <a:p>
            <a:r>
              <a:rPr lang="pt-BR" sz="3200" dirty="0" smtClean="0"/>
              <a:t>for (int k=0; k&lt;2*M; k++)</a:t>
            </a:r>
          </a:p>
          <a:p>
            <a:r>
              <a:rPr lang="pt-BR" sz="3200" dirty="0" smtClean="0"/>
              <a:t>if (k%7 == 4) result++;           </a:t>
            </a:r>
          </a:p>
          <a:p>
            <a:r>
              <a:rPr lang="pt-BR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46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844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Puneet</cp:lastModifiedBy>
  <cp:revision>41</cp:revision>
  <dcterms:created xsi:type="dcterms:W3CDTF">2020-08-02T07:47:32Z</dcterms:created>
  <dcterms:modified xsi:type="dcterms:W3CDTF">2023-08-01T03:10:43Z</dcterms:modified>
</cp:coreProperties>
</file>