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72" r:id="rId3"/>
    <p:sldId id="265" r:id="rId4"/>
    <p:sldId id="266" r:id="rId5"/>
    <p:sldId id="267" r:id="rId6"/>
    <p:sldId id="268" r:id="rId7"/>
    <p:sldId id="270"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04-08-2022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04-08-2022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04-08-2022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04-08-2022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04-08-2022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04-08-2022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endParaRPr lang="en-US" dirty="0"/>
          </a:p>
          <a:p>
            <a:pPr marL="0" indent="0" algn="ctr">
              <a:buNone/>
            </a:pPr>
            <a:endParaRPr lang="en-US" dirty="0" smtClean="0"/>
          </a:p>
          <a:p>
            <a:pPr marL="0" indent="0" algn="ctr">
              <a:buNone/>
            </a:pPr>
            <a:r>
              <a:rPr lang="en-US" dirty="0" smtClean="0"/>
              <a:t>JavaScript </a:t>
            </a:r>
            <a:r>
              <a:rPr lang="en-US" dirty="0" smtClean="0"/>
              <a:t>Data types</a:t>
            </a:r>
            <a:endParaRPr lang="en-US" dirty="0" smtClean="0"/>
          </a:p>
          <a:p>
            <a:pPr marL="137160" indent="0" algn="just">
              <a:buNone/>
            </a:pPr>
            <a:endParaRPr lang="en-US" dirty="0"/>
          </a:p>
          <a:p>
            <a:pPr marL="0" indent="0" algn="ctr">
              <a:buNone/>
            </a:pPr>
            <a:endParaRPr lang="en-IN" dirty="0"/>
          </a:p>
        </p:txBody>
      </p:sp>
    </p:spTree>
    <p:extLst>
      <p:ext uri="{BB962C8B-B14F-4D97-AF65-F5344CB8AC3E}">
        <p14:creationId xmlns:p14="http://schemas.microsoft.com/office/powerpoint/2010/main" val="756570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Dynamic typing</a:t>
            </a:r>
            <a:endParaRPr lang="en-IN" b="1" dirty="0"/>
          </a:p>
        </p:txBody>
      </p:sp>
      <p:sp>
        <p:nvSpPr>
          <p:cNvPr id="3" name="Content Placeholder 2"/>
          <p:cNvSpPr>
            <a:spLocks noGrp="1"/>
          </p:cNvSpPr>
          <p:nvPr>
            <p:ph sz="quarter" idx="1"/>
          </p:nvPr>
        </p:nvSpPr>
        <p:spPr/>
        <p:txBody>
          <a:bodyPr>
            <a:normAutofit/>
          </a:bodyPr>
          <a:lstStyle/>
          <a:p>
            <a:pPr algn="just"/>
            <a:r>
              <a:rPr lang="en-IN" dirty="0"/>
              <a:t>JavaScript is a loosely typed and dynamic language. Variables in JavaScript are not directly associated with any particular value type, and any variable can be assigned (and re-assigned) values of all types</a:t>
            </a:r>
            <a:r>
              <a:rPr lang="en-IN" dirty="0" smtClean="0"/>
              <a:t>:</a:t>
            </a:r>
          </a:p>
          <a:p>
            <a:pPr algn="just"/>
            <a:endParaRPr lang="en-US" dirty="0"/>
          </a:p>
          <a:p>
            <a:pPr algn="just"/>
            <a:r>
              <a:rPr lang="en-IN" dirty="0">
                <a:solidFill>
                  <a:srgbClr val="0070C0"/>
                </a:solidFill>
              </a:rPr>
              <a:t>let foo = 42;    // foo is now a number</a:t>
            </a:r>
          </a:p>
          <a:p>
            <a:pPr algn="just"/>
            <a:r>
              <a:rPr lang="en-IN" dirty="0">
                <a:solidFill>
                  <a:srgbClr val="0070C0"/>
                </a:solidFill>
              </a:rPr>
              <a:t>foo     = 'bar'; // foo is now a string</a:t>
            </a:r>
          </a:p>
          <a:p>
            <a:pPr algn="just"/>
            <a:r>
              <a:rPr lang="en-IN" dirty="0">
                <a:solidFill>
                  <a:srgbClr val="0070C0"/>
                </a:solidFill>
              </a:rPr>
              <a:t>foo     = true;  // foo is now a </a:t>
            </a:r>
            <a:r>
              <a:rPr lang="en-IN" dirty="0" err="1">
                <a:solidFill>
                  <a:srgbClr val="0070C0"/>
                </a:solidFill>
              </a:rPr>
              <a:t>boolean</a:t>
            </a:r>
            <a:endParaRPr lang="en-US" dirty="0" smtClean="0">
              <a:solidFill>
                <a:srgbClr val="0070C0"/>
              </a:solidFill>
            </a:endParaRPr>
          </a:p>
        </p:txBody>
      </p:sp>
    </p:spTree>
    <p:extLst>
      <p:ext uri="{BB962C8B-B14F-4D97-AF65-F5344CB8AC3E}">
        <p14:creationId xmlns:p14="http://schemas.microsoft.com/office/powerpoint/2010/main" val="774477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IN" dirty="0"/>
              <a:t>All types except objects define immutable values (that is, values which can't be changed). </a:t>
            </a:r>
            <a:endParaRPr lang="en-IN" dirty="0" smtClean="0"/>
          </a:p>
          <a:p>
            <a:pPr algn="just"/>
            <a:r>
              <a:rPr lang="en-IN" dirty="0" smtClean="0"/>
              <a:t>Strings </a:t>
            </a:r>
            <a:r>
              <a:rPr lang="en-IN" dirty="0"/>
              <a:t>are immutable. We refer to values of these types as "primitive values</a:t>
            </a:r>
            <a:r>
              <a:rPr lang="en-IN" dirty="0" smtClean="0"/>
              <a:t>".</a:t>
            </a:r>
          </a:p>
          <a:p>
            <a:pPr algn="just"/>
            <a:r>
              <a:rPr lang="en-IN" b="1" dirty="0"/>
              <a:t>String </a:t>
            </a:r>
            <a:r>
              <a:rPr lang="en-IN" b="1" dirty="0" smtClean="0"/>
              <a:t>type</a:t>
            </a:r>
            <a:endParaRPr lang="en-IN" dirty="0"/>
          </a:p>
          <a:p>
            <a:pPr marL="0" indent="0" algn="just">
              <a:buNone/>
            </a:pPr>
            <a:r>
              <a:rPr lang="en-US" dirty="0"/>
              <a:t> </a:t>
            </a:r>
            <a:r>
              <a:rPr lang="en-US" dirty="0" smtClean="0"/>
              <a:t>  </a:t>
            </a:r>
            <a:r>
              <a:rPr lang="en-IN" dirty="0"/>
              <a:t>JavaScript's String type is used to represent textual data.</a:t>
            </a:r>
            <a:endParaRPr lang="en-US" dirty="0" smtClean="0"/>
          </a:p>
        </p:txBody>
      </p:sp>
    </p:spTree>
    <p:extLst>
      <p:ext uri="{BB962C8B-B14F-4D97-AF65-F5344CB8AC3E}">
        <p14:creationId xmlns:p14="http://schemas.microsoft.com/office/powerpoint/2010/main" val="1972695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types(contd.)</a:t>
            </a:r>
            <a:endParaRPr lang="en-IN" b="1" dirty="0"/>
          </a:p>
        </p:txBody>
      </p:sp>
      <p:sp>
        <p:nvSpPr>
          <p:cNvPr id="3" name="Content Placeholder 2"/>
          <p:cNvSpPr>
            <a:spLocks noGrp="1"/>
          </p:cNvSpPr>
          <p:nvPr>
            <p:ph sz="quarter" idx="1"/>
          </p:nvPr>
        </p:nvSpPr>
        <p:spPr/>
        <p:txBody>
          <a:bodyPr>
            <a:normAutofit/>
          </a:bodyPr>
          <a:lstStyle/>
          <a:p>
            <a:pPr algn="just"/>
            <a:r>
              <a:rPr lang="en-US" b="1" dirty="0"/>
              <a:t>Number </a:t>
            </a:r>
            <a:r>
              <a:rPr lang="en-US" b="1" dirty="0" smtClean="0"/>
              <a:t>type</a:t>
            </a:r>
          </a:p>
          <a:p>
            <a:pPr marL="0" indent="0" algn="just">
              <a:buNone/>
            </a:pPr>
            <a:r>
              <a:rPr lang="en-US" b="1" dirty="0"/>
              <a:t> </a:t>
            </a:r>
            <a:r>
              <a:rPr lang="en-US" b="1" dirty="0" smtClean="0"/>
              <a:t>  </a:t>
            </a:r>
            <a:r>
              <a:rPr lang="en-IN" dirty="0" err="1"/>
              <a:t>ECMAScript</a:t>
            </a:r>
            <a:r>
              <a:rPr lang="en-IN" dirty="0"/>
              <a:t> has two built-in numeric types: Number and </a:t>
            </a:r>
            <a:r>
              <a:rPr lang="en-IN" dirty="0" err="1" smtClean="0"/>
              <a:t>BigInt</a:t>
            </a:r>
            <a:r>
              <a:rPr lang="en-IN" dirty="0" smtClean="0"/>
              <a:t>.</a:t>
            </a:r>
          </a:p>
          <a:p>
            <a:pPr marL="0" indent="0" algn="just">
              <a:buNone/>
            </a:pPr>
            <a:r>
              <a:rPr lang="en-US" dirty="0"/>
              <a:t> </a:t>
            </a:r>
            <a:r>
              <a:rPr lang="en-US" dirty="0" smtClean="0"/>
              <a:t>  </a:t>
            </a:r>
            <a:r>
              <a:rPr lang="en-IN" dirty="0"/>
              <a:t>The Number type is a double-precision 64-bit binary format IEEE 754 value (numbers between -(2^53 − 1) and 2^53 − 1</a:t>
            </a:r>
            <a:r>
              <a:rPr lang="en-IN" dirty="0" smtClean="0"/>
              <a:t>).</a:t>
            </a:r>
            <a:endParaRPr lang="en-US" dirty="0"/>
          </a:p>
          <a:p>
            <a:pPr marL="0" indent="0" algn="just">
              <a:buNone/>
            </a:pPr>
            <a:r>
              <a:rPr lang="en-IN" dirty="0" smtClean="0"/>
              <a:t>   The </a:t>
            </a:r>
            <a:r>
              <a:rPr lang="en-IN" dirty="0" err="1"/>
              <a:t>BigInt</a:t>
            </a:r>
            <a:r>
              <a:rPr lang="en-IN" dirty="0"/>
              <a:t> type is a numeric primitive in JavaScript that can represent integers with arbitrary precision. </a:t>
            </a:r>
            <a:endParaRPr lang="en-US" dirty="0" smtClean="0"/>
          </a:p>
        </p:txBody>
      </p:sp>
    </p:spTree>
    <p:extLst>
      <p:ext uri="{BB962C8B-B14F-4D97-AF65-F5344CB8AC3E}">
        <p14:creationId xmlns:p14="http://schemas.microsoft.com/office/powerpoint/2010/main" val="2004461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types(contd.)</a:t>
            </a:r>
            <a:endParaRPr lang="en-IN" b="1" dirty="0"/>
          </a:p>
        </p:txBody>
      </p:sp>
      <p:sp>
        <p:nvSpPr>
          <p:cNvPr id="3" name="Content Placeholder 2"/>
          <p:cNvSpPr>
            <a:spLocks noGrp="1"/>
          </p:cNvSpPr>
          <p:nvPr>
            <p:ph sz="quarter" idx="1"/>
          </p:nvPr>
        </p:nvSpPr>
        <p:spPr/>
        <p:txBody>
          <a:bodyPr>
            <a:normAutofit/>
          </a:bodyPr>
          <a:lstStyle/>
          <a:p>
            <a:pPr marL="0" indent="0" algn="just">
              <a:buNone/>
            </a:pPr>
            <a:r>
              <a:rPr lang="pt-BR" dirty="0">
                <a:solidFill>
                  <a:srgbClr val="0070C0"/>
                </a:solidFill>
              </a:rPr>
              <a:t>&gt; const x = 2n ** 53n;</a:t>
            </a:r>
          </a:p>
          <a:p>
            <a:pPr marL="0" indent="0" algn="just">
              <a:buNone/>
            </a:pPr>
            <a:r>
              <a:rPr lang="pt-BR" dirty="0">
                <a:solidFill>
                  <a:srgbClr val="0070C0"/>
                </a:solidFill>
              </a:rPr>
              <a:t>9007199254740992n</a:t>
            </a:r>
          </a:p>
          <a:p>
            <a:pPr marL="0" indent="0" algn="just">
              <a:buNone/>
            </a:pPr>
            <a:r>
              <a:rPr lang="pt-BR" dirty="0">
                <a:solidFill>
                  <a:srgbClr val="0070C0"/>
                </a:solidFill>
              </a:rPr>
              <a:t>&gt; const y = x + 1n;</a:t>
            </a:r>
          </a:p>
          <a:p>
            <a:pPr marL="0" indent="0" algn="just">
              <a:buNone/>
            </a:pPr>
            <a:r>
              <a:rPr lang="pt-BR" dirty="0" smtClean="0">
                <a:solidFill>
                  <a:srgbClr val="0070C0"/>
                </a:solidFill>
              </a:rPr>
              <a:t>9007199254740993n</a:t>
            </a:r>
          </a:p>
          <a:p>
            <a:pPr marL="0" indent="0" algn="just">
              <a:buNone/>
            </a:pPr>
            <a:endParaRPr lang="pt-BR" dirty="0">
              <a:solidFill>
                <a:srgbClr val="0070C0"/>
              </a:solidFill>
            </a:endParaRPr>
          </a:p>
          <a:p>
            <a:pPr marL="0" indent="0" algn="just">
              <a:buNone/>
            </a:pPr>
            <a:r>
              <a:rPr lang="en-IN" dirty="0" smtClean="0"/>
              <a:t>   You </a:t>
            </a:r>
            <a:r>
              <a:rPr lang="en-IN" dirty="0"/>
              <a:t>can use the operators +, *, -, **, and % with </a:t>
            </a:r>
            <a:r>
              <a:rPr lang="en-IN" dirty="0" err="1"/>
              <a:t>BigInts</a:t>
            </a:r>
            <a:r>
              <a:rPr lang="en-IN" dirty="0"/>
              <a:t>—just like with Numbers. A </a:t>
            </a:r>
            <a:r>
              <a:rPr lang="en-IN" dirty="0" err="1"/>
              <a:t>BigInt</a:t>
            </a:r>
            <a:r>
              <a:rPr lang="en-IN" dirty="0"/>
              <a:t> is not strictly equal to a Number, but it is loosely so.</a:t>
            </a:r>
            <a:endParaRPr lang="en-US" dirty="0" smtClean="0"/>
          </a:p>
        </p:txBody>
      </p:sp>
    </p:spTree>
    <p:extLst>
      <p:ext uri="{BB962C8B-B14F-4D97-AF65-F5344CB8AC3E}">
        <p14:creationId xmlns:p14="http://schemas.microsoft.com/office/powerpoint/2010/main" val="2493263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types(contd.)</a:t>
            </a:r>
            <a:endParaRPr lang="en-IN" b="1" dirty="0"/>
          </a:p>
        </p:txBody>
      </p:sp>
      <p:sp>
        <p:nvSpPr>
          <p:cNvPr id="3" name="Content Placeholder 2"/>
          <p:cNvSpPr>
            <a:spLocks noGrp="1"/>
          </p:cNvSpPr>
          <p:nvPr>
            <p:ph sz="quarter" idx="1"/>
          </p:nvPr>
        </p:nvSpPr>
        <p:spPr/>
        <p:txBody>
          <a:bodyPr>
            <a:normAutofit lnSpcReduction="10000"/>
          </a:bodyPr>
          <a:lstStyle/>
          <a:p>
            <a:pPr algn="just"/>
            <a:r>
              <a:rPr lang="pt-BR" b="1" dirty="0"/>
              <a:t>Boolean </a:t>
            </a:r>
            <a:r>
              <a:rPr lang="pt-BR" b="1" dirty="0" smtClean="0"/>
              <a:t>type</a:t>
            </a:r>
          </a:p>
          <a:p>
            <a:pPr marL="0" indent="0" algn="just">
              <a:buNone/>
            </a:pPr>
            <a:r>
              <a:rPr lang="pt-BR" b="1" dirty="0"/>
              <a:t> </a:t>
            </a:r>
            <a:r>
              <a:rPr lang="pt-BR" b="1" dirty="0" smtClean="0"/>
              <a:t>  </a:t>
            </a:r>
            <a:r>
              <a:rPr lang="en-IN" dirty="0" smtClean="0"/>
              <a:t>Boolean </a:t>
            </a:r>
            <a:r>
              <a:rPr lang="en-IN" dirty="0"/>
              <a:t>represents a logical entity and can have two values: true and false</a:t>
            </a:r>
            <a:r>
              <a:rPr lang="en-IN" dirty="0" smtClean="0"/>
              <a:t>.</a:t>
            </a:r>
          </a:p>
          <a:p>
            <a:pPr marL="0" indent="0" algn="just">
              <a:buNone/>
            </a:pPr>
            <a:endParaRPr lang="en-US" b="1" dirty="0"/>
          </a:p>
          <a:p>
            <a:pPr algn="just"/>
            <a:r>
              <a:rPr lang="en-US" b="1" dirty="0"/>
              <a:t>Null </a:t>
            </a:r>
            <a:r>
              <a:rPr lang="en-US" b="1" dirty="0" smtClean="0"/>
              <a:t>type</a:t>
            </a:r>
          </a:p>
          <a:p>
            <a:pPr marL="0" indent="0" algn="just">
              <a:buNone/>
            </a:pPr>
            <a:r>
              <a:rPr lang="en-US" b="1" dirty="0" smtClean="0"/>
              <a:t>   </a:t>
            </a:r>
            <a:r>
              <a:rPr lang="en-IN" dirty="0"/>
              <a:t>The Null type has exactly one value: </a:t>
            </a:r>
            <a:r>
              <a:rPr lang="en-IN" dirty="0" smtClean="0"/>
              <a:t>null.</a:t>
            </a:r>
          </a:p>
          <a:p>
            <a:pPr marL="0" indent="0" algn="just">
              <a:buNone/>
            </a:pPr>
            <a:endParaRPr lang="en-US" b="1" dirty="0"/>
          </a:p>
          <a:p>
            <a:pPr algn="just"/>
            <a:r>
              <a:rPr lang="en-US" b="1" dirty="0" smtClean="0"/>
              <a:t>Undefined type</a:t>
            </a:r>
          </a:p>
          <a:p>
            <a:pPr marL="0" indent="0" algn="just">
              <a:buNone/>
            </a:pPr>
            <a:r>
              <a:rPr lang="en-US" b="1" dirty="0" smtClean="0"/>
              <a:t>   </a:t>
            </a:r>
            <a:r>
              <a:rPr lang="en-IN" dirty="0"/>
              <a:t>A variable that has not been assigned a value has the value undefined. </a:t>
            </a:r>
            <a:endParaRPr lang="en-US" b="1" dirty="0" smtClean="0"/>
          </a:p>
        </p:txBody>
      </p:sp>
    </p:spTree>
    <p:extLst>
      <p:ext uri="{BB962C8B-B14F-4D97-AF65-F5344CB8AC3E}">
        <p14:creationId xmlns:p14="http://schemas.microsoft.com/office/powerpoint/2010/main" val="3117516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types(contd.)</a:t>
            </a:r>
            <a:endParaRPr lang="en-IN" b="1" dirty="0"/>
          </a:p>
        </p:txBody>
      </p:sp>
      <p:sp>
        <p:nvSpPr>
          <p:cNvPr id="3" name="Content Placeholder 2"/>
          <p:cNvSpPr>
            <a:spLocks noGrp="1"/>
          </p:cNvSpPr>
          <p:nvPr>
            <p:ph sz="quarter" idx="1"/>
          </p:nvPr>
        </p:nvSpPr>
        <p:spPr/>
        <p:txBody>
          <a:bodyPr>
            <a:normAutofit/>
          </a:bodyPr>
          <a:lstStyle/>
          <a:p>
            <a:pPr algn="just"/>
            <a:r>
              <a:rPr lang="en-US" b="1" dirty="0" smtClean="0"/>
              <a:t>Symbol</a:t>
            </a:r>
          </a:p>
          <a:p>
            <a:pPr marL="274320" lvl="1" indent="0" algn="just">
              <a:buNone/>
            </a:pPr>
            <a:r>
              <a:rPr lang="en-IN" sz="2700" dirty="0">
                <a:solidFill>
                  <a:schemeClr val="tx1"/>
                </a:solidFill>
              </a:rPr>
              <a:t>Symbol is a built-in object whose constructor returns a symbol primitive — also called a Symbol value or just a Symbol — that’s guaranteed to be unique</a:t>
            </a:r>
            <a:r>
              <a:rPr lang="en-IN" sz="2700">
                <a:solidFill>
                  <a:schemeClr val="tx1"/>
                </a:solidFill>
              </a:rPr>
              <a:t>. </a:t>
            </a:r>
            <a:endParaRPr lang="en-IN" sz="2700" smtClean="0">
              <a:solidFill>
                <a:schemeClr val="tx1"/>
              </a:solidFill>
            </a:endParaRPr>
          </a:p>
          <a:p>
            <a:pPr marL="274320" lvl="1" indent="0" algn="just">
              <a:buNone/>
            </a:pPr>
            <a:endParaRPr lang="en-IN" sz="2700" dirty="0" smtClean="0">
              <a:solidFill>
                <a:schemeClr val="tx1"/>
              </a:solidFill>
            </a:endParaRPr>
          </a:p>
          <a:p>
            <a:pPr marL="274320" lvl="1" indent="0" algn="just">
              <a:buNone/>
            </a:pPr>
            <a:r>
              <a:rPr lang="en-IN" sz="2700" dirty="0" smtClean="0">
                <a:solidFill>
                  <a:schemeClr val="tx1"/>
                </a:solidFill>
              </a:rPr>
              <a:t>Symbols </a:t>
            </a:r>
            <a:r>
              <a:rPr lang="en-IN" sz="2700" dirty="0">
                <a:solidFill>
                  <a:schemeClr val="tx1"/>
                </a:solidFill>
              </a:rPr>
              <a:t>are often used to add unique property keys to an object that won’t collide with keys any other code might add to the object, and which are hidden from any mechanisms other code will typically use to access the object. </a:t>
            </a:r>
            <a:endParaRPr lang="en-US" sz="2700" dirty="0" smtClean="0">
              <a:solidFill>
                <a:schemeClr val="tx1"/>
              </a:solidFill>
            </a:endParaRPr>
          </a:p>
        </p:txBody>
      </p:sp>
    </p:spTree>
    <p:extLst>
      <p:ext uri="{BB962C8B-B14F-4D97-AF65-F5344CB8AC3E}">
        <p14:creationId xmlns:p14="http://schemas.microsoft.com/office/powerpoint/2010/main" val="2807905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Reference data types</a:t>
            </a:r>
            <a:endParaRPr lang="en-IN" b="1" dirty="0"/>
          </a:p>
        </p:txBody>
      </p:sp>
      <p:sp>
        <p:nvSpPr>
          <p:cNvPr id="3" name="Content Placeholder 2"/>
          <p:cNvSpPr>
            <a:spLocks noGrp="1"/>
          </p:cNvSpPr>
          <p:nvPr>
            <p:ph sz="quarter" idx="1"/>
          </p:nvPr>
        </p:nvSpPr>
        <p:spPr/>
        <p:txBody>
          <a:bodyPr>
            <a:normAutofit fontScale="92500" lnSpcReduction="10000"/>
          </a:bodyPr>
          <a:lstStyle/>
          <a:p>
            <a:pPr algn="just"/>
            <a:r>
              <a:rPr lang="en-US" b="1" dirty="0" smtClean="0"/>
              <a:t>Objects</a:t>
            </a:r>
          </a:p>
          <a:p>
            <a:pPr marL="0" indent="0" algn="just">
              <a:buNone/>
            </a:pPr>
            <a:r>
              <a:rPr lang="en-US" b="1" dirty="0"/>
              <a:t> </a:t>
            </a:r>
            <a:r>
              <a:rPr lang="en-US" b="1" dirty="0" smtClean="0"/>
              <a:t>  </a:t>
            </a:r>
            <a:r>
              <a:rPr lang="en-IN" dirty="0" smtClean="0"/>
              <a:t>An </a:t>
            </a:r>
            <a:r>
              <a:rPr lang="en-IN" dirty="0"/>
              <a:t>object is a standalone entity, with properties and type</a:t>
            </a:r>
            <a:r>
              <a:rPr lang="en-IN" dirty="0" smtClean="0"/>
              <a:t>. It stores related information of an entity. </a:t>
            </a:r>
            <a:r>
              <a:rPr lang="en-IN" dirty="0"/>
              <a:t>In JavaScript, objects can be seen as a collection of properties.</a:t>
            </a:r>
            <a:endParaRPr lang="en-US" dirty="0" smtClean="0"/>
          </a:p>
          <a:p>
            <a:pPr algn="just"/>
            <a:r>
              <a:rPr lang="en-US" b="1" dirty="0" smtClean="0"/>
              <a:t>Arrays</a:t>
            </a:r>
          </a:p>
          <a:p>
            <a:pPr marL="0" indent="0" algn="just">
              <a:buNone/>
            </a:pPr>
            <a:r>
              <a:rPr lang="en-US" b="1" dirty="0"/>
              <a:t> </a:t>
            </a:r>
            <a:r>
              <a:rPr lang="en-US" b="1" dirty="0" smtClean="0"/>
              <a:t>  </a:t>
            </a:r>
            <a:r>
              <a:rPr lang="en-IN" dirty="0" smtClean="0"/>
              <a:t>Array </a:t>
            </a:r>
            <a:r>
              <a:rPr lang="en-IN" dirty="0"/>
              <a:t>is a single variable that is used to store different elements. </a:t>
            </a:r>
            <a:r>
              <a:rPr lang="en-IN" dirty="0" smtClean="0"/>
              <a:t>Unlike </a:t>
            </a:r>
            <a:r>
              <a:rPr lang="en-IN" dirty="0"/>
              <a:t>most languages where array is a reference to the multiple </a:t>
            </a:r>
            <a:r>
              <a:rPr lang="en-IN" dirty="0" smtClean="0"/>
              <a:t>variable.</a:t>
            </a:r>
            <a:endParaRPr lang="en-US" dirty="0" smtClean="0"/>
          </a:p>
          <a:p>
            <a:pPr algn="just"/>
            <a:r>
              <a:rPr lang="en-US" b="1" dirty="0" smtClean="0"/>
              <a:t>Functions</a:t>
            </a:r>
          </a:p>
          <a:p>
            <a:pPr marL="0" indent="0" algn="just">
              <a:buNone/>
            </a:pPr>
            <a:r>
              <a:rPr lang="en-IN" dirty="0" smtClean="0"/>
              <a:t>    A </a:t>
            </a:r>
            <a:r>
              <a:rPr lang="en-IN" dirty="0"/>
              <a:t>set of statements that performs a task or calculates a </a:t>
            </a:r>
            <a:r>
              <a:rPr lang="en-IN" dirty="0" smtClean="0"/>
              <a:t>value.</a:t>
            </a:r>
            <a:endParaRPr lang="en-US" dirty="0" smtClean="0"/>
          </a:p>
        </p:txBody>
      </p:sp>
    </p:spTree>
    <p:extLst>
      <p:ext uri="{BB962C8B-B14F-4D97-AF65-F5344CB8AC3E}">
        <p14:creationId xmlns:p14="http://schemas.microsoft.com/office/powerpoint/2010/main" val="36106139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766</TotalTime>
  <Words>387</Words>
  <Application>Microsoft Office PowerPoint</Application>
  <PresentationFormat>On-screen Show (4:3)</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PowerPoint Presentation</vt:lpstr>
      <vt:lpstr>Dynamic typing</vt:lpstr>
      <vt:lpstr>Primitive data types</vt:lpstr>
      <vt:lpstr>Primitive data types(contd.)</vt:lpstr>
      <vt:lpstr>Primitive data types(contd.)</vt:lpstr>
      <vt:lpstr>Primitive data types(contd.)</vt:lpstr>
      <vt:lpstr>Primitive data types(contd.)</vt:lpstr>
      <vt:lpstr>Reference data types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Y Computer</cp:lastModifiedBy>
  <cp:revision>120</cp:revision>
  <dcterms:created xsi:type="dcterms:W3CDTF">2020-07-17T10:32:53Z</dcterms:created>
  <dcterms:modified xsi:type="dcterms:W3CDTF">2022-08-04T11:05:53Z</dcterms:modified>
</cp:coreProperties>
</file>