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0" r:id="rId2"/>
    <p:sldId id="281" r:id="rId3"/>
    <p:sldId id="264" r:id="rId4"/>
    <p:sldId id="266" r:id="rId5"/>
    <p:sldId id="267" r:id="rId6"/>
    <p:sldId id="268" r:id="rId7"/>
    <p:sldId id="269" r:id="rId8"/>
    <p:sldId id="270" r:id="rId9"/>
    <p:sldId id="271" r:id="rId10"/>
    <p:sldId id="272" r:id="rId11"/>
    <p:sldId id="273" r:id="rId12"/>
    <p:sldId id="274" r:id="rId13"/>
    <p:sldId id="275" r:id="rId14"/>
    <p:sldId id="277" r:id="rId15"/>
    <p:sldId id="278"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1" d="100"/>
          <a:sy n="81" d="100"/>
        </p:scale>
        <p:origin x="-105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05-08-2022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05-08-2022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05-08-2022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05-08-2022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05-08-2022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05-08-2022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05-08-2022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05-08-2022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smtClean="0"/>
          </a:p>
          <a:p>
            <a:pPr marL="0" indent="0" algn="ctr">
              <a:buNone/>
            </a:pPr>
            <a:r>
              <a:rPr lang="en-US" dirty="0" smtClean="0"/>
              <a:t>JavaScript Operators</a:t>
            </a:r>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1053193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Comma </a:t>
            </a:r>
            <a:r>
              <a:rPr lang="en-IN" b="1" dirty="0" smtClean="0"/>
              <a:t>operator(contd.)</a:t>
            </a:r>
            <a:endParaRPr lang="en-IN" b="1" dirty="0"/>
          </a:p>
        </p:txBody>
      </p:sp>
      <p:sp>
        <p:nvSpPr>
          <p:cNvPr id="3" name="Content Placeholder 2"/>
          <p:cNvSpPr>
            <a:spLocks noGrp="1"/>
          </p:cNvSpPr>
          <p:nvPr>
            <p:ph sz="quarter" idx="1"/>
          </p:nvPr>
        </p:nvSpPr>
        <p:spPr/>
        <p:txBody>
          <a:bodyPr>
            <a:normAutofit/>
          </a:bodyPr>
          <a:lstStyle/>
          <a:p>
            <a:pPr marL="0" indent="0" algn="just">
              <a:buNone/>
            </a:pPr>
            <a:r>
              <a:rPr lang="nn-NO" dirty="0">
                <a:solidFill>
                  <a:srgbClr val="0070C0"/>
                </a:solidFill>
              </a:rPr>
              <a:t>var x = [0,1,2,3,4,5,6,7,8,9]</a:t>
            </a:r>
          </a:p>
          <a:p>
            <a:pPr marL="0" indent="0" algn="just">
              <a:buNone/>
            </a:pPr>
            <a:r>
              <a:rPr lang="nn-NO" dirty="0">
                <a:solidFill>
                  <a:srgbClr val="0070C0"/>
                </a:solidFill>
              </a:rPr>
              <a:t>var a = [x, x, x, x, x];</a:t>
            </a:r>
          </a:p>
          <a:p>
            <a:pPr marL="0" indent="0" algn="just">
              <a:buNone/>
            </a:pPr>
            <a:endParaRPr lang="nn-NO" dirty="0">
              <a:solidFill>
                <a:srgbClr val="0070C0"/>
              </a:solidFill>
            </a:endParaRPr>
          </a:p>
          <a:p>
            <a:pPr marL="0" indent="0" algn="just">
              <a:buNone/>
            </a:pPr>
            <a:r>
              <a:rPr lang="nn-NO" dirty="0">
                <a:solidFill>
                  <a:srgbClr val="0070C0"/>
                </a:solidFill>
              </a:rPr>
              <a:t>for (var i = 0, j = 9; i &lt;= j; i++, j--)</a:t>
            </a:r>
          </a:p>
          <a:p>
            <a:pPr marL="0" indent="0" algn="just">
              <a:buNone/>
            </a:pPr>
            <a:r>
              <a:rPr lang="nn-NO" dirty="0">
                <a:solidFill>
                  <a:srgbClr val="0070C0"/>
                </a:solidFill>
              </a:rPr>
              <a:t>//                                ^</a:t>
            </a:r>
          </a:p>
          <a:p>
            <a:pPr marL="0" indent="0" algn="just">
              <a:buNone/>
            </a:pPr>
            <a:r>
              <a:rPr lang="nn-NO" dirty="0">
                <a:solidFill>
                  <a:srgbClr val="0070C0"/>
                </a:solidFill>
              </a:rPr>
              <a:t>  console.log('a[' + i + '][' + j + ']= ' + a[i][j]);</a:t>
            </a:r>
            <a:endParaRPr lang="en-IN" dirty="0">
              <a:solidFill>
                <a:srgbClr val="0070C0"/>
              </a:solidFill>
            </a:endParaRPr>
          </a:p>
        </p:txBody>
      </p:sp>
    </p:spTree>
    <p:extLst>
      <p:ext uri="{BB962C8B-B14F-4D97-AF65-F5344CB8AC3E}">
        <p14:creationId xmlns:p14="http://schemas.microsoft.com/office/powerpoint/2010/main" val="306093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unary operation is an operation with only one operand</a:t>
            </a:r>
            <a:r>
              <a:rPr lang="en-IN" dirty="0" smtClean="0"/>
              <a:t>.</a:t>
            </a:r>
          </a:p>
          <a:p>
            <a:r>
              <a:rPr lang="en-IN" b="1" dirty="0"/>
              <a:t>delete</a:t>
            </a:r>
          </a:p>
          <a:p>
            <a:pPr marL="0" indent="0" algn="just">
              <a:buNone/>
            </a:pPr>
            <a:r>
              <a:rPr lang="en-IN" dirty="0" smtClean="0"/>
              <a:t>    The</a:t>
            </a:r>
            <a:r>
              <a:rPr lang="en-IN" dirty="0"/>
              <a:t> delete operator deletes an object's property. The syntax is</a:t>
            </a:r>
            <a:r>
              <a:rPr lang="en-IN" dirty="0" smtClean="0"/>
              <a:t>:</a:t>
            </a:r>
          </a:p>
          <a:p>
            <a:pPr algn="just"/>
            <a:endParaRPr lang="en-IN" dirty="0"/>
          </a:p>
          <a:p>
            <a:pPr marL="0" indent="0" algn="just">
              <a:buNone/>
            </a:pPr>
            <a:r>
              <a:rPr lang="en-IN" dirty="0">
                <a:solidFill>
                  <a:srgbClr val="0070C0"/>
                </a:solidFill>
              </a:rPr>
              <a:t>delete </a:t>
            </a:r>
            <a:r>
              <a:rPr lang="en-IN" dirty="0" err="1">
                <a:solidFill>
                  <a:srgbClr val="0070C0"/>
                </a:solidFill>
              </a:rPr>
              <a:t>object.property</a:t>
            </a:r>
            <a:r>
              <a:rPr lang="en-IN" dirty="0">
                <a:solidFill>
                  <a:srgbClr val="0070C0"/>
                </a:solidFill>
              </a:rPr>
              <a:t>; </a:t>
            </a:r>
            <a:endParaRPr lang="en-IN" dirty="0" smtClean="0">
              <a:solidFill>
                <a:srgbClr val="0070C0"/>
              </a:solidFill>
            </a:endParaRPr>
          </a:p>
          <a:p>
            <a:pPr marL="0" indent="0" algn="just">
              <a:buNone/>
            </a:pPr>
            <a:endParaRPr lang="en-IN" dirty="0" smtClean="0"/>
          </a:p>
          <a:p>
            <a:pPr marL="0" indent="0" algn="just">
              <a:buNone/>
            </a:pPr>
            <a:r>
              <a:rPr lang="en-IN" dirty="0" smtClean="0"/>
              <a:t>where</a:t>
            </a:r>
            <a:r>
              <a:rPr lang="en-IN" dirty="0"/>
              <a:t> object is the name of an object, property is an existing property, and </a:t>
            </a:r>
            <a:r>
              <a:rPr lang="en-IN" dirty="0" err="1"/>
              <a:t>propertyKey</a:t>
            </a:r>
            <a:r>
              <a:rPr lang="en-IN" dirty="0"/>
              <a:t> is a string or symbol referring to an existing property</a:t>
            </a:r>
            <a:r>
              <a:rPr lang="en-IN" dirty="0" smtClean="0"/>
              <a:t>. </a:t>
            </a:r>
            <a:r>
              <a:rPr lang="en-IN" dirty="0"/>
              <a:t>If the delete operator succeeds, it removes the property from the object. Trying to access it afterwards will yield undefined. </a:t>
            </a:r>
          </a:p>
          <a:p>
            <a:pPr algn="just"/>
            <a:endParaRPr lang="en-IN" dirty="0">
              <a:solidFill>
                <a:srgbClr val="0070C0"/>
              </a:solidFill>
            </a:endParaRPr>
          </a:p>
        </p:txBody>
      </p:sp>
    </p:spTree>
    <p:extLst>
      <p:ext uri="{BB962C8B-B14F-4D97-AF65-F5344CB8AC3E}">
        <p14:creationId xmlns:p14="http://schemas.microsoft.com/office/powerpoint/2010/main" val="4079886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lnSpcReduction="10000"/>
          </a:bodyPr>
          <a:lstStyle/>
          <a:p>
            <a:pPr algn="just"/>
            <a:r>
              <a:rPr lang="en-IN" b="1" dirty="0" err="1"/>
              <a:t>t</a:t>
            </a:r>
            <a:r>
              <a:rPr lang="en-IN" b="1" dirty="0" err="1" smtClean="0"/>
              <a:t>ypeof</a:t>
            </a:r>
            <a:endParaRPr lang="en-IN" b="1" dirty="0" smtClean="0"/>
          </a:p>
          <a:p>
            <a:pPr marL="0" indent="0" algn="just">
              <a:buNone/>
            </a:pPr>
            <a:r>
              <a:rPr lang="en-US" b="1" dirty="0">
                <a:solidFill>
                  <a:srgbClr val="0070C0"/>
                </a:solidFill>
              </a:rPr>
              <a:t> </a:t>
            </a:r>
            <a:r>
              <a:rPr lang="en-US" b="1" dirty="0" smtClean="0">
                <a:solidFill>
                  <a:srgbClr val="0070C0"/>
                </a:solidFill>
              </a:rPr>
              <a:t>  </a:t>
            </a:r>
            <a:r>
              <a:rPr lang="en-IN" dirty="0"/>
              <a:t>The </a:t>
            </a:r>
            <a:r>
              <a:rPr lang="en-IN" dirty="0" err="1"/>
              <a:t>typeof</a:t>
            </a:r>
            <a:r>
              <a:rPr lang="en-IN" dirty="0"/>
              <a:t> operator is used in either of the following ways</a:t>
            </a:r>
            <a:r>
              <a:rPr lang="en-IN" dirty="0" smtClean="0"/>
              <a:t>:</a:t>
            </a:r>
          </a:p>
          <a:p>
            <a:pPr marL="0" indent="0" algn="just">
              <a:buNone/>
            </a:pPr>
            <a:r>
              <a:rPr lang="en-IN" dirty="0" err="1">
                <a:solidFill>
                  <a:srgbClr val="0070C0"/>
                </a:solidFill>
              </a:rPr>
              <a:t>typeof</a:t>
            </a:r>
            <a:r>
              <a:rPr lang="en-IN" dirty="0">
                <a:solidFill>
                  <a:srgbClr val="0070C0"/>
                </a:solidFill>
              </a:rPr>
              <a:t> operand</a:t>
            </a:r>
          </a:p>
          <a:p>
            <a:pPr marL="0" indent="0" algn="just">
              <a:buNone/>
            </a:pPr>
            <a:r>
              <a:rPr lang="en-IN" dirty="0" err="1">
                <a:solidFill>
                  <a:srgbClr val="0070C0"/>
                </a:solidFill>
              </a:rPr>
              <a:t>typeof</a:t>
            </a:r>
            <a:r>
              <a:rPr lang="en-IN" dirty="0">
                <a:solidFill>
                  <a:srgbClr val="0070C0"/>
                </a:solidFill>
              </a:rPr>
              <a:t> (operand</a:t>
            </a:r>
            <a:r>
              <a:rPr lang="en-IN" dirty="0" smtClean="0">
                <a:solidFill>
                  <a:srgbClr val="0070C0"/>
                </a:solidFill>
              </a:rPr>
              <a:t>)</a:t>
            </a:r>
          </a:p>
          <a:p>
            <a:pPr marL="0" indent="0" algn="just">
              <a:buNone/>
            </a:pPr>
            <a:endParaRPr lang="en-US" dirty="0">
              <a:solidFill>
                <a:srgbClr val="0070C0"/>
              </a:solidFill>
            </a:endParaRPr>
          </a:p>
          <a:p>
            <a:pPr marL="0" indent="0" algn="just">
              <a:buNone/>
            </a:pPr>
            <a:r>
              <a:rPr lang="en-IN" dirty="0"/>
              <a:t>The </a:t>
            </a:r>
            <a:r>
              <a:rPr lang="en-IN" dirty="0" err="1"/>
              <a:t>typeof</a:t>
            </a:r>
            <a:r>
              <a:rPr lang="en-IN" dirty="0"/>
              <a:t> operator returns a string indicating the type of the unevaluated operand. operand is the string, variable, keyword, or object for which the type is to be returned.</a:t>
            </a:r>
          </a:p>
        </p:txBody>
      </p:sp>
    </p:spTree>
    <p:extLst>
      <p:ext uri="{BB962C8B-B14F-4D97-AF65-F5344CB8AC3E}">
        <p14:creationId xmlns:p14="http://schemas.microsoft.com/office/powerpoint/2010/main" val="263910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Relational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relational operator compares its operands and returns a Boolean value based on whether the comparison is true</a:t>
            </a:r>
            <a:r>
              <a:rPr lang="en-IN" dirty="0" smtClean="0"/>
              <a:t>.</a:t>
            </a:r>
          </a:p>
          <a:p>
            <a:pPr algn="just"/>
            <a:r>
              <a:rPr lang="en-IN" b="1" dirty="0"/>
              <a:t>i</a:t>
            </a:r>
            <a:r>
              <a:rPr lang="en-IN" b="1" dirty="0" smtClean="0"/>
              <a:t>n</a:t>
            </a:r>
          </a:p>
          <a:p>
            <a:pPr marL="0" indent="0" algn="just">
              <a:buNone/>
            </a:pPr>
            <a:r>
              <a:rPr lang="en-US" b="1" dirty="0" smtClean="0"/>
              <a:t>   </a:t>
            </a:r>
            <a:r>
              <a:rPr lang="en-IN" dirty="0"/>
              <a:t>The in operator returns true if the specified property is in the specified object. The syntax is:</a:t>
            </a:r>
          </a:p>
          <a:p>
            <a:pPr marL="0" indent="0" algn="just">
              <a:buNone/>
            </a:pPr>
            <a:endParaRPr lang="en-IN" dirty="0"/>
          </a:p>
          <a:p>
            <a:pPr marL="0" indent="0" algn="ctr">
              <a:buNone/>
            </a:pPr>
            <a:r>
              <a:rPr lang="en-IN" dirty="0" err="1">
                <a:solidFill>
                  <a:srgbClr val="0070C0"/>
                </a:solidFill>
              </a:rPr>
              <a:t>propNameOrNumber</a:t>
            </a:r>
            <a:r>
              <a:rPr lang="en-IN" dirty="0">
                <a:solidFill>
                  <a:srgbClr val="0070C0"/>
                </a:solidFill>
              </a:rPr>
              <a:t> in </a:t>
            </a:r>
            <a:r>
              <a:rPr lang="en-IN" dirty="0" err="1" smtClean="0">
                <a:solidFill>
                  <a:srgbClr val="0070C0"/>
                </a:solidFill>
              </a:rPr>
              <a:t>objectName</a:t>
            </a:r>
            <a:endParaRPr lang="en-IN" dirty="0" smtClean="0">
              <a:solidFill>
                <a:srgbClr val="0070C0"/>
              </a:solidFill>
            </a:endParaRPr>
          </a:p>
          <a:p>
            <a:pPr marL="0" indent="0" algn="ctr">
              <a:buNone/>
            </a:pPr>
            <a:endParaRPr lang="en-US" dirty="0">
              <a:solidFill>
                <a:srgbClr val="0070C0"/>
              </a:solidFill>
            </a:endParaRPr>
          </a:p>
          <a:p>
            <a:pPr marL="0" indent="0" algn="just">
              <a:buNone/>
            </a:pPr>
            <a:r>
              <a:rPr lang="en-IN" dirty="0"/>
              <a:t>where </a:t>
            </a:r>
            <a:r>
              <a:rPr lang="en-IN" dirty="0" err="1"/>
              <a:t>propNameOrNumber</a:t>
            </a:r>
            <a:r>
              <a:rPr lang="en-IN" dirty="0"/>
              <a:t> is a string, numeric, or symbol expression representing a property name or array index, and </a:t>
            </a:r>
            <a:r>
              <a:rPr lang="en-IN" dirty="0" err="1"/>
              <a:t>objectName</a:t>
            </a:r>
            <a:r>
              <a:rPr lang="en-IN" dirty="0"/>
              <a:t> is the name of an object.</a:t>
            </a:r>
          </a:p>
        </p:txBody>
      </p:sp>
    </p:spTree>
    <p:extLst>
      <p:ext uri="{BB962C8B-B14F-4D97-AF65-F5344CB8AC3E}">
        <p14:creationId xmlns:p14="http://schemas.microsoft.com/office/powerpoint/2010/main" val="2148883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Spread operator</a:t>
            </a:r>
            <a:endParaRPr lang="en-IN" b="1" dirty="0"/>
          </a:p>
        </p:txBody>
      </p:sp>
      <p:sp>
        <p:nvSpPr>
          <p:cNvPr id="3" name="Content Placeholder 2"/>
          <p:cNvSpPr>
            <a:spLocks noGrp="1"/>
          </p:cNvSpPr>
          <p:nvPr>
            <p:ph sz="quarter" idx="1"/>
          </p:nvPr>
        </p:nvSpPr>
        <p:spPr>
          <a:solidFill>
            <a:schemeClr val="accent6">
              <a:lumMod val="75000"/>
            </a:schemeClr>
          </a:solidFill>
        </p:spPr>
        <p:txBody>
          <a:bodyPr>
            <a:normAutofit/>
          </a:bodyPr>
          <a:lstStyle/>
          <a:p>
            <a:pPr algn="just"/>
            <a:r>
              <a:rPr lang="en-IN" dirty="0"/>
              <a:t>Spread syntax (...) allows an </a:t>
            </a:r>
            <a:r>
              <a:rPr lang="en-IN" dirty="0" err="1"/>
              <a:t>iterable</a:t>
            </a:r>
            <a:r>
              <a:rPr lang="en-IN"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r>
              <a:rPr lang="en-IN" dirty="0" smtClean="0"/>
              <a:t>.</a:t>
            </a:r>
          </a:p>
          <a:p>
            <a:pPr algn="just"/>
            <a:r>
              <a:rPr lang="en-IN" dirty="0"/>
              <a:t>Spread syntax can be used when all elements from an object or array need to be included in a list of some kind.</a:t>
            </a:r>
            <a:endParaRPr lang="en-US" dirty="0"/>
          </a:p>
        </p:txBody>
      </p:sp>
    </p:spTree>
    <p:extLst>
      <p:ext uri="{BB962C8B-B14F-4D97-AF65-F5344CB8AC3E}">
        <p14:creationId xmlns:p14="http://schemas.microsoft.com/office/powerpoint/2010/main" val="3103540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Rest </a:t>
            </a:r>
            <a:r>
              <a:rPr lang="en-US" b="1" dirty="0" smtClean="0"/>
              <a:t>operator</a:t>
            </a:r>
            <a:endParaRPr lang="en-IN" b="1" dirty="0"/>
          </a:p>
        </p:txBody>
      </p:sp>
      <p:sp>
        <p:nvSpPr>
          <p:cNvPr id="3" name="Content Placeholder 2"/>
          <p:cNvSpPr>
            <a:spLocks noGrp="1"/>
          </p:cNvSpPr>
          <p:nvPr>
            <p:ph sz="quarter" idx="1"/>
          </p:nvPr>
        </p:nvSpPr>
        <p:spPr>
          <a:solidFill>
            <a:schemeClr val="accent6">
              <a:lumMod val="75000"/>
            </a:schemeClr>
          </a:solidFill>
        </p:spPr>
        <p:txBody>
          <a:bodyPr>
            <a:normAutofit/>
          </a:bodyPr>
          <a:lstStyle/>
          <a:p>
            <a:pPr algn="just"/>
            <a:r>
              <a:rPr lang="en-IN" dirty="0"/>
              <a:t>Rest syntax looks exactly like spread syntax. In a way, rest syntax is the opposite of spread syntax. Spread syntax "expands" an array into its elements, while rest syntax collects multiple elements and "condenses" them into a single element.</a:t>
            </a:r>
            <a:endParaRPr lang="en-US" dirty="0"/>
          </a:p>
        </p:txBody>
      </p:sp>
    </p:spTree>
    <p:extLst>
      <p:ext uri="{BB962C8B-B14F-4D97-AF65-F5344CB8AC3E}">
        <p14:creationId xmlns:p14="http://schemas.microsoft.com/office/powerpoint/2010/main" val="3168286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Destructuring</a:t>
            </a:r>
            <a:endParaRPr lang="en-IN" b="1" dirty="0"/>
          </a:p>
        </p:txBody>
      </p:sp>
      <p:sp>
        <p:nvSpPr>
          <p:cNvPr id="3" name="Content Placeholder 2"/>
          <p:cNvSpPr>
            <a:spLocks noGrp="1"/>
          </p:cNvSpPr>
          <p:nvPr>
            <p:ph sz="quarter" idx="1"/>
          </p:nvPr>
        </p:nvSpPr>
        <p:spPr>
          <a:solidFill>
            <a:schemeClr val="accent6">
              <a:lumMod val="75000"/>
            </a:schemeClr>
          </a:solidFill>
        </p:spPr>
        <p:txBody>
          <a:bodyPr>
            <a:normAutofit fontScale="85000" lnSpcReduction="20000"/>
          </a:bodyPr>
          <a:lstStyle/>
          <a:p>
            <a:pPr algn="just"/>
            <a:r>
              <a:rPr lang="en-IN" dirty="0"/>
              <a:t>For more complex assignments, the </a:t>
            </a:r>
            <a:r>
              <a:rPr lang="en-IN" dirty="0" err="1"/>
              <a:t>destructuring</a:t>
            </a:r>
            <a:r>
              <a:rPr lang="en-IN" dirty="0"/>
              <a:t> assignment syntax is a JavaScript expression that makes it possible to extract data from arrays or objects using a syntax that mirrors the construction of array and object literals</a:t>
            </a:r>
            <a:r>
              <a:rPr lang="en-IN" dirty="0" smtClean="0"/>
              <a:t>.</a:t>
            </a:r>
          </a:p>
          <a:p>
            <a:pPr algn="just"/>
            <a:r>
              <a:rPr lang="en-IN" dirty="0" err="1"/>
              <a:t>var</a:t>
            </a:r>
            <a:r>
              <a:rPr lang="en-IN" dirty="0"/>
              <a:t> foo = ['one', 'two', 'three'];</a:t>
            </a:r>
          </a:p>
          <a:p>
            <a:pPr algn="just"/>
            <a:endParaRPr lang="en-IN" dirty="0"/>
          </a:p>
          <a:p>
            <a:pPr marL="0" indent="0" algn="just">
              <a:buNone/>
            </a:pPr>
            <a:r>
              <a:rPr lang="en-IN" dirty="0">
                <a:solidFill>
                  <a:schemeClr val="bg1"/>
                </a:solidFill>
              </a:rPr>
              <a:t>// without </a:t>
            </a:r>
            <a:r>
              <a:rPr lang="en-IN" dirty="0" err="1">
                <a:solidFill>
                  <a:schemeClr val="bg1"/>
                </a:solidFill>
              </a:rPr>
              <a:t>destructuring</a:t>
            </a:r>
            <a:endParaRPr lang="en-IN" dirty="0">
              <a:solidFill>
                <a:schemeClr val="bg1"/>
              </a:solidFill>
            </a:endParaRPr>
          </a:p>
          <a:p>
            <a:pPr marL="0" indent="0" algn="just">
              <a:buNone/>
            </a:pPr>
            <a:r>
              <a:rPr lang="en-IN" dirty="0" err="1">
                <a:solidFill>
                  <a:schemeClr val="bg1"/>
                </a:solidFill>
              </a:rPr>
              <a:t>var</a:t>
            </a:r>
            <a:r>
              <a:rPr lang="en-IN" dirty="0">
                <a:solidFill>
                  <a:schemeClr val="bg1"/>
                </a:solidFill>
              </a:rPr>
              <a:t> one   = foo[0];</a:t>
            </a:r>
          </a:p>
          <a:p>
            <a:pPr marL="0" indent="0" algn="just">
              <a:buNone/>
            </a:pPr>
            <a:r>
              <a:rPr lang="en-IN" dirty="0" err="1">
                <a:solidFill>
                  <a:schemeClr val="bg1"/>
                </a:solidFill>
              </a:rPr>
              <a:t>var</a:t>
            </a:r>
            <a:r>
              <a:rPr lang="en-IN" dirty="0">
                <a:solidFill>
                  <a:schemeClr val="bg1"/>
                </a:solidFill>
              </a:rPr>
              <a:t> two   = foo[1];</a:t>
            </a:r>
          </a:p>
          <a:p>
            <a:pPr marL="0" indent="0" algn="just">
              <a:buNone/>
            </a:pPr>
            <a:r>
              <a:rPr lang="en-IN" dirty="0" err="1">
                <a:solidFill>
                  <a:schemeClr val="bg1"/>
                </a:solidFill>
              </a:rPr>
              <a:t>var</a:t>
            </a:r>
            <a:r>
              <a:rPr lang="en-IN" dirty="0">
                <a:solidFill>
                  <a:schemeClr val="bg1"/>
                </a:solidFill>
              </a:rPr>
              <a:t> three = foo[2];</a:t>
            </a:r>
          </a:p>
          <a:p>
            <a:pPr marL="0" indent="0" algn="just">
              <a:buNone/>
            </a:pPr>
            <a:endParaRPr lang="en-IN" dirty="0">
              <a:solidFill>
                <a:schemeClr val="bg1"/>
              </a:solidFill>
            </a:endParaRPr>
          </a:p>
          <a:p>
            <a:pPr marL="0" indent="0" algn="just">
              <a:buNone/>
            </a:pPr>
            <a:r>
              <a:rPr lang="en-IN" dirty="0">
                <a:solidFill>
                  <a:schemeClr val="bg1"/>
                </a:solidFill>
              </a:rPr>
              <a:t>// with </a:t>
            </a:r>
            <a:r>
              <a:rPr lang="en-IN" dirty="0" err="1">
                <a:solidFill>
                  <a:schemeClr val="bg1"/>
                </a:solidFill>
              </a:rPr>
              <a:t>destructuring</a:t>
            </a:r>
            <a:endParaRPr lang="en-IN" dirty="0">
              <a:solidFill>
                <a:schemeClr val="bg1"/>
              </a:solidFill>
            </a:endParaRPr>
          </a:p>
          <a:p>
            <a:pPr marL="0" indent="0" algn="just">
              <a:buNone/>
            </a:pPr>
            <a:r>
              <a:rPr lang="en-IN" dirty="0" err="1">
                <a:solidFill>
                  <a:schemeClr val="bg1"/>
                </a:solidFill>
              </a:rPr>
              <a:t>var</a:t>
            </a:r>
            <a:r>
              <a:rPr lang="en-IN" dirty="0">
                <a:solidFill>
                  <a:schemeClr val="bg1"/>
                </a:solidFill>
              </a:rPr>
              <a:t> [one, two, three] = foo;</a:t>
            </a:r>
          </a:p>
        </p:txBody>
      </p:sp>
    </p:spTree>
    <p:extLst>
      <p:ext uri="{BB962C8B-B14F-4D97-AF65-F5344CB8AC3E}">
        <p14:creationId xmlns:p14="http://schemas.microsoft.com/office/powerpoint/2010/main" val="4104086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Operators</a:t>
            </a:r>
            <a:endParaRPr lang="en-IN" b="1" dirty="0"/>
          </a:p>
        </p:txBody>
      </p:sp>
      <p:sp>
        <p:nvSpPr>
          <p:cNvPr id="3" name="Content Placeholder 2"/>
          <p:cNvSpPr>
            <a:spLocks noGrp="1"/>
          </p:cNvSpPr>
          <p:nvPr>
            <p:ph sz="quarter" idx="1"/>
          </p:nvPr>
        </p:nvSpPr>
        <p:spPr/>
        <p:txBody>
          <a:bodyPr>
            <a:normAutofit/>
          </a:bodyPr>
          <a:lstStyle/>
          <a:p>
            <a:pPr algn="just"/>
            <a:r>
              <a:rPr lang="en-IN" dirty="0"/>
              <a:t>Assignment operators</a:t>
            </a:r>
          </a:p>
          <a:p>
            <a:pPr algn="just"/>
            <a:r>
              <a:rPr lang="en-IN" dirty="0"/>
              <a:t>Comparison operators</a:t>
            </a:r>
          </a:p>
          <a:p>
            <a:pPr algn="just"/>
            <a:r>
              <a:rPr lang="en-IN" dirty="0"/>
              <a:t>Arithmetic operators</a:t>
            </a:r>
          </a:p>
          <a:p>
            <a:pPr algn="just"/>
            <a:r>
              <a:rPr lang="en-IN" dirty="0" smtClean="0"/>
              <a:t>Logical </a:t>
            </a:r>
            <a:r>
              <a:rPr lang="en-IN" dirty="0"/>
              <a:t>operators</a:t>
            </a:r>
          </a:p>
          <a:p>
            <a:pPr algn="just"/>
            <a:r>
              <a:rPr lang="en-IN" dirty="0"/>
              <a:t>String operators</a:t>
            </a:r>
          </a:p>
          <a:p>
            <a:pPr algn="just"/>
            <a:r>
              <a:rPr lang="en-IN" dirty="0"/>
              <a:t>Conditional (ternary) operator</a:t>
            </a:r>
          </a:p>
          <a:p>
            <a:pPr algn="just"/>
            <a:r>
              <a:rPr lang="en-IN" dirty="0"/>
              <a:t>Comma operator</a:t>
            </a:r>
          </a:p>
          <a:p>
            <a:pPr algn="just"/>
            <a:r>
              <a:rPr lang="en-IN" dirty="0"/>
              <a:t>Unary operators</a:t>
            </a:r>
          </a:p>
          <a:p>
            <a:pPr algn="just"/>
            <a:r>
              <a:rPr lang="en-IN" dirty="0"/>
              <a:t>Relational operators</a:t>
            </a:r>
            <a:endParaRPr lang="en-US" dirty="0" smtClean="0"/>
          </a:p>
        </p:txBody>
      </p:sp>
    </p:spTree>
    <p:extLst>
      <p:ext uri="{BB962C8B-B14F-4D97-AF65-F5344CB8AC3E}">
        <p14:creationId xmlns:p14="http://schemas.microsoft.com/office/powerpoint/2010/main" val="2517732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71280314"/>
              </p:ext>
            </p:extLst>
          </p:nvPr>
        </p:nvGraphicFramePr>
        <p:xfrm>
          <a:off x="301625" y="1800203"/>
          <a:ext cx="8504238" cy="3766864"/>
        </p:xfrm>
        <a:graphic>
          <a:graphicData uri="http://schemas.openxmlformats.org/drawingml/2006/table">
            <a:tbl>
              <a:tblPr/>
              <a:tblGrid>
                <a:gridCol w="2834746"/>
                <a:gridCol w="2834746"/>
                <a:gridCol w="2834746"/>
              </a:tblGrid>
              <a:tr h="465913">
                <a:tc>
                  <a:txBody>
                    <a:bodyPr/>
                    <a:lstStyle/>
                    <a:p>
                      <a:pPr algn="just"/>
                      <a:r>
                        <a:rPr lang="en-IN" sz="1700" u="none" dirty="0">
                          <a:solidFill>
                            <a:schemeClr val="tx1"/>
                          </a:solidFill>
                          <a:effectLst/>
                          <a:latin typeface="Times New Roman" pitchFamily="18" charset="0"/>
                          <a:cs typeface="Times New Roman" pitchFamily="18" charset="0"/>
                        </a:rPr>
                        <a:t>Name</a:t>
                      </a:r>
                    </a:p>
                  </a:txBody>
                  <a:tcPr marL="105889" marR="105889" marT="105889" marB="105889" anchor="ctr">
                    <a:lnL w="9525" cap="flat" cmpd="sng" algn="ctr">
                      <a:solidFill>
                        <a:srgbClr val="403100"/>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10EBFF"/>
                      </a:solidFill>
                      <a:prstDash val="solid"/>
                      <a:round/>
                      <a:headEnd type="none" w="med" len="med"/>
                      <a:tailEnd type="none" w="med" len="med"/>
                    </a:lnT>
                    <a:lnB w="9525" cap="flat" cmpd="sng" algn="ctr">
                      <a:solidFill>
                        <a:srgbClr val="503800"/>
                      </a:solidFill>
                      <a:prstDash val="solid"/>
                      <a:round/>
                      <a:headEnd type="none" w="med" len="med"/>
                      <a:tailEnd type="none" w="med" len="med"/>
                    </a:lnB>
                    <a:solidFill>
                      <a:srgbClr val="D5D5D5"/>
                    </a:solidFill>
                  </a:tcPr>
                </a:tc>
                <a:tc>
                  <a:txBody>
                    <a:bodyPr/>
                    <a:lstStyle/>
                    <a:p>
                      <a:pPr algn="just"/>
                      <a:r>
                        <a:rPr lang="en-IN" sz="1700" u="none">
                          <a:solidFill>
                            <a:schemeClr val="tx1"/>
                          </a:solidFill>
                          <a:effectLst/>
                          <a:latin typeface="Times New Roman" pitchFamily="18" charset="0"/>
                          <a:cs typeface="Times New Roman" pitchFamily="18" charset="0"/>
                        </a:rPr>
                        <a:t>Shorthand operator</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107DFE"/>
                      </a:solidFill>
                      <a:prstDash val="solid"/>
                      <a:round/>
                      <a:headEnd type="none" w="med" len="med"/>
                      <a:tailEnd type="none" w="med" len="med"/>
                    </a:lnT>
                    <a:lnB w="9525" cap="flat" cmpd="sng" algn="ctr">
                      <a:solidFill>
                        <a:srgbClr val="503800"/>
                      </a:solidFill>
                      <a:prstDash val="solid"/>
                      <a:round/>
                      <a:headEnd type="none" w="med" len="med"/>
                      <a:tailEnd type="none" w="med" len="med"/>
                    </a:lnB>
                    <a:solidFill>
                      <a:srgbClr val="D5D5D5"/>
                    </a:solidFill>
                  </a:tcPr>
                </a:tc>
                <a:tc>
                  <a:txBody>
                    <a:bodyPr/>
                    <a:lstStyle/>
                    <a:p>
                      <a:pPr algn="just"/>
                      <a:r>
                        <a:rPr lang="en-IN" sz="1700" u="none">
                          <a:solidFill>
                            <a:schemeClr val="tx1"/>
                          </a:solidFill>
                          <a:effectLst/>
                          <a:latin typeface="Times New Roman" pitchFamily="18" charset="0"/>
                          <a:cs typeface="Times New Roman" pitchFamily="18" charset="0"/>
                        </a:rPr>
                        <a:t>Meaning</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20EEFF"/>
                      </a:solidFill>
                      <a:prstDash val="solid"/>
                      <a:round/>
                      <a:headEnd type="none" w="med" len="med"/>
                      <a:tailEnd type="none" w="med" len="med"/>
                    </a:lnR>
                    <a:lnT w="9525" cap="flat" cmpd="sng" algn="ctr">
                      <a:solidFill>
                        <a:srgbClr val="1028FE"/>
                      </a:solidFill>
                      <a:prstDash val="solid"/>
                      <a:round/>
                      <a:headEnd type="none" w="med" len="med"/>
                      <a:tailEnd type="none" w="med" len="med"/>
                    </a:lnT>
                    <a:lnB w="9525" cap="flat" cmpd="sng" algn="ctr">
                      <a:solidFill>
                        <a:srgbClr val="107CFE"/>
                      </a:solidFill>
                      <a:prstDash val="solid"/>
                      <a:round/>
                      <a:headEnd type="none" w="med" len="med"/>
                      <a:tailEnd type="none" w="med" len="med"/>
                    </a:lnB>
                    <a:solidFill>
                      <a:srgbClr val="D5D5D5"/>
                    </a:solidFill>
                  </a:tcPr>
                </a:tc>
              </a:tr>
              <a:tr h="465913">
                <a:tc>
                  <a:txBody>
                    <a:bodyPr/>
                    <a:lstStyle/>
                    <a:p>
                      <a:pPr algn="just"/>
                      <a:r>
                        <a:rPr lang="en-IN" sz="1700" u="none" dirty="0">
                          <a:solidFill>
                            <a:schemeClr val="tx1"/>
                          </a:solidFill>
                          <a:effectLst/>
                          <a:latin typeface="Times New Roman" pitchFamily="18" charset="0"/>
                          <a:cs typeface="Times New Roman" pitchFamily="18" charset="0"/>
                        </a:rPr>
                        <a:t>Assignment</a:t>
                      </a:r>
                    </a:p>
                  </a:txBody>
                  <a:tcPr marL="105889" marR="105889" marT="105889" marB="105889" anchor="ctr">
                    <a:lnL w="9525" cap="flat" cmpd="sng" algn="ctr">
                      <a:solidFill>
                        <a:srgbClr val="B07EFE"/>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503800"/>
                      </a:solidFill>
                      <a:prstDash val="solid"/>
                      <a:round/>
                      <a:headEnd type="none" w="med" len="med"/>
                      <a:tailEnd type="none" w="med" len="med"/>
                    </a:lnT>
                    <a:lnB w="9525" cap="flat" cmpd="sng" algn="ctr">
                      <a:solidFill>
                        <a:srgbClr val="3025FE"/>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503800"/>
                      </a:solidFill>
                      <a:prstDash val="solid"/>
                      <a:round/>
                      <a:headEnd type="none" w="med" len="med"/>
                      <a:tailEnd type="none" w="med" len="med"/>
                    </a:lnT>
                    <a:lnB w="9525" cap="flat" cmpd="sng" algn="ctr">
                      <a:solidFill>
                        <a:srgbClr val="3025FE"/>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B02BFE"/>
                      </a:solidFill>
                      <a:prstDash val="solid"/>
                      <a:round/>
                      <a:headEnd type="none" w="med" len="med"/>
                      <a:tailEnd type="none" w="med" len="med"/>
                    </a:lnR>
                    <a:lnT w="9525" cap="flat" cmpd="sng" algn="ctr">
                      <a:solidFill>
                        <a:srgbClr val="107CFE"/>
                      </a:solidFill>
                      <a:prstDash val="solid"/>
                      <a:round/>
                      <a:headEnd type="none" w="med" len="med"/>
                      <a:tailEnd type="none" w="med" len="med"/>
                    </a:lnT>
                    <a:lnB w="9525" cap="flat" cmpd="sng" algn="ctr">
                      <a:solidFill>
                        <a:srgbClr val="10EBFF"/>
                      </a:solidFill>
                      <a:prstDash val="solid"/>
                      <a:round/>
                      <a:headEnd type="none" w="med" len="med"/>
                      <a:tailEnd type="none" w="med" len="med"/>
                    </a:lnB>
                    <a:solidFill>
                      <a:srgbClr val="F4F4F4"/>
                    </a:solidFill>
                  </a:tcPr>
                </a:tc>
              </a:tr>
              <a:tr h="465913">
                <a:tc>
                  <a:txBody>
                    <a:bodyPr/>
                    <a:lstStyle/>
                    <a:p>
                      <a:pPr algn="just"/>
                      <a:r>
                        <a:rPr lang="en-IN" sz="1700" u="none" dirty="0">
                          <a:solidFill>
                            <a:schemeClr val="tx1"/>
                          </a:solidFill>
                          <a:effectLst/>
                          <a:latin typeface="Times New Roman" pitchFamily="18" charset="0"/>
                          <a:cs typeface="Times New Roman" pitchFamily="18" charset="0"/>
                        </a:rPr>
                        <a:t>Addition assignment</a:t>
                      </a:r>
                    </a:p>
                  </a:txBody>
                  <a:tcPr marL="105889" marR="105889" marT="105889" marB="105889" anchor="ctr">
                    <a:lnL w="9525" cap="flat" cmpd="sng" algn="ctr">
                      <a:solidFill>
                        <a:srgbClr val="B03800"/>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25FE"/>
                      </a:solidFill>
                      <a:prstDash val="solid"/>
                      <a:round/>
                      <a:headEnd type="none" w="med" len="med"/>
                      <a:tailEnd type="none" w="med" len="med"/>
                    </a:lnT>
                    <a:lnB w="9525" cap="flat" cmpd="sng" algn="ctr">
                      <a:solidFill>
                        <a:srgbClr val="003B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25FE"/>
                      </a:solidFill>
                      <a:prstDash val="solid"/>
                      <a:round/>
                      <a:headEnd type="none" w="med" len="med"/>
                      <a:tailEnd type="none" w="med" len="med"/>
                    </a:lnT>
                    <a:lnB w="9525" cap="flat" cmpd="sng" algn="ctr">
                      <a:solidFill>
                        <a:srgbClr val="003B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407AFE"/>
                      </a:solidFill>
                      <a:prstDash val="solid"/>
                      <a:round/>
                      <a:headEnd type="none" w="med" len="med"/>
                      <a:tailEnd type="none" w="med" len="med"/>
                    </a:lnR>
                    <a:lnT w="9525" cap="flat" cmpd="sng" algn="ctr">
                      <a:solidFill>
                        <a:srgbClr val="10EBFF"/>
                      </a:solidFill>
                      <a:prstDash val="solid"/>
                      <a:round/>
                      <a:headEnd type="none" w="med" len="med"/>
                      <a:tailEnd type="none" w="med" len="med"/>
                    </a:lnT>
                    <a:lnB w="9525" cap="flat" cmpd="sng" algn="ctr">
                      <a:solidFill>
                        <a:srgbClr val="107CFE"/>
                      </a:solidFill>
                      <a:prstDash val="solid"/>
                      <a:round/>
                      <a:headEnd type="none" w="med" len="med"/>
                      <a:tailEnd type="none" w="med" len="med"/>
                    </a:lnB>
                    <a:solidFill>
                      <a:srgbClr val="F4F4F4"/>
                    </a:solidFill>
                  </a:tcPr>
                </a:tc>
              </a:tr>
              <a:tr h="465913">
                <a:tc>
                  <a:txBody>
                    <a:bodyPr/>
                    <a:lstStyle/>
                    <a:p>
                      <a:pPr algn="just"/>
                      <a:r>
                        <a:rPr lang="en-IN" sz="1700" u="none" dirty="0">
                          <a:solidFill>
                            <a:schemeClr val="tx1"/>
                          </a:solidFill>
                          <a:effectLst/>
                          <a:latin typeface="Times New Roman" pitchFamily="18" charset="0"/>
                          <a:cs typeface="Times New Roman" pitchFamily="18" charset="0"/>
                        </a:rPr>
                        <a:t>Subtraction assignment</a:t>
                      </a:r>
                    </a:p>
                  </a:txBody>
                  <a:tcPr marL="105889" marR="105889" marT="105889" marB="105889" anchor="ctr">
                    <a:lnL w="9525" cap="flat" cmpd="sng" algn="ctr">
                      <a:solidFill>
                        <a:srgbClr val="F03800"/>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003B00"/>
                      </a:solidFill>
                      <a:prstDash val="solid"/>
                      <a:round/>
                      <a:headEnd type="none" w="med" len="med"/>
                      <a:tailEnd type="none" w="med" len="med"/>
                    </a:lnT>
                    <a:lnB w="9525" cap="flat" cmpd="sng" algn="ctr">
                      <a:solidFill>
                        <a:srgbClr val="8033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003B00"/>
                      </a:solidFill>
                      <a:prstDash val="solid"/>
                      <a:round/>
                      <a:headEnd type="none" w="med" len="med"/>
                      <a:tailEnd type="none" w="med" len="med"/>
                    </a:lnT>
                    <a:lnB w="9525" cap="flat" cmpd="sng" algn="ctr">
                      <a:solidFill>
                        <a:srgbClr val="8033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20EEFF"/>
                      </a:solidFill>
                      <a:prstDash val="solid"/>
                      <a:round/>
                      <a:headEnd type="none" w="med" len="med"/>
                      <a:tailEnd type="none" w="med" len="med"/>
                    </a:lnR>
                    <a:lnT w="9525" cap="flat" cmpd="sng" algn="ctr">
                      <a:solidFill>
                        <a:srgbClr val="107CFE"/>
                      </a:solidFill>
                      <a:prstDash val="solid"/>
                      <a:round/>
                      <a:headEnd type="none" w="med" len="med"/>
                      <a:tailEnd type="none" w="med" len="med"/>
                    </a:lnT>
                    <a:lnB w="9525" cap="flat" cmpd="sng" algn="ctr">
                      <a:solidFill>
                        <a:srgbClr val="107DFE"/>
                      </a:solidFill>
                      <a:prstDash val="solid"/>
                      <a:round/>
                      <a:headEnd type="none" w="med" len="med"/>
                      <a:tailEnd type="none" w="med" len="med"/>
                    </a:lnB>
                    <a:solidFill>
                      <a:srgbClr val="F4F4F4"/>
                    </a:solidFill>
                  </a:tcPr>
                </a:tc>
              </a:tr>
              <a:tr h="465913">
                <a:tc>
                  <a:txBody>
                    <a:bodyPr/>
                    <a:lstStyle/>
                    <a:p>
                      <a:pPr algn="just"/>
                      <a:r>
                        <a:rPr lang="en-IN" sz="1700" u="none" dirty="0">
                          <a:solidFill>
                            <a:schemeClr val="tx1"/>
                          </a:solidFill>
                          <a:effectLst/>
                          <a:latin typeface="Times New Roman" pitchFamily="18" charset="0"/>
                          <a:cs typeface="Times New Roman" pitchFamily="18" charset="0"/>
                        </a:rPr>
                        <a:t>Multiplication assignment</a:t>
                      </a:r>
                    </a:p>
                  </a:txBody>
                  <a:tcPr marL="105889" marR="105889" marT="105889" marB="105889" anchor="ctr">
                    <a:lnL w="9525" cap="flat" cmpd="sng" algn="ctr">
                      <a:solidFill>
                        <a:srgbClr val="003800"/>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803300"/>
                      </a:solidFill>
                      <a:prstDash val="solid"/>
                      <a:round/>
                      <a:headEnd type="none" w="med" len="med"/>
                      <a:tailEnd type="none" w="med" len="med"/>
                    </a:lnT>
                    <a:lnB w="9525" cap="flat" cmpd="sng" algn="ctr">
                      <a:solidFill>
                        <a:srgbClr val="B032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803300"/>
                      </a:solidFill>
                      <a:prstDash val="solid"/>
                      <a:round/>
                      <a:headEnd type="none" w="med" len="med"/>
                      <a:tailEnd type="none" w="med" len="med"/>
                    </a:lnT>
                    <a:lnB w="9525" cap="flat" cmpd="sng" algn="ctr">
                      <a:solidFill>
                        <a:srgbClr val="B032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80ECFF"/>
                      </a:solidFill>
                      <a:prstDash val="solid"/>
                      <a:round/>
                      <a:headEnd type="none" w="med" len="med"/>
                      <a:tailEnd type="none" w="med" len="med"/>
                    </a:lnR>
                    <a:lnT w="9525" cap="flat" cmpd="sng" algn="ctr">
                      <a:solidFill>
                        <a:srgbClr val="107DFE"/>
                      </a:solidFill>
                      <a:prstDash val="solid"/>
                      <a:round/>
                      <a:headEnd type="none" w="med" len="med"/>
                      <a:tailEnd type="none" w="med" len="med"/>
                    </a:lnT>
                    <a:lnB w="9525" cap="flat" cmpd="sng" algn="ctr">
                      <a:solidFill>
                        <a:srgbClr val="403100"/>
                      </a:solidFill>
                      <a:prstDash val="solid"/>
                      <a:round/>
                      <a:headEnd type="none" w="med" len="med"/>
                      <a:tailEnd type="none" w="med" len="med"/>
                    </a:lnB>
                    <a:solidFill>
                      <a:srgbClr val="F4F4F4"/>
                    </a:solidFill>
                  </a:tcPr>
                </a:tc>
              </a:tr>
              <a:tr h="465913">
                <a:tc>
                  <a:txBody>
                    <a:bodyPr/>
                    <a:lstStyle/>
                    <a:p>
                      <a:pPr algn="just"/>
                      <a:r>
                        <a:rPr lang="en-IN" sz="1700" u="none" dirty="0">
                          <a:solidFill>
                            <a:schemeClr val="tx1"/>
                          </a:solidFill>
                          <a:effectLst/>
                          <a:latin typeface="Times New Roman" pitchFamily="18" charset="0"/>
                          <a:cs typeface="Times New Roman" pitchFamily="18" charset="0"/>
                        </a:rPr>
                        <a:t>Division assignment</a:t>
                      </a:r>
                    </a:p>
                  </a:txBody>
                  <a:tcPr marL="105889" marR="105889" marT="105889" marB="105889" anchor="ctr">
                    <a:lnL w="9525" cap="flat" cmpd="sng" algn="ctr">
                      <a:solidFill>
                        <a:srgbClr val="90EDFF"/>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3200"/>
                      </a:solidFill>
                      <a:prstDash val="solid"/>
                      <a:round/>
                      <a:headEnd type="none" w="med" len="med"/>
                      <a:tailEnd type="none" w="med" len="med"/>
                    </a:lnT>
                    <a:lnB w="9525" cap="flat" cmpd="sng" algn="ctr">
                      <a:solidFill>
                        <a:srgbClr val="5038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3200"/>
                      </a:solidFill>
                      <a:prstDash val="solid"/>
                      <a:round/>
                      <a:headEnd type="none" w="med" len="med"/>
                      <a:tailEnd type="none" w="med" len="med"/>
                    </a:lnT>
                    <a:lnB w="9525" cap="flat" cmpd="sng" algn="ctr">
                      <a:solidFill>
                        <a:srgbClr val="503800"/>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B07CFE"/>
                      </a:solidFill>
                      <a:prstDash val="solid"/>
                      <a:round/>
                      <a:headEnd type="none" w="med" len="med"/>
                      <a:tailEnd type="none" w="med" len="med"/>
                    </a:lnR>
                    <a:lnT w="9525" cap="flat" cmpd="sng" algn="ctr">
                      <a:solidFill>
                        <a:srgbClr val="403100"/>
                      </a:solidFill>
                      <a:prstDash val="solid"/>
                      <a:round/>
                      <a:headEnd type="none" w="med" len="med"/>
                      <a:tailEnd type="none" w="med" len="med"/>
                    </a:lnT>
                    <a:lnB w="9525" cap="flat" cmpd="sng" algn="ctr">
                      <a:solidFill>
                        <a:srgbClr val="60F100"/>
                      </a:solidFill>
                      <a:prstDash val="solid"/>
                      <a:round/>
                      <a:headEnd type="none" w="med" len="med"/>
                      <a:tailEnd type="none" w="med" len="med"/>
                    </a:lnB>
                    <a:solidFill>
                      <a:srgbClr val="F4F4F4"/>
                    </a:solidFill>
                  </a:tcPr>
                </a:tc>
              </a:tr>
              <a:tr h="465913">
                <a:tc>
                  <a:txBody>
                    <a:bodyPr/>
                    <a:lstStyle/>
                    <a:p>
                      <a:pPr algn="just"/>
                      <a:r>
                        <a:rPr lang="en-IN" sz="1700" u="none" dirty="0">
                          <a:solidFill>
                            <a:schemeClr val="tx1"/>
                          </a:solidFill>
                          <a:effectLst/>
                          <a:latin typeface="Times New Roman" pitchFamily="18" charset="0"/>
                          <a:cs typeface="Times New Roman" pitchFamily="18" charset="0"/>
                        </a:rPr>
                        <a:t>Remainder assignment</a:t>
                      </a:r>
                    </a:p>
                  </a:txBody>
                  <a:tcPr marL="105889" marR="105889" marT="105889" marB="105889" anchor="ctr">
                    <a:lnL w="9525" cap="flat" cmpd="sng" algn="ctr">
                      <a:solidFill>
                        <a:srgbClr val="603500"/>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503800"/>
                      </a:solidFill>
                      <a:prstDash val="solid"/>
                      <a:round/>
                      <a:headEnd type="none" w="med" len="med"/>
                      <a:tailEnd type="none" w="med" len="med"/>
                    </a:lnT>
                    <a:lnB w="9525" cap="flat" cmpd="sng" algn="ctr">
                      <a:solidFill>
                        <a:srgbClr val="3025FE"/>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503800"/>
                      </a:solidFill>
                      <a:prstDash val="solid"/>
                      <a:round/>
                      <a:headEnd type="none" w="med" len="med"/>
                      <a:tailEnd type="none" w="med" len="med"/>
                    </a:lnT>
                    <a:lnB w="9525" cap="flat" cmpd="sng" algn="ctr">
                      <a:solidFill>
                        <a:srgbClr val="3025FE"/>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703700"/>
                      </a:solidFill>
                      <a:prstDash val="solid"/>
                      <a:round/>
                      <a:headEnd type="none" w="med" len="med"/>
                      <a:tailEnd type="none" w="med" len="med"/>
                    </a:lnR>
                    <a:lnT w="9525" cap="flat" cmpd="sng" algn="ctr">
                      <a:solidFill>
                        <a:srgbClr val="60F100"/>
                      </a:solidFill>
                      <a:prstDash val="solid"/>
                      <a:round/>
                      <a:headEnd type="none" w="med" len="med"/>
                      <a:tailEnd type="none" w="med" len="med"/>
                    </a:lnT>
                    <a:lnB w="9525" cap="flat" cmpd="sng" algn="ctr">
                      <a:solidFill>
                        <a:srgbClr val="703700"/>
                      </a:solidFill>
                      <a:prstDash val="solid"/>
                      <a:round/>
                      <a:headEnd type="none" w="med" len="med"/>
                      <a:tailEnd type="none" w="med" len="med"/>
                    </a:lnB>
                    <a:solidFill>
                      <a:srgbClr val="F4F4F4"/>
                    </a:solidFill>
                  </a:tcPr>
                </a:tc>
              </a:tr>
              <a:tr h="465913">
                <a:tc>
                  <a:txBody>
                    <a:bodyPr/>
                    <a:lstStyle/>
                    <a:p>
                      <a:pPr algn="just"/>
                      <a:r>
                        <a:rPr lang="en-IN" sz="1700" u="none" dirty="0">
                          <a:solidFill>
                            <a:schemeClr val="tx1"/>
                          </a:solidFill>
                          <a:effectLst/>
                          <a:latin typeface="Times New Roman" pitchFamily="18" charset="0"/>
                          <a:cs typeface="Times New Roman" pitchFamily="18" charset="0"/>
                        </a:rPr>
                        <a:t>Exponentiation assignment</a:t>
                      </a:r>
                    </a:p>
                  </a:txBody>
                  <a:tcPr marL="105889" marR="105889" marT="105889" marB="105889" anchor="ctr">
                    <a:lnL w="9525" cap="flat" cmpd="sng" algn="ctr">
                      <a:solidFill>
                        <a:srgbClr val="F0F300"/>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25FE"/>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just"/>
                      <a:r>
                        <a:rPr lang="en-IN" sz="1700" u="none">
                          <a:solidFill>
                            <a:schemeClr val="tx1"/>
                          </a:solidFill>
                          <a:effectLst/>
                          <a:latin typeface="Times New Roman" pitchFamily="18" charset="0"/>
                          <a:cs typeface="Times New Roman" pitchFamily="18" charset="0"/>
                        </a:rPr>
                        <a:t>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25FE"/>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just"/>
                      <a:r>
                        <a:rPr lang="en-IN" sz="1700" u="none" dirty="0">
                          <a:solidFill>
                            <a:schemeClr val="tx1"/>
                          </a:solidFill>
                          <a:effectLst/>
                          <a:latin typeface="Times New Roman" pitchFamily="18" charset="0"/>
                          <a:cs typeface="Times New Roman" pitchFamily="18" charset="0"/>
                        </a:rPr>
                        <a:t>x = x ** y</a:t>
                      </a:r>
                    </a:p>
                  </a:txBody>
                  <a:tcPr marL="105889" marR="105889" marT="105889" marB="105889" anchor="ctr">
                    <a:lnL w="9525" cap="flat" cmpd="sng" algn="ctr">
                      <a:solidFill>
                        <a:srgbClr val="A4A4A4"/>
                      </a:solidFill>
                      <a:prstDash val="solid"/>
                      <a:round/>
                      <a:headEnd type="none" w="med" len="med"/>
                      <a:tailEnd type="none" w="med" len="med"/>
                    </a:lnL>
                    <a:lnR w="9525" cap="flat" cmpd="sng" algn="ctr">
                      <a:solidFill>
                        <a:srgbClr val="407AFE"/>
                      </a:solidFill>
                      <a:prstDash val="solid"/>
                      <a:round/>
                      <a:headEnd type="none" w="med" len="med"/>
                      <a:tailEnd type="none" w="med" len="med"/>
                    </a:lnR>
                    <a:lnT w="9525" cap="flat" cmpd="sng" algn="ctr">
                      <a:solidFill>
                        <a:srgbClr val="703700"/>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1223824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9305447"/>
              </p:ext>
            </p:extLst>
          </p:nvPr>
        </p:nvGraphicFramePr>
        <p:xfrm>
          <a:off x="827581" y="980730"/>
          <a:ext cx="7416826" cy="5599098"/>
        </p:xfrm>
        <a:graphic>
          <a:graphicData uri="http://schemas.openxmlformats.org/drawingml/2006/table">
            <a:tbl>
              <a:tblPr/>
              <a:tblGrid>
                <a:gridCol w="3708413"/>
                <a:gridCol w="3708413"/>
              </a:tblGrid>
              <a:tr h="303089">
                <a:tc>
                  <a:txBody>
                    <a:bodyPr/>
                    <a:lstStyle/>
                    <a:p>
                      <a:pPr algn="l"/>
                      <a:r>
                        <a:rPr lang="en-IN" sz="1600" u="none" dirty="0">
                          <a:solidFill>
                            <a:schemeClr val="tx1"/>
                          </a:solidFill>
                          <a:effectLst/>
                          <a:latin typeface="Times New Roman" pitchFamily="18" charset="0"/>
                          <a:cs typeface="Times New Roman" pitchFamily="18" charset="0"/>
                        </a:rPr>
                        <a:t>Operator</a:t>
                      </a:r>
                    </a:p>
                  </a:txBody>
                  <a:tcPr marL="56866" marR="56866" marT="56866" marB="56866" anchor="ctr">
                    <a:lnL w="9525" cap="flat" cmpd="sng" algn="ctr">
                      <a:solidFill>
                        <a:srgbClr val="F0ED2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00518D"/>
                      </a:solidFill>
                      <a:prstDash val="solid"/>
                      <a:round/>
                      <a:headEnd type="none" w="med" len="med"/>
                      <a:tailEnd type="none" w="med" len="med"/>
                    </a:lnT>
                    <a:lnB w="9525" cap="flat" cmpd="sng" algn="ctr">
                      <a:solidFill>
                        <a:srgbClr val="80E7FF"/>
                      </a:solidFill>
                      <a:prstDash val="solid"/>
                      <a:round/>
                      <a:headEnd type="none" w="med" len="med"/>
                      <a:tailEnd type="none" w="med" len="med"/>
                    </a:lnB>
                    <a:solidFill>
                      <a:srgbClr val="D5D5D5"/>
                    </a:solidFill>
                  </a:tcPr>
                </a:tc>
                <a:tc>
                  <a:txBody>
                    <a:bodyPr/>
                    <a:lstStyle/>
                    <a:p>
                      <a:pPr algn="l"/>
                      <a:r>
                        <a:rPr lang="en-IN" sz="1600" u="none" dirty="0">
                          <a:solidFill>
                            <a:schemeClr val="tx1"/>
                          </a:solidFill>
                          <a:effectLst/>
                          <a:latin typeface="Times New Roman" pitchFamily="18" charset="0"/>
                          <a:cs typeface="Times New Roman" pitchFamily="18" charset="0"/>
                        </a:rPr>
                        <a:t>Description</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00518D"/>
                      </a:solidFill>
                      <a:prstDash val="solid"/>
                      <a:round/>
                      <a:headEnd type="none" w="med" len="med"/>
                      <a:tailEnd type="none" w="med" len="med"/>
                    </a:lnT>
                    <a:lnB w="9525" cap="flat" cmpd="sng" algn="ctr">
                      <a:solidFill>
                        <a:srgbClr val="B0FEFF"/>
                      </a:solidFill>
                      <a:prstDash val="solid"/>
                      <a:round/>
                      <a:headEnd type="none" w="med" len="med"/>
                      <a:tailEnd type="none" w="med" len="med"/>
                    </a:lnB>
                    <a:solidFill>
                      <a:srgbClr val="D5D5D5"/>
                    </a:solidFill>
                  </a:tcPr>
                </a:tc>
              </a:tr>
              <a:tr h="468783">
                <a:tc>
                  <a:txBody>
                    <a:bodyPr/>
                    <a:lstStyle/>
                    <a:p>
                      <a:pPr algn="l"/>
                      <a:r>
                        <a:rPr lang="en-IN" sz="1600" u="none" dirty="0">
                          <a:solidFill>
                            <a:schemeClr val="tx1"/>
                          </a:solidFill>
                          <a:effectLst/>
                          <a:latin typeface="Times New Roman" pitchFamily="18" charset="0"/>
                          <a:cs typeface="Times New Roman" pitchFamily="18" charset="0"/>
                        </a:rPr>
                        <a:t>Equal (==)</a:t>
                      </a:r>
                    </a:p>
                  </a:txBody>
                  <a:tcPr marL="56866" marR="56866" marT="56866" marB="56866" anchor="ctr">
                    <a:lnL w="9525" cap="flat" cmpd="sng" algn="ctr">
                      <a:solidFill>
                        <a:srgbClr val="50C0B1"/>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80E7FF"/>
                      </a:solidFill>
                      <a:prstDash val="solid"/>
                      <a:round/>
                      <a:headEnd type="none" w="med" len="med"/>
                      <a:tailEnd type="none" w="med" len="med"/>
                    </a:lnT>
                    <a:lnB w="9525" cap="flat" cmpd="sng" algn="ctr">
                      <a:solidFill>
                        <a:srgbClr val="603A56"/>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equal.</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FEFF"/>
                      </a:solidFill>
                      <a:prstDash val="solid"/>
                      <a:round/>
                      <a:headEnd type="none" w="med" len="med"/>
                      <a:tailEnd type="none" w="med" len="med"/>
                    </a:lnT>
                    <a:lnB w="9525" cap="flat" cmpd="sng" algn="ctr">
                      <a:solidFill>
                        <a:srgbClr val="603A56"/>
                      </a:solidFill>
                      <a:prstDash val="solid"/>
                      <a:round/>
                      <a:headEnd type="none" w="med" len="med"/>
                      <a:tailEnd type="none" w="med" len="med"/>
                    </a:lnB>
                    <a:solidFill>
                      <a:srgbClr val="F4F4F4"/>
                    </a:solidFill>
                  </a:tcPr>
                </a:tc>
              </a:tr>
              <a:tr h="468783">
                <a:tc>
                  <a:txBody>
                    <a:bodyPr/>
                    <a:lstStyle/>
                    <a:p>
                      <a:pPr algn="l"/>
                      <a:r>
                        <a:rPr lang="en-IN" sz="1600" u="none" dirty="0">
                          <a:solidFill>
                            <a:schemeClr val="tx1"/>
                          </a:solidFill>
                          <a:effectLst/>
                          <a:latin typeface="Times New Roman" pitchFamily="18" charset="0"/>
                          <a:cs typeface="Times New Roman" pitchFamily="18" charset="0"/>
                        </a:rPr>
                        <a:t>Not equal (!=)</a:t>
                      </a:r>
                    </a:p>
                  </a:txBody>
                  <a:tcPr marL="56866" marR="56866" marT="56866" marB="56866" anchor="ctr">
                    <a:lnL w="9525" cap="flat" cmpd="sng" algn="ctr">
                      <a:solidFill>
                        <a:srgbClr val="F0C4B1"/>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603A56"/>
                      </a:solidFill>
                      <a:prstDash val="solid"/>
                      <a:round/>
                      <a:headEnd type="none" w="med" len="med"/>
                      <a:tailEnd type="none" w="med" len="med"/>
                    </a:lnT>
                    <a:lnB w="9525" cap="flat" cmpd="sng" algn="ctr">
                      <a:solidFill>
                        <a:srgbClr val="A0508D"/>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not equal.</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603A56"/>
                      </a:solidFill>
                      <a:prstDash val="solid"/>
                      <a:round/>
                      <a:headEnd type="none" w="med" len="med"/>
                      <a:tailEnd type="none" w="med" len="med"/>
                    </a:lnT>
                    <a:lnB w="9525" cap="flat" cmpd="sng" algn="ctr">
                      <a:solidFill>
                        <a:srgbClr val="A0508D"/>
                      </a:solidFill>
                      <a:prstDash val="solid"/>
                      <a:round/>
                      <a:headEnd type="none" w="med" len="med"/>
                      <a:tailEnd type="none" w="med" len="med"/>
                    </a:lnB>
                    <a:solidFill>
                      <a:srgbClr val="F4F4F4"/>
                    </a:solidFill>
                  </a:tcPr>
                </a:tc>
              </a:tr>
              <a:tr h="965870">
                <a:tc>
                  <a:txBody>
                    <a:bodyPr/>
                    <a:lstStyle/>
                    <a:p>
                      <a:pPr algn="l"/>
                      <a:r>
                        <a:rPr lang="en-IN" sz="1600" u="none" dirty="0">
                          <a:solidFill>
                            <a:schemeClr val="tx1"/>
                          </a:solidFill>
                          <a:effectLst/>
                          <a:latin typeface="Times New Roman" pitchFamily="18" charset="0"/>
                          <a:cs typeface="Times New Roman" pitchFamily="18" charset="0"/>
                        </a:rPr>
                        <a:t>Strict equal (===)</a:t>
                      </a:r>
                    </a:p>
                  </a:txBody>
                  <a:tcPr marL="56866" marR="56866" marT="56866" marB="56866" anchor="ctr">
                    <a:lnL w="9525" cap="flat" cmpd="sng" algn="ctr">
                      <a:solidFill>
                        <a:srgbClr val="D0EA1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A0508D"/>
                      </a:solidFill>
                      <a:prstDash val="solid"/>
                      <a:round/>
                      <a:headEnd type="none" w="med" len="med"/>
                      <a:tailEnd type="none" w="med" len="med"/>
                    </a:lnT>
                    <a:lnB w="9525" cap="flat" cmpd="sng" algn="ctr">
                      <a:solidFill>
                        <a:srgbClr val="906E1F"/>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equal and of the same type</a:t>
                      </a:r>
                      <a:r>
                        <a:rPr lang="en-IN" sz="1600" u="none" dirty="0" smtClean="0">
                          <a:solidFill>
                            <a:schemeClr val="tx1"/>
                          </a:solidFill>
                          <a:effectLst/>
                          <a:latin typeface="Times New Roman" pitchFamily="18" charset="0"/>
                          <a:cs typeface="Times New Roman" pitchFamily="18" charset="0"/>
                        </a:rPr>
                        <a:t>.</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A0508D"/>
                      </a:solidFill>
                      <a:prstDash val="solid"/>
                      <a:round/>
                      <a:headEnd type="none" w="med" len="med"/>
                      <a:tailEnd type="none" w="med" len="med"/>
                    </a:lnT>
                    <a:lnB w="9525" cap="flat" cmpd="sng" algn="ctr">
                      <a:solidFill>
                        <a:srgbClr val="906E1F"/>
                      </a:solidFill>
                      <a:prstDash val="solid"/>
                      <a:round/>
                      <a:headEnd type="none" w="med" len="med"/>
                      <a:tailEnd type="none" w="med" len="med"/>
                    </a:lnB>
                    <a:solidFill>
                      <a:srgbClr val="F4F4F4"/>
                    </a:solidFill>
                  </a:tcPr>
                </a:tc>
              </a:tr>
              <a:tr h="800174">
                <a:tc>
                  <a:txBody>
                    <a:bodyPr/>
                    <a:lstStyle/>
                    <a:p>
                      <a:pPr algn="l"/>
                      <a:r>
                        <a:rPr lang="en-IN" sz="1600" u="none" dirty="0">
                          <a:solidFill>
                            <a:schemeClr val="tx1"/>
                          </a:solidFill>
                          <a:effectLst/>
                          <a:latin typeface="Times New Roman" pitchFamily="18" charset="0"/>
                          <a:cs typeface="Times New Roman" pitchFamily="18" charset="0"/>
                        </a:rPr>
                        <a:t>Strict not </a:t>
                      </a:r>
                      <a:r>
                        <a:rPr lang="en-IN" sz="1600" u="none" dirty="0" smtClean="0">
                          <a:solidFill>
                            <a:schemeClr val="tx1"/>
                          </a:solidFill>
                          <a:effectLst/>
                          <a:latin typeface="Times New Roman" pitchFamily="18" charset="0"/>
                          <a:cs typeface="Times New Roman" pitchFamily="18" charset="0"/>
                        </a:rPr>
                        <a:t>equal (!==)</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9525" cap="flat" cmpd="sng" algn="ctr">
                      <a:solidFill>
                        <a:srgbClr val="60BA4C"/>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906E1F"/>
                      </a:solidFill>
                      <a:prstDash val="solid"/>
                      <a:round/>
                      <a:headEnd type="none" w="med" len="med"/>
                      <a:tailEnd type="none" w="med" len="med"/>
                    </a:lnT>
                    <a:lnB w="9525" cap="flat" cmpd="sng" algn="ctr">
                      <a:solidFill>
                        <a:srgbClr val="60EB14"/>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of the same type but not equal, or are of different type.</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906E1F"/>
                      </a:solidFill>
                      <a:prstDash val="solid"/>
                      <a:round/>
                      <a:headEnd type="none" w="med" len="med"/>
                      <a:tailEnd type="none" w="med" len="med"/>
                    </a:lnT>
                    <a:lnB w="9525" cap="flat" cmpd="sng" algn="ctr">
                      <a:solidFill>
                        <a:srgbClr val="60EB14"/>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Greater than (&gt;)</a:t>
                      </a:r>
                    </a:p>
                  </a:txBody>
                  <a:tcPr marL="56866" marR="56866" marT="56866" marB="56866" anchor="ctr">
                    <a:lnL w="9525" cap="flat" cmpd="sng" algn="ctr">
                      <a:solidFill>
                        <a:srgbClr val="A01648"/>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60EB14"/>
                      </a:solidFill>
                      <a:prstDash val="solid"/>
                      <a:round/>
                      <a:headEnd type="none" w="med" len="med"/>
                      <a:tailEnd type="none" w="med" len="med"/>
                    </a:lnT>
                    <a:lnB w="9525" cap="flat" cmpd="sng" algn="ctr">
                      <a:solidFill>
                        <a:srgbClr val="B0FEFF"/>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the right operand.</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60EB14"/>
                      </a:solidFill>
                      <a:prstDash val="solid"/>
                      <a:round/>
                      <a:headEnd type="none" w="med" len="med"/>
                      <a:tailEnd type="none" w="med" len="med"/>
                    </a:lnT>
                    <a:lnB w="9525" cap="flat" cmpd="sng" algn="ctr">
                      <a:solidFill>
                        <a:srgbClr val="B0FEFF"/>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Greater than or equal (&gt;=)</a:t>
                      </a:r>
                    </a:p>
                  </a:txBody>
                  <a:tcPr marL="56866" marR="56866" marT="56866" marB="56866" anchor="ctr">
                    <a:lnL w="9525" cap="flat" cmpd="sng" algn="ctr">
                      <a:solidFill>
                        <a:srgbClr val="C0ED2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FEFF"/>
                      </a:solidFill>
                      <a:prstDash val="solid"/>
                      <a:round/>
                      <a:headEnd type="none" w="med" len="med"/>
                      <a:tailEnd type="none" w="med" len="med"/>
                    </a:lnT>
                    <a:lnB w="9525" cap="flat" cmpd="sng" algn="ctr">
                      <a:solidFill>
                        <a:srgbClr val="603A56"/>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or equal to the right operand.</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FEFF"/>
                      </a:solidFill>
                      <a:prstDash val="solid"/>
                      <a:round/>
                      <a:headEnd type="none" w="med" len="med"/>
                      <a:tailEnd type="none" w="med" len="med"/>
                    </a:lnT>
                    <a:lnB w="9525" cap="flat" cmpd="sng" algn="ctr">
                      <a:solidFill>
                        <a:srgbClr val="603A56"/>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Less than (&lt;)</a:t>
                      </a:r>
                    </a:p>
                  </a:txBody>
                  <a:tcPr marL="56866" marR="56866" marT="56866" marB="56866" anchor="ctr">
                    <a:lnL w="9525" cap="flat" cmpd="sng" algn="ctr">
                      <a:solidFill>
                        <a:srgbClr val="A01348"/>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603A56"/>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less than the right operand.</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603A56"/>
                      </a:solidFill>
                      <a:prstDash val="solid"/>
                      <a:round/>
                      <a:headEnd type="none" w="med" len="med"/>
                      <a:tailEnd type="none" w="med" len="med"/>
                    </a:lnT>
                    <a:lnB w="9525" cap="flat" cmpd="sng" algn="ctr">
                      <a:solidFill>
                        <a:srgbClr val="80F100"/>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Less than or equal (&lt;=)</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A4A4A4"/>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left operand is less than or equal to the right operand.</a:t>
                      </a:r>
                    </a:p>
                  </a:txBody>
                  <a:tcPr marL="56866" marR="56866" marT="56866" marB="56866"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80F100"/>
                      </a:solidFill>
                      <a:prstDash val="solid"/>
                      <a:round/>
                      <a:headEnd type="none" w="med" len="med"/>
                      <a:tailEnd type="none" w="med" len="med"/>
                    </a:lnT>
                    <a:lnB w="9525" cap="flat" cmpd="sng" algn="ctr">
                      <a:solidFill>
                        <a:srgbClr val="90508D"/>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14260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Arithmetic </a:t>
            </a:r>
            <a:r>
              <a:rPr lang="en-IN" b="1" dirty="0" smtClean="0"/>
              <a:t>operators</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718276422"/>
              </p:ext>
            </p:extLst>
          </p:nvPr>
        </p:nvGraphicFramePr>
        <p:xfrm>
          <a:off x="827585" y="980726"/>
          <a:ext cx="7416822" cy="5546566"/>
        </p:xfrm>
        <a:graphic>
          <a:graphicData uri="http://schemas.openxmlformats.org/drawingml/2006/table">
            <a:tbl>
              <a:tblPr/>
              <a:tblGrid>
                <a:gridCol w="2472274"/>
                <a:gridCol w="2472274"/>
                <a:gridCol w="2472274"/>
              </a:tblGrid>
              <a:tr h="319324">
                <a:tc>
                  <a:txBody>
                    <a:bodyPr/>
                    <a:lstStyle/>
                    <a:p>
                      <a:pPr algn="l"/>
                      <a:r>
                        <a:rPr lang="en-IN" sz="1200" u="none" dirty="0">
                          <a:solidFill>
                            <a:schemeClr val="tx1"/>
                          </a:solidFill>
                          <a:effectLst/>
                          <a:latin typeface="Times New Roman" pitchFamily="18" charset="0"/>
                          <a:cs typeface="Times New Roman" pitchFamily="18" charset="0"/>
                        </a:rPr>
                        <a:t>Operator</a:t>
                      </a:r>
                    </a:p>
                  </a:txBody>
                  <a:tcPr marL="59843" marR="59843" marT="59843" marB="59843" anchor="ctr">
                    <a:lnL w="9525" cap="flat" cmpd="sng" algn="ctr">
                      <a:solidFill>
                        <a:srgbClr val="403F00"/>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4523"/>
                      </a:solidFill>
                      <a:prstDash val="solid"/>
                      <a:round/>
                      <a:headEnd type="none" w="med" len="med"/>
                      <a:tailEnd type="none" w="med" len="med"/>
                    </a:lnT>
                    <a:lnB w="9525" cap="flat" cmpd="sng" algn="ctr">
                      <a:solidFill>
                        <a:srgbClr val="D0D74E"/>
                      </a:solidFill>
                      <a:prstDash val="solid"/>
                      <a:round/>
                      <a:headEnd type="none" w="med" len="med"/>
                      <a:tailEnd type="none" w="med" len="med"/>
                    </a:lnB>
                    <a:solidFill>
                      <a:srgbClr val="D5D5D5"/>
                    </a:solidFill>
                  </a:tcPr>
                </a:tc>
                <a:tc>
                  <a:txBody>
                    <a:bodyPr/>
                    <a:lstStyle/>
                    <a:p>
                      <a:pPr algn="l"/>
                      <a:r>
                        <a:rPr lang="en-IN" sz="1200" u="none" dirty="0">
                          <a:solidFill>
                            <a:schemeClr val="tx1"/>
                          </a:solidFill>
                          <a:effectLst/>
                          <a:latin typeface="Times New Roman" pitchFamily="18" charset="0"/>
                          <a:cs typeface="Times New Roman" pitchFamily="18" charset="0"/>
                        </a:rPr>
                        <a:t>Description</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4523"/>
                      </a:solidFill>
                      <a:prstDash val="solid"/>
                      <a:round/>
                      <a:headEnd type="none" w="med" len="med"/>
                      <a:tailEnd type="none" w="med" len="med"/>
                    </a:lnT>
                    <a:lnB w="9525" cap="flat" cmpd="sng" algn="ctr">
                      <a:solidFill>
                        <a:srgbClr val="D0D74E"/>
                      </a:solidFill>
                      <a:prstDash val="solid"/>
                      <a:round/>
                      <a:headEnd type="none" w="med" len="med"/>
                      <a:tailEnd type="none" w="med" len="med"/>
                    </a:lnB>
                    <a:solidFill>
                      <a:srgbClr val="D5D5D5"/>
                    </a:solidFill>
                  </a:tcPr>
                </a:tc>
                <a:tc>
                  <a:txBody>
                    <a:bodyPr/>
                    <a:lstStyle/>
                    <a:p>
                      <a:pPr algn="l"/>
                      <a:r>
                        <a:rPr lang="en-IN" sz="1200" u="none">
                          <a:solidFill>
                            <a:schemeClr val="tx1"/>
                          </a:solidFill>
                          <a:effectLst/>
                          <a:latin typeface="Times New Roman" pitchFamily="18" charset="0"/>
                          <a:cs typeface="Times New Roman" pitchFamily="18" charset="0"/>
                        </a:rPr>
                        <a:t>Example</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70D84E"/>
                      </a:solidFill>
                      <a:prstDash val="solid"/>
                      <a:round/>
                      <a:headEnd type="none" w="med" len="med"/>
                      <a:tailEnd type="none" w="med" len="med"/>
                    </a:lnR>
                    <a:lnT w="9525" cap="flat" cmpd="sng" algn="ctr">
                      <a:solidFill>
                        <a:srgbClr val="10D44E"/>
                      </a:solidFill>
                      <a:prstDash val="solid"/>
                      <a:round/>
                      <a:headEnd type="none" w="med" len="med"/>
                      <a:tailEnd type="none" w="med" len="med"/>
                    </a:lnT>
                    <a:lnB w="9525" cap="flat" cmpd="sng" algn="ctr">
                      <a:solidFill>
                        <a:srgbClr val="70D84E"/>
                      </a:solidFill>
                      <a:prstDash val="solid"/>
                      <a:round/>
                      <a:headEnd type="none" w="med" len="med"/>
                      <a:tailEnd type="none" w="med" len="med"/>
                    </a:lnB>
                    <a:solidFill>
                      <a:srgbClr val="D5D5D5"/>
                    </a:solidFill>
                  </a:tcPr>
                </a:tc>
              </a:tr>
              <a:tr h="667677">
                <a:tc>
                  <a:txBody>
                    <a:bodyPr/>
                    <a:lstStyle/>
                    <a:p>
                      <a:pPr algn="l"/>
                      <a:r>
                        <a:rPr lang="en-IN" sz="1200" u="none" dirty="0">
                          <a:solidFill>
                            <a:schemeClr val="tx1"/>
                          </a:solidFill>
                          <a:effectLst/>
                          <a:latin typeface="Times New Roman" pitchFamily="18" charset="0"/>
                          <a:cs typeface="Times New Roman" pitchFamily="18" charset="0"/>
                        </a:rPr>
                        <a:t>Remainder (%)</a:t>
                      </a:r>
                    </a:p>
                  </a:txBody>
                  <a:tcPr marL="59843" marR="59843" marT="59843" marB="59843" anchor="ctr">
                    <a:lnL w="9525" cap="flat" cmpd="sng" algn="ctr">
                      <a:solidFill>
                        <a:srgbClr val="10D84E"/>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D0D74E"/>
                      </a:solidFill>
                      <a:prstDash val="solid"/>
                      <a:round/>
                      <a:headEnd type="none" w="med" len="med"/>
                      <a:tailEnd type="none" w="med" len="med"/>
                    </a:lnT>
                    <a:lnB w="9525" cap="flat" cmpd="sng" algn="ctr">
                      <a:solidFill>
                        <a:srgbClr val="D0D54E"/>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Binary operator. Returns the integer remainder of dividing the two operands.</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D0D74E"/>
                      </a:solidFill>
                      <a:prstDash val="solid"/>
                      <a:round/>
                      <a:headEnd type="none" w="med" len="med"/>
                      <a:tailEnd type="none" w="med" len="med"/>
                    </a:lnT>
                    <a:lnB w="9525" cap="flat" cmpd="sng" algn="ctr">
                      <a:solidFill>
                        <a:srgbClr val="D0D54E"/>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12 % 5 returns 2.</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00D64E"/>
                      </a:solidFill>
                      <a:prstDash val="solid"/>
                      <a:round/>
                      <a:headEnd type="none" w="med" len="med"/>
                      <a:tailEnd type="none" w="med" len="med"/>
                    </a:lnR>
                    <a:lnT w="9525" cap="flat" cmpd="sng" algn="ctr">
                      <a:solidFill>
                        <a:srgbClr val="70D84E"/>
                      </a:solidFill>
                      <a:prstDash val="solid"/>
                      <a:round/>
                      <a:headEnd type="none" w="med" len="med"/>
                      <a:tailEnd type="none" w="med" len="med"/>
                    </a:lnT>
                    <a:lnB w="9525" cap="flat" cmpd="sng" algn="ctr">
                      <a:solidFill>
                        <a:srgbClr val="F0BF4C"/>
                      </a:solidFill>
                      <a:prstDash val="solid"/>
                      <a:round/>
                      <a:headEnd type="none" w="med" len="med"/>
                      <a:tailEnd type="none" w="med" len="med"/>
                    </a:lnB>
                    <a:solidFill>
                      <a:srgbClr val="F4F4F4"/>
                    </a:solidFill>
                  </a:tcPr>
                </a:tc>
              </a:tr>
              <a:tr h="1712735">
                <a:tc>
                  <a:txBody>
                    <a:bodyPr/>
                    <a:lstStyle/>
                    <a:p>
                      <a:pPr algn="l"/>
                      <a:r>
                        <a:rPr lang="en-IN" sz="1200" u="none" dirty="0">
                          <a:solidFill>
                            <a:schemeClr val="tx1"/>
                          </a:solidFill>
                          <a:effectLst/>
                          <a:latin typeface="Times New Roman" pitchFamily="18" charset="0"/>
                          <a:cs typeface="Times New Roman" pitchFamily="18" charset="0"/>
                        </a:rPr>
                        <a:t>Increment (++)</a:t>
                      </a:r>
                    </a:p>
                  </a:txBody>
                  <a:tcPr marL="59843" marR="59843" marT="59843" marB="59843" anchor="ctr">
                    <a:lnL w="9525" cap="flat" cmpd="sng" algn="ctr">
                      <a:solidFill>
                        <a:srgbClr val="70D54E"/>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D0D54E"/>
                      </a:solidFill>
                      <a:prstDash val="solid"/>
                      <a:round/>
                      <a:headEnd type="none" w="med" len="med"/>
                      <a:tailEnd type="none" w="med" len="med"/>
                    </a:lnT>
                    <a:lnB w="9525" cap="flat" cmpd="sng" algn="ctr">
                      <a:solidFill>
                        <a:srgbClr val="B0D44E"/>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Unary operator. Adds one to its operand. If used as a prefix operator (++x), returns the value of its operand after adding one; if used as a postfix operator (x++), returns the value of its operand before adding one.</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D0D54E"/>
                      </a:solidFill>
                      <a:prstDash val="solid"/>
                      <a:round/>
                      <a:headEnd type="none" w="med" len="med"/>
                      <a:tailEnd type="none" w="med" len="med"/>
                    </a:lnT>
                    <a:lnB w="9525" cap="flat" cmpd="sng" algn="ctr">
                      <a:solidFill>
                        <a:srgbClr val="B0D44E"/>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If x is 3, then ++x sets x to 4 and returns 4, whereas x++ returns 3 and, only then, sets x to 4.</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E0D34E"/>
                      </a:solidFill>
                      <a:prstDash val="solid"/>
                      <a:round/>
                      <a:headEnd type="none" w="med" len="med"/>
                      <a:tailEnd type="none" w="med" len="med"/>
                    </a:lnR>
                    <a:lnT w="9525" cap="flat" cmpd="sng" algn="ctr">
                      <a:solidFill>
                        <a:srgbClr val="F0BF4C"/>
                      </a:solidFill>
                      <a:prstDash val="solid"/>
                      <a:round/>
                      <a:headEnd type="none" w="med" len="med"/>
                      <a:tailEnd type="none" w="med" len="med"/>
                    </a:lnT>
                    <a:lnB w="9525" cap="flat" cmpd="sng" algn="ctr">
                      <a:solidFill>
                        <a:srgbClr val="60D84E"/>
                      </a:solidFill>
                      <a:prstDash val="solid"/>
                      <a:round/>
                      <a:headEnd type="none" w="med" len="med"/>
                      <a:tailEnd type="none" w="med" len="med"/>
                    </a:lnB>
                    <a:solidFill>
                      <a:srgbClr val="F4F4F4"/>
                    </a:solidFill>
                  </a:tcPr>
                </a:tc>
              </a:tr>
              <a:tr h="1016029">
                <a:tc>
                  <a:txBody>
                    <a:bodyPr/>
                    <a:lstStyle/>
                    <a:p>
                      <a:pPr algn="l"/>
                      <a:r>
                        <a:rPr lang="en-IN" sz="1200" u="none" dirty="0">
                          <a:solidFill>
                            <a:schemeClr val="tx1"/>
                          </a:solidFill>
                          <a:effectLst/>
                          <a:latin typeface="Times New Roman" pitchFamily="18" charset="0"/>
                          <a:cs typeface="Times New Roman" pitchFamily="18" charset="0"/>
                        </a:rPr>
                        <a:t>Decrement (--)</a:t>
                      </a:r>
                    </a:p>
                  </a:txBody>
                  <a:tcPr marL="59843" marR="59843" marT="59843" marB="59843" anchor="ctr">
                    <a:lnL w="9525" cap="flat" cmpd="sng" algn="ctr">
                      <a:solidFill>
                        <a:srgbClr val="B04523"/>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D44E"/>
                      </a:solidFill>
                      <a:prstDash val="solid"/>
                      <a:round/>
                      <a:headEnd type="none" w="med" len="med"/>
                      <a:tailEnd type="none" w="med" len="med"/>
                    </a:lnT>
                    <a:lnB w="9525" cap="flat" cmpd="sng" algn="ctr">
                      <a:solidFill>
                        <a:srgbClr val="90BD4C"/>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Unary operator. Subtracts one from its operand. The return value is analogous to that for the increment operator.</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B0D44E"/>
                      </a:solidFill>
                      <a:prstDash val="solid"/>
                      <a:round/>
                      <a:headEnd type="none" w="med" len="med"/>
                      <a:tailEnd type="none" w="med" len="med"/>
                    </a:lnT>
                    <a:lnB w="9525" cap="flat" cmpd="sng" algn="ctr">
                      <a:solidFill>
                        <a:srgbClr val="90BD4C"/>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If x is 3, then --x sets x to 2 and returns 2, whereas x-- returns 3 and, only then, sets x to 2.</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00D64E"/>
                      </a:solidFill>
                      <a:prstDash val="solid"/>
                      <a:round/>
                      <a:headEnd type="none" w="med" len="med"/>
                      <a:tailEnd type="none" w="med" len="med"/>
                    </a:lnR>
                    <a:lnT w="9525" cap="flat" cmpd="sng" algn="ctr">
                      <a:solidFill>
                        <a:srgbClr val="60D84E"/>
                      </a:solidFill>
                      <a:prstDash val="solid"/>
                      <a:round/>
                      <a:headEnd type="none" w="med" len="med"/>
                      <a:tailEnd type="none" w="med" len="med"/>
                    </a:lnT>
                    <a:lnB w="9525" cap="flat" cmpd="sng" algn="ctr">
                      <a:solidFill>
                        <a:srgbClr val="F0D64E"/>
                      </a:solidFill>
                      <a:prstDash val="solid"/>
                      <a:round/>
                      <a:headEnd type="none" w="med" len="med"/>
                      <a:tailEnd type="none" w="med" len="med"/>
                    </a:lnB>
                    <a:solidFill>
                      <a:srgbClr val="F4F4F4"/>
                    </a:solidFill>
                  </a:tcPr>
                </a:tc>
              </a:tr>
              <a:tr h="493500">
                <a:tc>
                  <a:txBody>
                    <a:bodyPr/>
                    <a:lstStyle/>
                    <a:p>
                      <a:pPr algn="l"/>
                      <a:r>
                        <a:rPr lang="en-IN" sz="1200" u="none" dirty="0">
                          <a:solidFill>
                            <a:schemeClr val="tx1"/>
                          </a:solidFill>
                          <a:effectLst/>
                          <a:latin typeface="Times New Roman" pitchFamily="18" charset="0"/>
                          <a:cs typeface="Times New Roman" pitchFamily="18" charset="0"/>
                        </a:rPr>
                        <a:t>Unary negation (-)</a:t>
                      </a:r>
                    </a:p>
                  </a:txBody>
                  <a:tcPr marL="59843" marR="59843" marT="59843" marB="59843" anchor="ctr">
                    <a:lnL w="9525" cap="flat" cmpd="sng" algn="ctr">
                      <a:solidFill>
                        <a:srgbClr val="D0D74E"/>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90BD4C"/>
                      </a:solidFill>
                      <a:prstDash val="solid"/>
                      <a:round/>
                      <a:headEnd type="none" w="med" len="med"/>
                      <a:tailEnd type="none" w="med" len="med"/>
                    </a:lnT>
                    <a:lnB w="9525" cap="flat" cmpd="sng" algn="ctr">
                      <a:solidFill>
                        <a:srgbClr val="90D44E"/>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Unary operator. Returns the negation of its operand.</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90BD4C"/>
                      </a:solidFill>
                      <a:prstDash val="solid"/>
                      <a:round/>
                      <a:headEnd type="none" w="med" len="med"/>
                      <a:tailEnd type="none" w="med" len="med"/>
                    </a:lnT>
                    <a:lnB w="9525" cap="flat" cmpd="sng" algn="ctr">
                      <a:solidFill>
                        <a:srgbClr val="90D44E"/>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If x is 3, then -x returns -3.</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F0BF4C"/>
                      </a:solidFill>
                      <a:prstDash val="solid"/>
                      <a:round/>
                      <a:headEnd type="none" w="med" len="med"/>
                      <a:tailEnd type="none" w="med" len="med"/>
                    </a:lnR>
                    <a:lnT w="9525" cap="flat" cmpd="sng" algn="ctr">
                      <a:solidFill>
                        <a:srgbClr val="F0D64E"/>
                      </a:solidFill>
                      <a:prstDash val="solid"/>
                      <a:round/>
                      <a:headEnd type="none" w="med" len="med"/>
                      <a:tailEnd type="none" w="med" len="med"/>
                    </a:lnT>
                    <a:lnB w="9525" cap="flat" cmpd="sng" algn="ctr">
                      <a:solidFill>
                        <a:srgbClr val="F0BF4C"/>
                      </a:solidFill>
                      <a:prstDash val="solid"/>
                      <a:round/>
                      <a:headEnd type="none" w="med" len="med"/>
                      <a:tailEnd type="none" w="med" len="med"/>
                    </a:lnB>
                    <a:solidFill>
                      <a:srgbClr val="F4F4F4"/>
                    </a:solidFill>
                  </a:tcPr>
                </a:tc>
              </a:tr>
              <a:tr h="667677">
                <a:tc>
                  <a:txBody>
                    <a:bodyPr/>
                    <a:lstStyle/>
                    <a:p>
                      <a:pPr algn="l"/>
                      <a:r>
                        <a:rPr lang="en-IN" sz="1200" u="none" dirty="0">
                          <a:solidFill>
                            <a:schemeClr val="tx1"/>
                          </a:solidFill>
                          <a:effectLst/>
                          <a:latin typeface="Times New Roman" pitchFamily="18" charset="0"/>
                          <a:cs typeface="Times New Roman" pitchFamily="18" charset="0"/>
                        </a:rPr>
                        <a:t>Unary plus (+)</a:t>
                      </a:r>
                    </a:p>
                  </a:txBody>
                  <a:tcPr marL="59843" marR="59843" marT="59843" marB="59843" anchor="ctr">
                    <a:lnL w="9525" cap="flat" cmpd="sng" algn="ctr">
                      <a:solidFill>
                        <a:srgbClr val="D0D54E"/>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90D44E"/>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Unary operator. Attempts to convert the operand to a number, if it is not already.</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90D44E"/>
                      </a:solidFill>
                      <a:prstDash val="solid"/>
                      <a:round/>
                      <a:headEnd type="none" w="med" len="med"/>
                      <a:tailEnd type="none" w="med" len="med"/>
                    </a:lnT>
                    <a:lnB w="9525" cap="flat" cmpd="sng" algn="ctr">
                      <a:solidFill>
                        <a:srgbClr val="F0D64E"/>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+"3" returns 3.</a:t>
                      </a:r>
                    </a:p>
                    <a:p>
                      <a:pPr algn="l"/>
                      <a:r>
                        <a:rPr lang="en-IN" sz="1200" u="none">
                          <a:solidFill>
                            <a:schemeClr val="tx1"/>
                          </a:solidFill>
                          <a:effectLst/>
                          <a:latin typeface="Times New Roman" pitchFamily="18" charset="0"/>
                          <a:cs typeface="Times New Roman" pitchFamily="18" charset="0"/>
                        </a:rPr>
                        <a:t>+true returns 1.</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60D84E"/>
                      </a:solidFill>
                      <a:prstDash val="solid"/>
                      <a:round/>
                      <a:headEnd type="none" w="med" len="med"/>
                      <a:tailEnd type="none" w="med" len="med"/>
                    </a:lnR>
                    <a:lnT w="9525" cap="flat" cmpd="sng" algn="ctr">
                      <a:solidFill>
                        <a:srgbClr val="F0BF4C"/>
                      </a:solidFill>
                      <a:prstDash val="solid"/>
                      <a:round/>
                      <a:headEnd type="none" w="med" len="med"/>
                      <a:tailEnd type="none" w="med" len="med"/>
                    </a:lnT>
                    <a:lnB w="9525" cap="flat" cmpd="sng" algn="ctr">
                      <a:solidFill>
                        <a:srgbClr val="80D84E"/>
                      </a:solidFill>
                      <a:prstDash val="solid"/>
                      <a:round/>
                      <a:headEnd type="none" w="med" len="med"/>
                      <a:tailEnd type="none" w="med" len="med"/>
                    </a:lnB>
                    <a:solidFill>
                      <a:srgbClr val="F4F4F4"/>
                    </a:solidFill>
                  </a:tcPr>
                </a:tc>
              </a:tr>
              <a:tr h="667677">
                <a:tc>
                  <a:txBody>
                    <a:bodyPr/>
                    <a:lstStyle/>
                    <a:p>
                      <a:pPr algn="l"/>
                      <a:r>
                        <a:rPr lang="en-IN" sz="1200" u="none" dirty="0">
                          <a:solidFill>
                            <a:schemeClr val="tx1"/>
                          </a:solidFill>
                          <a:effectLst/>
                          <a:latin typeface="Times New Roman" pitchFamily="18" charset="0"/>
                          <a:cs typeface="Times New Roman" pitchFamily="18" charset="0"/>
                        </a:rPr>
                        <a:t>Exponentiation operator (**)</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A4A4A4"/>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Calculates the base to the exponent power, that is, base^exponent</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F0D64E"/>
                      </a:solidFill>
                      <a:prstDash val="solid"/>
                      <a:round/>
                      <a:headEnd type="none" w="med" len="med"/>
                      <a:tailEnd type="none" w="med" len="med"/>
                    </a:lnT>
                    <a:lnB w="9525" cap="flat" cmpd="sng" algn="ctr">
                      <a:solidFill>
                        <a:srgbClr val="E0D34E"/>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2 ** 3 returns 8.</a:t>
                      </a:r>
                      <a:br>
                        <a:rPr lang="en-IN" sz="1200" u="none" dirty="0">
                          <a:solidFill>
                            <a:schemeClr val="tx1"/>
                          </a:solidFill>
                          <a:effectLst/>
                          <a:latin typeface="Times New Roman" pitchFamily="18" charset="0"/>
                          <a:cs typeface="Times New Roman" pitchFamily="18" charset="0"/>
                        </a:rPr>
                      </a:br>
                      <a:r>
                        <a:rPr lang="en-IN" sz="1200" u="none" dirty="0">
                          <a:solidFill>
                            <a:schemeClr val="tx1"/>
                          </a:solidFill>
                          <a:effectLst/>
                          <a:latin typeface="Times New Roman" pitchFamily="18" charset="0"/>
                          <a:cs typeface="Times New Roman" pitchFamily="18" charset="0"/>
                        </a:rPr>
                        <a:t>10 ** -1 returns 0.1.</a:t>
                      </a:r>
                    </a:p>
                  </a:txBody>
                  <a:tcPr marL="59843" marR="59843" marT="59843" marB="59843" anchor="ctr">
                    <a:lnL w="9525" cap="flat" cmpd="sng" algn="ctr">
                      <a:solidFill>
                        <a:srgbClr val="A4A4A4"/>
                      </a:solidFill>
                      <a:prstDash val="solid"/>
                      <a:round/>
                      <a:headEnd type="none" w="med" len="med"/>
                      <a:tailEnd type="none" w="med" len="med"/>
                    </a:lnL>
                    <a:lnR w="9525" cap="flat" cmpd="sng" algn="ctr">
                      <a:solidFill>
                        <a:srgbClr val="F0D64E"/>
                      </a:solidFill>
                      <a:prstDash val="solid"/>
                      <a:round/>
                      <a:headEnd type="none" w="med" len="med"/>
                      <a:tailEnd type="none" w="med" len="med"/>
                    </a:lnR>
                    <a:lnT w="9525" cap="flat" cmpd="sng" algn="ctr">
                      <a:solidFill>
                        <a:srgbClr val="80D84E"/>
                      </a:solidFill>
                      <a:prstDash val="solid"/>
                      <a:round/>
                      <a:headEnd type="none" w="med" len="med"/>
                      <a:tailEnd type="none" w="med" len="med"/>
                    </a:lnT>
                    <a:lnB w="9525" cap="flat" cmpd="sng" algn="ctr">
                      <a:solidFill>
                        <a:srgbClr val="60D84E"/>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300342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Logical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31440360"/>
              </p:ext>
            </p:extLst>
          </p:nvPr>
        </p:nvGraphicFramePr>
        <p:xfrm>
          <a:off x="1410005" y="1527175"/>
          <a:ext cx="6287478" cy="4572001"/>
        </p:xfrm>
        <a:graphic>
          <a:graphicData uri="http://schemas.openxmlformats.org/drawingml/2006/table">
            <a:tbl>
              <a:tblPr/>
              <a:tblGrid>
                <a:gridCol w="2095826"/>
                <a:gridCol w="2095826"/>
                <a:gridCol w="2095826"/>
              </a:tblGrid>
              <a:tr h="344466">
                <a:tc>
                  <a:txBody>
                    <a:bodyPr/>
                    <a:lstStyle/>
                    <a:p>
                      <a:pPr algn="l"/>
                      <a:r>
                        <a:rPr lang="en-IN" sz="1200" u="none" dirty="0">
                          <a:solidFill>
                            <a:schemeClr val="tx1"/>
                          </a:solidFill>
                          <a:effectLst/>
                          <a:latin typeface="Times New Roman" pitchFamily="18" charset="0"/>
                          <a:cs typeface="Times New Roman" pitchFamily="18" charset="0"/>
                        </a:rPr>
                        <a:t>Operator</a:t>
                      </a:r>
                    </a:p>
                  </a:txBody>
                  <a:tcPr marL="78288" marR="78288" marT="78288" marB="78288" anchor="ctr">
                    <a:lnL w="9525" cap="flat" cmpd="sng" algn="ctr">
                      <a:solidFill>
                        <a:srgbClr val="60F5FF"/>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F5FF"/>
                      </a:solidFill>
                      <a:prstDash val="solid"/>
                      <a:round/>
                      <a:headEnd type="none" w="med" len="med"/>
                      <a:tailEnd type="none" w="med" len="med"/>
                    </a:lnT>
                    <a:lnB w="9525" cap="flat" cmpd="sng" algn="ctr">
                      <a:solidFill>
                        <a:srgbClr val="C0F4FF"/>
                      </a:solidFill>
                      <a:prstDash val="solid"/>
                      <a:round/>
                      <a:headEnd type="none" w="med" len="med"/>
                      <a:tailEnd type="none" w="med" len="med"/>
                    </a:lnB>
                    <a:solidFill>
                      <a:srgbClr val="D5D5D5"/>
                    </a:solidFill>
                  </a:tcPr>
                </a:tc>
                <a:tc>
                  <a:txBody>
                    <a:bodyPr/>
                    <a:lstStyle/>
                    <a:p>
                      <a:pPr algn="l"/>
                      <a:r>
                        <a:rPr lang="en-IN" sz="1200" u="none" dirty="0">
                          <a:solidFill>
                            <a:schemeClr val="tx1"/>
                          </a:solidFill>
                          <a:effectLst/>
                          <a:latin typeface="Times New Roman" pitchFamily="18" charset="0"/>
                          <a:cs typeface="Times New Roman" pitchFamily="18" charset="0"/>
                        </a:rPr>
                        <a:t>Usage</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F5FF"/>
                      </a:solidFill>
                      <a:prstDash val="solid"/>
                      <a:round/>
                      <a:headEnd type="none" w="med" len="med"/>
                      <a:tailEnd type="none" w="med" len="med"/>
                    </a:lnT>
                    <a:lnB w="9525" cap="flat" cmpd="sng" algn="ctr">
                      <a:solidFill>
                        <a:srgbClr val="C0F4FF"/>
                      </a:solidFill>
                      <a:prstDash val="solid"/>
                      <a:round/>
                      <a:headEnd type="none" w="med" len="med"/>
                      <a:tailEnd type="none" w="med" len="med"/>
                    </a:lnB>
                    <a:solidFill>
                      <a:srgbClr val="D5D5D5"/>
                    </a:solidFill>
                  </a:tcPr>
                </a:tc>
                <a:tc>
                  <a:txBody>
                    <a:bodyPr/>
                    <a:lstStyle/>
                    <a:p>
                      <a:pPr algn="l"/>
                      <a:r>
                        <a:rPr lang="en-IN" sz="1200" u="none">
                          <a:solidFill>
                            <a:schemeClr val="tx1"/>
                          </a:solidFill>
                          <a:effectLst/>
                          <a:latin typeface="Times New Roman" pitchFamily="18" charset="0"/>
                          <a:cs typeface="Times New Roman" pitchFamily="18" charset="0"/>
                        </a:rPr>
                        <a:t>Description</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80E127"/>
                      </a:solidFill>
                      <a:prstDash val="solid"/>
                      <a:round/>
                      <a:headEnd type="none" w="med" len="med"/>
                      <a:tailEnd type="none" w="med" len="med"/>
                    </a:lnR>
                    <a:lnT w="9525" cap="flat" cmpd="sng" algn="ctr">
                      <a:solidFill>
                        <a:srgbClr val="50E727"/>
                      </a:solidFill>
                      <a:prstDash val="solid"/>
                      <a:round/>
                      <a:headEnd type="none" w="med" len="med"/>
                      <a:tailEnd type="none" w="med" len="med"/>
                    </a:lnT>
                    <a:lnB w="9525" cap="flat" cmpd="sng" algn="ctr">
                      <a:solidFill>
                        <a:srgbClr val="80B54C"/>
                      </a:solidFill>
                      <a:prstDash val="solid"/>
                      <a:round/>
                      <a:headEnd type="none" w="med" len="med"/>
                      <a:tailEnd type="none" w="med" len="med"/>
                    </a:lnB>
                    <a:solidFill>
                      <a:srgbClr val="D5D5D5"/>
                    </a:solidFill>
                  </a:tcPr>
                </a:tc>
              </a:tr>
              <a:tr h="1659699">
                <a:tc>
                  <a:txBody>
                    <a:bodyPr/>
                    <a:lstStyle/>
                    <a:p>
                      <a:pPr algn="l"/>
                      <a:r>
                        <a:rPr lang="en-IN" sz="1200" u="none" dirty="0">
                          <a:solidFill>
                            <a:schemeClr val="tx1"/>
                          </a:solidFill>
                          <a:effectLst/>
                          <a:latin typeface="Times New Roman" pitchFamily="18" charset="0"/>
                          <a:cs typeface="Times New Roman" pitchFamily="18" charset="0"/>
                        </a:rPr>
                        <a:t>Logical </a:t>
                      </a:r>
                      <a:r>
                        <a:rPr lang="en-IN" sz="1200" u="none" dirty="0" smtClean="0">
                          <a:solidFill>
                            <a:schemeClr val="tx1"/>
                          </a:solidFill>
                          <a:effectLst/>
                          <a:latin typeface="Times New Roman" pitchFamily="18" charset="0"/>
                          <a:cs typeface="Times New Roman" pitchFamily="18" charset="0"/>
                        </a:rPr>
                        <a:t>AND (&amp;&amp;)</a:t>
                      </a:r>
                      <a:endParaRPr lang="en-IN" sz="1200" u="none" dirty="0">
                        <a:solidFill>
                          <a:schemeClr val="tx1"/>
                        </a:solidFill>
                        <a:effectLst/>
                        <a:latin typeface="Times New Roman" pitchFamily="18" charset="0"/>
                        <a:cs typeface="Times New Roman" pitchFamily="18" charset="0"/>
                      </a:endParaRPr>
                    </a:p>
                  </a:txBody>
                  <a:tcPr marL="78288" marR="78288" marT="78288" marB="78288" anchor="ctr">
                    <a:lnL w="9525" cap="flat" cmpd="sng" algn="ctr">
                      <a:solidFill>
                        <a:srgbClr val="E0F4FF"/>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C0F4FF"/>
                      </a:solidFill>
                      <a:prstDash val="solid"/>
                      <a:round/>
                      <a:headEnd type="none" w="med" len="med"/>
                      <a:tailEnd type="none" w="med" len="med"/>
                    </a:lnT>
                    <a:lnB w="9525" cap="flat" cmpd="sng" algn="ctr">
                      <a:solidFill>
                        <a:srgbClr val="C0EB27"/>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expr1 &amp;&amp; expr2</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C0F4FF"/>
                      </a:solidFill>
                      <a:prstDash val="solid"/>
                      <a:round/>
                      <a:headEnd type="none" w="med" len="med"/>
                      <a:tailEnd type="none" w="med" len="med"/>
                    </a:lnT>
                    <a:lnB w="9525" cap="flat" cmpd="sng" algn="ctr">
                      <a:solidFill>
                        <a:srgbClr val="C0EB27"/>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Returns expr1 if it can be converted to false; otherwise, returns expr2. Thus, when used with Boolean values, &amp;&amp; returns true if both operands are true; otherwise, returns false.</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602C4C"/>
                      </a:solidFill>
                      <a:prstDash val="solid"/>
                      <a:round/>
                      <a:headEnd type="none" w="med" len="med"/>
                      <a:tailEnd type="none" w="med" len="med"/>
                    </a:lnR>
                    <a:lnT w="9525" cap="flat" cmpd="sng" algn="ctr">
                      <a:solidFill>
                        <a:srgbClr val="80B54C"/>
                      </a:solidFill>
                      <a:prstDash val="solid"/>
                      <a:round/>
                      <a:headEnd type="none" w="med" len="med"/>
                      <a:tailEnd type="none" w="med" len="med"/>
                    </a:lnT>
                    <a:lnB w="9525" cap="flat" cmpd="sng" algn="ctr">
                      <a:solidFill>
                        <a:srgbClr val="90F5FF"/>
                      </a:solidFill>
                      <a:prstDash val="solid"/>
                      <a:round/>
                      <a:headEnd type="none" w="med" len="med"/>
                      <a:tailEnd type="none" w="med" len="med"/>
                    </a:lnB>
                    <a:solidFill>
                      <a:srgbClr val="F4F4F4"/>
                    </a:solidFill>
                  </a:tcPr>
                </a:tc>
              </a:tr>
              <a:tr h="1659699">
                <a:tc>
                  <a:txBody>
                    <a:bodyPr/>
                    <a:lstStyle/>
                    <a:p>
                      <a:pPr algn="l"/>
                      <a:r>
                        <a:rPr lang="en-IN" sz="1200" u="none" dirty="0">
                          <a:solidFill>
                            <a:schemeClr val="tx1"/>
                          </a:solidFill>
                          <a:effectLst/>
                          <a:latin typeface="Times New Roman" pitchFamily="18" charset="0"/>
                          <a:cs typeface="Times New Roman" pitchFamily="18" charset="0"/>
                        </a:rPr>
                        <a:t>Logical OR (||)</a:t>
                      </a:r>
                    </a:p>
                  </a:txBody>
                  <a:tcPr marL="78288" marR="78288" marT="78288" marB="78288" anchor="ctr">
                    <a:lnL w="9525" cap="flat" cmpd="sng" algn="ctr">
                      <a:solidFill>
                        <a:srgbClr val="00F4FF"/>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C0EB27"/>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expr1 || expr2</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C0EB27"/>
                      </a:solidFill>
                      <a:prstDash val="solid"/>
                      <a:round/>
                      <a:headEnd type="none" w="med" len="med"/>
                      <a:tailEnd type="none" w="med" len="med"/>
                    </a:lnT>
                    <a:lnB w="9525" cap="flat" cmpd="sng" algn="ctr">
                      <a:solidFill>
                        <a:srgbClr val="80B64C"/>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Returns expr1 if it can be converted to true; otherwise, returns expr2. Thus, when used with Boolean values, || returns true if either operand is true; if both are false, returns false.</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80E127"/>
                      </a:solidFill>
                      <a:prstDash val="solid"/>
                      <a:round/>
                      <a:headEnd type="none" w="med" len="med"/>
                      <a:tailEnd type="none" w="med" len="med"/>
                    </a:lnR>
                    <a:lnT w="9525" cap="flat" cmpd="sng" algn="ctr">
                      <a:solidFill>
                        <a:srgbClr val="90F5FF"/>
                      </a:solidFill>
                      <a:prstDash val="solid"/>
                      <a:round/>
                      <a:headEnd type="none" w="med" len="med"/>
                      <a:tailEnd type="none" w="med" len="med"/>
                    </a:lnT>
                    <a:lnB w="9525" cap="flat" cmpd="sng" algn="ctr">
                      <a:solidFill>
                        <a:srgbClr val="80B64C"/>
                      </a:solidFill>
                      <a:prstDash val="solid"/>
                      <a:round/>
                      <a:headEnd type="none" w="med" len="med"/>
                      <a:tailEnd type="none" w="med" len="med"/>
                    </a:lnB>
                    <a:solidFill>
                      <a:srgbClr val="F4F4F4"/>
                    </a:solidFill>
                  </a:tcPr>
                </a:tc>
              </a:tr>
              <a:tr h="908137">
                <a:tc>
                  <a:txBody>
                    <a:bodyPr/>
                    <a:lstStyle/>
                    <a:p>
                      <a:pPr algn="l"/>
                      <a:r>
                        <a:rPr lang="en-IN" sz="1200" u="none" dirty="0">
                          <a:solidFill>
                            <a:schemeClr val="tx1"/>
                          </a:solidFill>
                          <a:effectLst/>
                          <a:latin typeface="Times New Roman" pitchFamily="18" charset="0"/>
                          <a:cs typeface="Times New Roman" pitchFamily="18" charset="0"/>
                        </a:rPr>
                        <a:t>Logical </a:t>
                      </a:r>
                      <a:r>
                        <a:rPr lang="en-IN" sz="1200" u="none" dirty="0" smtClean="0">
                          <a:solidFill>
                            <a:schemeClr val="tx1"/>
                          </a:solidFill>
                          <a:effectLst/>
                          <a:latin typeface="Times New Roman" pitchFamily="18" charset="0"/>
                          <a:cs typeface="Times New Roman" pitchFamily="18" charset="0"/>
                        </a:rPr>
                        <a:t>NOT</a:t>
                      </a:r>
                      <a:r>
                        <a:rPr lang="en-IN" sz="1200" u="none" dirty="0">
                          <a:solidFill>
                            <a:schemeClr val="tx1"/>
                          </a:solidFill>
                          <a:effectLst/>
                          <a:latin typeface="Times New Roman" pitchFamily="18" charset="0"/>
                          <a:cs typeface="Times New Roman" pitchFamily="18" charset="0"/>
                        </a:rPr>
                        <a:t> (!)</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A4A4A4"/>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IN" sz="1200" u="none">
                          <a:solidFill>
                            <a:schemeClr val="tx1"/>
                          </a:solidFill>
                          <a:effectLst/>
                          <a:latin typeface="Times New Roman" pitchFamily="18" charset="0"/>
                          <a:cs typeface="Times New Roman" pitchFamily="18" charset="0"/>
                        </a:rPr>
                        <a:t>!expr</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80B64C"/>
                      </a:solidFill>
                      <a:prstDash val="solid"/>
                      <a:round/>
                      <a:headEnd type="none" w="med" len="med"/>
                      <a:tailEnd type="none" w="med" len="med"/>
                    </a:lnT>
                    <a:lnB w="9525" cap="flat" cmpd="sng" algn="ctr">
                      <a:solidFill>
                        <a:srgbClr val="A0F4FF"/>
                      </a:solidFill>
                      <a:prstDash val="solid"/>
                      <a:round/>
                      <a:headEnd type="none" w="med" len="med"/>
                      <a:tailEnd type="none" w="med" len="med"/>
                    </a:lnB>
                    <a:solidFill>
                      <a:srgbClr val="F4F4F4"/>
                    </a:solidFill>
                  </a:tcPr>
                </a:tc>
                <a:tc>
                  <a:txBody>
                    <a:bodyPr/>
                    <a:lstStyle/>
                    <a:p>
                      <a:pPr algn="l"/>
                      <a:r>
                        <a:rPr lang="en-IN" sz="1200" u="none" dirty="0">
                          <a:solidFill>
                            <a:schemeClr val="tx1"/>
                          </a:solidFill>
                          <a:effectLst/>
                          <a:latin typeface="Times New Roman" pitchFamily="18" charset="0"/>
                          <a:cs typeface="Times New Roman" pitchFamily="18" charset="0"/>
                        </a:rPr>
                        <a:t>Returns false if its single operand that can be converted to true; otherwise, returns true.</a:t>
                      </a:r>
                    </a:p>
                  </a:txBody>
                  <a:tcPr marL="78288" marR="78288" marT="78288" marB="78288" anchor="ctr">
                    <a:lnL w="9525" cap="flat" cmpd="sng" algn="ctr">
                      <a:solidFill>
                        <a:srgbClr val="A4A4A4"/>
                      </a:solidFill>
                      <a:prstDash val="solid"/>
                      <a:round/>
                      <a:headEnd type="none" w="med" len="med"/>
                      <a:tailEnd type="none" w="med" len="med"/>
                    </a:lnL>
                    <a:lnR w="9525" cap="flat" cmpd="sng" algn="ctr">
                      <a:solidFill>
                        <a:srgbClr val="60E227"/>
                      </a:solidFill>
                      <a:prstDash val="solid"/>
                      <a:round/>
                      <a:headEnd type="none" w="med" len="med"/>
                      <a:tailEnd type="none" w="med" len="med"/>
                    </a:lnR>
                    <a:lnT w="9525" cap="flat" cmpd="sng" algn="ctr">
                      <a:solidFill>
                        <a:srgbClr val="80B64C"/>
                      </a:solidFill>
                      <a:prstDash val="solid"/>
                      <a:round/>
                      <a:headEnd type="none" w="med" len="med"/>
                      <a:tailEnd type="none" w="med" len="med"/>
                    </a:lnT>
                    <a:lnB w="9525" cap="flat" cmpd="sng" algn="ctr">
                      <a:solidFill>
                        <a:srgbClr val="90E027"/>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3995615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String operators</a:t>
            </a:r>
          </a:p>
        </p:txBody>
      </p:sp>
      <p:sp>
        <p:nvSpPr>
          <p:cNvPr id="3" name="Content Placeholder 2"/>
          <p:cNvSpPr>
            <a:spLocks noGrp="1"/>
          </p:cNvSpPr>
          <p:nvPr>
            <p:ph sz="quarter" idx="1"/>
          </p:nvPr>
        </p:nvSpPr>
        <p:spPr/>
        <p:txBody>
          <a:bodyPr/>
          <a:lstStyle/>
          <a:p>
            <a:pPr algn="just"/>
            <a:r>
              <a:rPr lang="en-IN" dirty="0"/>
              <a:t>In addition to the comparison operators, which can be used on string values, the concatenation operator (+) concatenates two string values together, returning another string that is the union of the two operand strings</a:t>
            </a:r>
            <a:r>
              <a:rPr lang="en-IN" dirty="0" smtClean="0"/>
              <a:t>.</a:t>
            </a:r>
          </a:p>
          <a:p>
            <a:pPr marL="0" indent="0" algn="ctr">
              <a:buNone/>
            </a:pPr>
            <a:r>
              <a:rPr lang="en-IN" dirty="0">
                <a:solidFill>
                  <a:srgbClr val="0070C0"/>
                </a:solidFill>
              </a:rPr>
              <a:t>console.log('my ' + 'string'); // console logs the string "my string</a:t>
            </a:r>
            <a:r>
              <a:rPr lang="en-IN" dirty="0" smtClean="0">
                <a:solidFill>
                  <a:srgbClr val="0070C0"/>
                </a:solidFill>
              </a:rPr>
              <a:t>".</a:t>
            </a:r>
          </a:p>
          <a:p>
            <a:pPr marL="0" indent="0" algn="ctr">
              <a:buNone/>
            </a:pPr>
            <a:endParaRPr lang="en-US" dirty="0">
              <a:solidFill>
                <a:srgbClr val="0070C0"/>
              </a:solidFill>
            </a:endParaRPr>
          </a:p>
          <a:p>
            <a:pPr marL="0" indent="0" algn="ctr">
              <a:buNone/>
            </a:pPr>
            <a:r>
              <a:rPr lang="en-IN" dirty="0" err="1">
                <a:solidFill>
                  <a:srgbClr val="0070C0"/>
                </a:solidFill>
              </a:rPr>
              <a:t>var</a:t>
            </a:r>
            <a:r>
              <a:rPr lang="en-IN" dirty="0">
                <a:solidFill>
                  <a:srgbClr val="0070C0"/>
                </a:solidFill>
              </a:rPr>
              <a:t> </a:t>
            </a:r>
            <a:r>
              <a:rPr lang="en-IN" dirty="0" err="1">
                <a:solidFill>
                  <a:srgbClr val="0070C0"/>
                </a:solidFill>
              </a:rPr>
              <a:t>mystring</a:t>
            </a:r>
            <a:r>
              <a:rPr lang="en-IN" dirty="0">
                <a:solidFill>
                  <a:srgbClr val="0070C0"/>
                </a:solidFill>
              </a:rPr>
              <a:t> = 'alpha'; </a:t>
            </a:r>
            <a:r>
              <a:rPr lang="en-IN" dirty="0" err="1">
                <a:solidFill>
                  <a:srgbClr val="0070C0"/>
                </a:solidFill>
              </a:rPr>
              <a:t>mystring</a:t>
            </a:r>
            <a:r>
              <a:rPr lang="en-IN" dirty="0">
                <a:solidFill>
                  <a:srgbClr val="0070C0"/>
                </a:solidFill>
              </a:rPr>
              <a:t> += 'bet'; // evaluates to "alphabet" and assigns this value to </a:t>
            </a:r>
            <a:r>
              <a:rPr lang="en-IN" dirty="0" err="1">
                <a:solidFill>
                  <a:srgbClr val="0070C0"/>
                </a:solidFill>
              </a:rPr>
              <a:t>mystring</a:t>
            </a:r>
            <a:r>
              <a:rPr lang="en-IN" dirty="0">
                <a:solidFill>
                  <a:srgbClr val="0070C0"/>
                </a:solidFill>
              </a:rPr>
              <a:t>.</a:t>
            </a:r>
          </a:p>
        </p:txBody>
      </p:sp>
    </p:spTree>
    <p:extLst>
      <p:ext uri="{BB962C8B-B14F-4D97-AF65-F5344CB8AC3E}">
        <p14:creationId xmlns:p14="http://schemas.microsoft.com/office/powerpoint/2010/main" val="4097765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Conditional (ternary) operator</a:t>
            </a:r>
          </a:p>
        </p:txBody>
      </p:sp>
      <p:sp>
        <p:nvSpPr>
          <p:cNvPr id="3" name="Content Placeholder 2"/>
          <p:cNvSpPr>
            <a:spLocks noGrp="1"/>
          </p:cNvSpPr>
          <p:nvPr>
            <p:ph sz="quarter" idx="1"/>
          </p:nvPr>
        </p:nvSpPr>
        <p:spPr/>
        <p:txBody>
          <a:bodyPr>
            <a:normAutofit fontScale="85000" lnSpcReduction="10000"/>
          </a:bodyPr>
          <a:lstStyle/>
          <a:p>
            <a:pPr algn="just"/>
            <a:r>
              <a:rPr lang="en-IN" dirty="0"/>
              <a:t>The conditional operator is the only JavaScript operator that takes three operands. The operator can have one of two values based on a condition. The syntax is:</a:t>
            </a:r>
          </a:p>
          <a:p>
            <a:pPr algn="just"/>
            <a:endParaRPr lang="en-IN" dirty="0"/>
          </a:p>
          <a:p>
            <a:pPr marL="0" indent="0" algn="ctr">
              <a:buNone/>
            </a:pPr>
            <a:r>
              <a:rPr lang="en-IN" dirty="0">
                <a:solidFill>
                  <a:srgbClr val="0070C0"/>
                </a:solidFill>
              </a:rPr>
              <a:t>condition ? </a:t>
            </a:r>
            <a:r>
              <a:rPr lang="en-IN" dirty="0" smtClean="0">
                <a:solidFill>
                  <a:srgbClr val="0070C0"/>
                </a:solidFill>
              </a:rPr>
              <a:t>val1 </a:t>
            </a:r>
            <a:r>
              <a:rPr lang="en-IN" dirty="0">
                <a:solidFill>
                  <a:srgbClr val="0070C0"/>
                </a:solidFill>
              </a:rPr>
              <a:t>: </a:t>
            </a:r>
            <a:r>
              <a:rPr lang="en-IN" dirty="0" smtClean="0">
                <a:solidFill>
                  <a:srgbClr val="0070C0"/>
                </a:solidFill>
              </a:rPr>
              <a:t>val2</a:t>
            </a:r>
          </a:p>
          <a:p>
            <a:pPr algn="just"/>
            <a:r>
              <a:rPr lang="en-IN" dirty="0"/>
              <a:t>If condition is true, the operator has the value of val1. Otherwise it has the value of val2. You can use the conditional operator anywhere you would use a standard operator.</a:t>
            </a:r>
          </a:p>
          <a:p>
            <a:pPr algn="just"/>
            <a:endParaRPr lang="en-IN" dirty="0">
              <a:solidFill>
                <a:srgbClr val="0070C0"/>
              </a:solidFill>
            </a:endParaRPr>
          </a:p>
          <a:p>
            <a:pPr marL="0" indent="0" algn="just">
              <a:buNone/>
            </a:pPr>
            <a:r>
              <a:rPr lang="en-IN" dirty="0"/>
              <a:t>For example,</a:t>
            </a:r>
          </a:p>
          <a:p>
            <a:pPr marL="0" indent="0" algn="ctr">
              <a:buNone/>
            </a:pPr>
            <a:endParaRPr lang="en-IN" dirty="0">
              <a:solidFill>
                <a:srgbClr val="0070C0"/>
              </a:solidFill>
            </a:endParaRPr>
          </a:p>
          <a:p>
            <a:pPr marL="0" indent="0" algn="ctr">
              <a:buNone/>
            </a:pPr>
            <a:r>
              <a:rPr lang="en-IN" dirty="0" err="1">
                <a:solidFill>
                  <a:srgbClr val="0070C0"/>
                </a:solidFill>
              </a:rPr>
              <a:t>var</a:t>
            </a:r>
            <a:r>
              <a:rPr lang="en-IN" dirty="0">
                <a:solidFill>
                  <a:srgbClr val="0070C0"/>
                </a:solidFill>
              </a:rPr>
              <a:t> status = (age &gt;= 18) ? 'adult' : 'minor';</a:t>
            </a:r>
          </a:p>
        </p:txBody>
      </p:sp>
    </p:spTree>
    <p:extLst>
      <p:ext uri="{BB962C8B-B14F-4D97-AF65-F5344CB8AC3E}">
        <p14:creationId xmlns:p14="http://schemas.microsoft.com/office/powerpoint/2010/main" val="2076951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Comma operator</a:t>
            </a:r>
          </a:p>
        </p:txBody>
      </p:sp>
      <p:sp>
        <p:nvSpPr>
          <p:cNvPr id="3" name="Content Placeholder 2"/>
          <p:cNvSpPr>
            <a:spLocks noGrp="1"/>
          </p:cNvSpPr>
          <p:nvPr>
            <p:ph sz="quarter" idx="1"/>
          </p:nvPr>
        </p:nvSpPr>
        <p:spPr/>
        <p:txBody>
          <a:bodyPr>
            <a:normAutofit/>
          </a:bodyPr>
          <a:lstStyle/>
          <a:p>
            <a:pPr algn="just"/>
            <a:r>
              <a:rPr lang="en-IN" dirty="0"/>
              <a:t>The comma operator (,) evaluates both of its operands and returns the value of the last operand. This operator is primarily used inside a for loop, to allow multiple variables to be updated each time through the loop</a:t>
            </a:r>
            <a:r>
              <a:rPr lang="en-IN" dirty="0" smtClean="0"/>
              <a:t>.</a:t>
            </a:r>
          </a:p>
          <a:p>
            <a:pPr algn="just"/>
            <a:r>
              <a:rPr lang="en-IN" dirty="0"/>
              <a:t>For example, if a is a 2-dimensional array with 10 elements on a side, the following code uses the comma operator to update two variables at once. The code prints the values of the diagonal elements in the array:</a:t>
            </a:r>
          </a:p>
        </p:txBody>
      </p:sp>
    </p:spTree>
    <p:extLst>
      <p:ext uri="{BB962C8B-B14F-4D97-AF65-F5344CB8AC3E}">
        <p14:creationId xmlns:p14="http://schemas.microsoft.com/office/powerpoint/2010/main" val="2276985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714</TotalTime>
  <Words>934</Words>
  <Application>Microsoft Office PowerPoint</Application>
  <PresentationFormat>On-screen Show (4:3)</PresentationFormat>
  <Paragraphs>156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PowerPoint Presentation</vt:lpstr>
      <vt:lpstr>JavaScript Operators</vt:lpstr>
      <vt:lpstr>Assignment operators</vt:lpstr>
      <vt:lpstr>Comparison operators</vt:lpstr>
      <vt:lpstr>Arithmetic operators</vt:lpstr>
      <vt:lpstr>Logical operators</vt:lpstr>
      <vt:lpstr>String operators</vt:lpstr>
      <vt:lpstr>Conditional (ternary) operator</vt:lpstr>
      <vt:lpstr>Comma operator</vt:lpstr>
      <vt:lpstr>Comma operator(contd.)</vt:lpstr>
      <vt:lpstr>Unary operators</vt:lpstr>
      <vt:lpstr>Unary operators</vt:lpstr>
      <vt:lpstr>Relational operators</vt:lpstr>
      <vt:lpstr>Spread operator</vt:lpstr>
      <vt:lpstr>Rest operator</vt:lpstr>
      <vt:lpstr>Destructuring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Y Computer</cp:lastModifiedBy>
  <cp:revision>137</cp:revision>
  <dcterms:created xsi:type="dcterms:W3CDTF">2020-07-17T10:32:53Z</dcterms:created>
  <dcterms:modified xsi:type="dcterms:W3CDTF">2022-08-05T11:24:40Z</dcterms:modified>
</cp:coreProperties>
</file>