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Lexend SemiBold"/>
      <p:regular r:id="rId18"/>
      <p:bold r:id="rId19"/>
    </p:embeddedFont>
    <p:embeddedFont>
      <p:font typeface="Lexen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53563E-979C-46BA-AA3B-9F4075642D66}">
  <a:tblStyle styleId="{A453563E-979C-46BA-AA3B-9F4075642D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exen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LexendSemiBo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exendSemiBo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2d07090c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2d07090c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2d07090c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2d07090c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2d07090c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2d07090c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2d07090c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2d07090c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2d07090c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2d07090c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2d07090c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f2d07090c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2d07090c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2d07090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2d07090c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2d07090c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2d07090c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2d07090c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2d07090c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2d07090c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6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925" y="537875"/>
            <a:ext cx="4317075" cy="460562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-207125" y="185725"/>
            <a:ext cx="5645400" cy="415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The ultimate go-to-market strategy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5937400" y="-25"/>
            <a:ext cx="3206400" cy="5143500"/>
          </a:xfrm>
          <a:prstGeom prst="rect">
            <a:avLst/>
          </a:prstGeom>
          <a:solidFill>
            <a:srgbClr val="0036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72250" y="165500"/>
            <a:ext cx="4299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363D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Customer Journey Map</a:t>
            </a:r>
            <a:endParaRPr sz="2700">
              <a:solidFill>
                <a:srgbClr val="00363D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272250" y="1295650"/>
            <a:ext cx="8797200" cy="3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exend"/>
              <a:buChar char="●"/>
            </a:pPr>
            <a:r>
              <a:rPr b="1" lang="en" sz="1600">
                <a:solidFill>
                  <a:srgbClr val="00363D"/>
                </a:solidFill>
                <a:latin typeface="Lexend"/>
                <a:ea typeface="Lexend"/>
                <a:cs typeface="Lexend"/>
                <a:sym typeface="Lexend"/>
              </a:rPr>
              <a:t>Awareness: 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Social media campaigns, online ads, an</a:t>
            </a:r>
            <a:r>
              <a:rPr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 content marketing.</a:t>
            </a:r>
            <a:endParaRPr sz="1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exend"/>
              <a:buChar char="●"/>
            </a:pPr>
            <a:r>
              <a:rPr b="1" lang="en" sz="1600">
                <a:solidFill>
                  <a:srgbClr val="00363D"/>
                </a:solidFill>
                <a:latin typeface="Lexend"/>
                <a:ea typeface="Lexend"/>
                <a:cs typeface="Lexend"/>
                <a:sym typeface="Lexend"/>
              </a:rPr>
              <a:t>Consideration: 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Free webinars, trial workshops, and </a:t>
            </a:r>
            <a:r>
              <a:rPr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testimonials from past 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participants.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exend"/>
              <a:buChar char="●"/>
            </a:pPr>
            <a:r>
              <a:rPr b="1" lang="en" sz="1600">
                <a:solidFill>
                  <a:srgbClr val="00363D"/>
                </a:solidFill>
                <a:latin typeface="Lexend"/>
                <a:ea typeface="Lexend"/>
                <a:cs typeface="Lexend"/>
                <a:sym typeface="Lexend"/>
              </a:rPr>
              <a:t>Purchase: 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Easy sign-up process, secure payment op</a:t>
            </a:r>
            <a:r>
              <a:rPr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tions, and immediate access 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to resources.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exend"/>
              <a:buChar char="●"/>
            </a:pPr>
            <a:r>
              <a:rPr b="1" lang="en" sz="1600">
                <a:solidFill>
                  <a:srgbClr val="00363D"/>
                </a:solidFill>
                <a:latin typeface="Lexend"/>
                <a:ea typeface="Lexend"/>
                <a:cs typeface="Lexend"/>
                <a:sym typeface="Lexend"/>
              </a:rPr>
              <a:t>Retention: 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Continuous support, follow-up mentorshi</a:t>
            </a:r>
            <a:r>
              <a:rPr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 sessions, and community 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engagement.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exend"/>
              <a:buChar char="●"/>
            </a:pPr>
            <a:r>
              <a:rPr b="1" lang="en" sz="1600">
                <a:solidFill>
                  <a:srgbClr val="00363D"/>
                </a:solidFill>
                <a:latin typeface="Lexend"/>
                <a:ea typeface="Lexend"/>
                <a:cs typeface="Lexend"/>
                <a:sym typeface="Lexend"/>
              </a:rPr>
              <a:t>Advocacy: 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Encourage referrals and offer incentives </a:t>
            </a:r>
            <a:r>
              <a:rPr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for recommendations</a:t>
            </a:r>
            <a:endParaRPr sz="1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/>
          <p:nvPr/>
        </p:nvSpPr>
        <p:spPr>
          <a:xfrm>
            <a:off x="5937400" y="-25"/>
            <a:ext cx="3206400" cy="5143500"/>
          </a:xfrm>
          <a:prstGeom prst="rect">
            <a:avLst/>
          </a:prstGeom>
          <a:solidFill>
            <a:srgbClr val="0036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205400" y="165500"/>
            <a:ext cx="66960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363D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Promotions and Outreach Chann</a:t>
            </a:r>
            <a:r>
              <a:rPr lang="en" sz="27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els</a:t>
            </a:r>
            <a:endParaRPr sz="270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272250" y="1295650"/>
            <a:ext cx="8797200" cy="3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exend"/>
              <a:buChar char="●"/>
            </a:pPr>
            <a:r>
              <a:rPr b="1" lang="en" sz="1600">
                <a:solidFill>
                  <a:srgbClr val="00363D"/>
                </a:solidFill>
                <a:latin typeface="Lexend"/>
                <a:ea typeface="Lexend"/>
                <a:cs typeface="Lexend"/>
                <a:sym typeface="Lexend"/>
              </a:rPr>
              <a:t>Online Marketing: 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Social media, email campaigns, </a:t>
            </a:r>
            <a:r>
              <a:rPr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SEO optimization, and content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 marketing.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exend"/>
              <a:buChar char="●"/>
            </a:pPr>
            <a:r>
              <a:rPr b="1" lang="en" sz="1600">
                <a:solidFill>
                  <a:srgbClr val="00363D"/>
                </a:solidFill>
                <a:latin typeface="Lexend"/>
                <a:ea typeface="Lexend"/>
                <a:cs typeface="Lexend"/>
                <a:sym typeface="Lexend"/>
              </a:rPr>
              <a:t>Offline  Marketing:  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Collaborations  with  education</a:t>
            </a:r>
            <a:r>
              <a:rPr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al  institutions,  tech  meetups,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  and  industry conferences.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exend"/>
              <a:buChar char="●"/>
            </a:pPr>
            <a:r>
              <a:rPr b="1" lang="en" sz="1600">
                <a:solidFill>
                  <a:srgbClr val="00363D"/>
                </a:solidFill>
                <a:latin typeface="Lexend"/>
                <a:ea typeface="Lexend"/>
                <a:cs typeface="Lexend"/>
                <a:sym typeface="Lexend"/>
              </a:rPr>
              <a:t>Customer Service: 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Dedicated support team to assis</a:t>
            </a:r>
            <a:r>
              <a:rPr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 participants with any issues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 or inquiries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1545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-482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/>
          <p:nvPr/>
        </p:nvSpPr>
        <p:spPr>
          <a:xfrm>
            <a:off x="3413475" y="527550"/>
            <a:ext cx="2596200" cy="1013700"/>
          </a:xfrm>
          <a:prstGeom prst="rect">
            <a:avLst/>
          </a:prstGeom>
          <a:solidFill>
            <a:srgbClr val="EBCB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/>
          <p:nvPr/>
        </p:nvSpPr>
        <p:spPr>
          <a:xfrm>
            <a:off x="6056000" y="527550"/>
            <a:ext cx="2596200" cy="1013700"/>
          </a:xfrm>
          <a:prstGeom prst="rect">
            <a:avLst/>
          </a:prstGeom>
          <a:solidFill>
            <a:srgbClr val="EBCB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6056000" y="2650125"/>
            <a:ext cx="2596200" cy="1013700"/>
          </a:xfrm>
          <a:prstGeom prst="rect">
            <a:avLst/>
          </a:prstGeom>
          <a:solidFill>
            <a:srgbClr val="EBCB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3413475" y="2650125"/>
            <a:ext cx="2596200" cy="1013700"/>
          </a:xfrm>
          <a:prstGeom prst="rect">
            <a:avLst/>
          </a:prstGeom>
          <a:solidFill>
            <a:srgbClr val="EBCB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3413475" y="527550"/>
            <a:ext cx="25962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363D"/>
                </a:solidFill>
                <a:latin typeface="Calibri"/>
                <a:ea typeface="Calibri"/>
                <a:cs typeface="Calibri"/>
                <a:sym typeface="Calibri"/>
              </a:rPr>
              <a:t>STRENGTHS</a:t>
            </a:r>
            <a:endParaRPr b="1" sz="1900">
              <a:solidFill>
                <a:srgbClr val="0036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6056000" y="2650125"/>
            <a:ext cx="25962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363D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" sz="1900">
                <a:solidFill>
                  <a:srgbClr val="00363D"/>
                </a:solidFill>
                <a:latin typeface="Calibri"/>
                <a:ea typeface="Calibri"/>
                <a:cs typeface="Calibri"/>
                <a:sym typeface="Calibri"/>
              </a:rPr>
              <a:t>HREATS</a:t>
            </a:r>
            <a:endParaRPr b="1" sz="1900">
              <a:solidFill>
                <a:srgbClr val="0036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413475" y="2650125"/>
            <a:ext cx="25962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363D"/>
                </a:solidFill>
                <a:latin typeface="Calibri"/>
                <a:ea typeface="Calibri"/>
                <a:cs typeface="Calibri"/>
                <a:sym typeface="Calibri"/>
              </a:rPr>
              <a:t>OPPORTUNITIES</a:t>
            </a:r>
            <a:endParaRPr b="1" sz="1900">
              <a:solidFill>
                <a:srgbClr val="0036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6056000" y="527550"/>
            <a:ext cx="25962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363D"/>
                </a:solidFill>
                <a:latin typeface="Calibri"/>
                <a:ea typeface="Calibri"/>
                <a:cs typeface="Calibri"/>
                <a:sym typeface="Calibri"/>
              </a:rPr>
              <a:t>WEAKNESSE</a:t>
            </a:r>
            <a:r>
              <a:rPr b="1" lang="en" sz="1900">
                <a:solidFill>
                  <a:srgbClr val="00363D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1" sz="1900">
              <a:solidFill>
                <a:srgbClr val="0036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5937400" y="-25"/>
            <a:ext cx="3206400" cy="5143500"/>
          </a:xfrm>
          <a:prstGeom prst="rect">
            <a:avLst/>
          </a:prstGeom>
          <a:solidFill>
            <a:srgbClr val="0036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227575" y="165500"/>
            <a:ext cx="3299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363D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Product</a:t>
            </a:r>
            <a:r>
              <a:rPr lang="en" sz="2700">
                <a:solidFill>
                  <a:srgbClr val="00363D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 Concept</a:t>
            </a:r>
            <a:endParaRPr sz="2700">
              <a:solidFill>
                <a:srgbClr val="00363D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81225" y="94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{A453563E-979C-46BA-AA3B-9F4075642D66}</a:tableStyleId>
              </a:tblPr>
              <a:tblGrid>
                <a:gridCol w="782100"/>
                <a:gridCol w="1496925"/>
                <a:gridCol w="1362875"/>
                <a:gridCol w="1690525"/>
                <a:gridCol w="1690525"/>
                <a:gridCol w="1958600"/>
              </a:tblGrid>
              <a:tr h="4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363D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S. No. </a:t>
                      </a:r>
                      <a:endParaRPr>
                        <a:solidFill>
                          <a:srgbClr val="00363D"/>
                        </a:solidFill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91425" marB="91425" marR="91425" marL="91425">
                    <a:solidFill>
                      <a:srgbClr val="EBCB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363D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Pain Points</a:t>
                      </a:r>
                      <a:endParaRPr>
                        <a:solidFill>
                          <a:srgbClr val="00363D"/>
                        </a:solidFill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91425" marB="91425" marR="91425" marL="91425">
                    <a:solidFill>
                      <a:srgbClr val="EBCB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363D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Solution</a:t>
                      </a:r>
                      <a:endParaRPr>
                        <a:solidFill>
                          <a:srgbClr val="00363D"/>
                        </a:solidFill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91425" marB="91425" marR="91425" marL="91425">
                    <a:solidFill>
                      <a:srgbClr val="EBCB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363D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Competitor Notes</a:t>
                      </a:r>
                      <a:endParaRPr>
                        <a:solidFill>
                          <a:srgbClr val="00363D"/>
                        </a:solidFill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91425" marB="91425" marR="91425" marL="91425">
                    <a:solidFill>
                      <a:srgbClr val="EBCB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363D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Important Features</a:t>
                      </a:r>
                      <a:endParaRPr>
                        <a:solidFill>
                          <a:srgbClr val="00363D"/>
                        </a:solidFill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91425" marB="91425" marR="91425" marL="91425">
                    <a:solidFill>
                      <a:srgbClr val="EBCB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363D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Unique Selling Proposition (USP)</a:t>
                      </a:r>
                      <a:endParaRPr>
                        <a:solidFill>
                          <a:srgbClr val="00363D"/>
                        </a:solidFill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91425" marB="91425" marR="91425" marL="91425">
                    <a:solidFill>
                      <a:srgbClr val="EBCB3C"/>
                    </a:solidFill>
                  </a:tcPr>
                </a:tc>
              </a:tr>
              <a:tr h="111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1</a:t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Difficulty in applying theoretical knowledge to real-world problems.</a:t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Personalized mentorship from industry experts bridging theory and practice.</a:t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Competitors like Coursera, Udemy etc. focus on offering a wide range of online courses but lack in personalized mentorship and real-world application.</a:t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One-on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-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one mentorship</a:t>
                      </a:r>
                      <a:r>
                        <a:rPr lang="en" sz="1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 from in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dustry experts.</a:t>
                      </a:r>
                      <a:endParaRPr sz="10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Direct, personalized mentorship from industry veterans.</a:t>
                      </a:r>
                      <a:endParaRPr sz="10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  <a:tr h="83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2</a:t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 Limited access to personalized mentorship.</a:t>
                      </a:r>
                      <a:endParaRPr sz="10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Workshops tailored to industry standards and  Certifications that improve career prospects.</a:t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 Bootcamps (e.g., General Assembly) provide intense short-term training but may lack flexibility and mentorship depth.</a:t>
                      </a:r>
                      <a:endParaRPr sz="10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Certific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ations that meet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 current 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industry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 deman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ds. Hands-on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 session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 focused on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real-wo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rld application.</a:t>
                      </a:r>
                      <a:endParaRPr sz="10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Focus on real-world skill application. Certifications that directly improve employability and industry relevance.</a:t>
                      </a:r>
                      <a:endParaRPr sz="10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  <a:tr h="97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3</a:t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 Confusion in navigating career transitions and skill upgrades.</a:t>
                      </a:r>
                      <a:endParaRPr sz="10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Structured guidance for career transition and growth</a:t>
                      </a:r>
                      <a:endParaRPr sz="10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Tailore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d guidance for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 career 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change or skill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 enhanc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ement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.</a:t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Specialized programs for professionals looking to shift careers or upgrade skills.</a:t>
                      </a:r>
                      <a:endParaRPr sz="10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5937400" y="-25"/>
            <a:ext cx="3206400" cy="5143500"/>
          </a:xfrm>
          <a:prstGeom prst="rect">
            <a:avLst/>
          </a:prstGeom>
          <a:solidFill>
            <a:srgbClr val="0036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272250" y="165500"/>
            <a:ext cx="3299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363D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Pitches</a:t>
            </a:r>
            <a:endParaRPr sz="2700">
              <a:solidFill>
                <a:srgbClr val="00363D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272250" y="1295650"/>
            <a:ext cx="8797200" cy="3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exend"/>
              <a:buChar char="●"/>
            </a:pPr>
            <a:r>
              <a:rPr b="1" lang="en" sz="1600">
                <a:solidFill>
                  <a:srgbClr val="00363D"/>
                </a:solidFill>
                <a:latin typeface="Lexend"/>
                <a:ea typeface="Lexend"/>
                <a:cs typeface="Lexend"/>
                <a:sym typeface="Lexend"/>
              </a:rPr>
              <a:t>To  Leadership: 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Emphasize  the  growing  demand  </a:t>
            </a:r>
            <a:r>
              <a:rPr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for  upskilling  and  the  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unique  positioning  of Hubnex Educate.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exend"/>
              <a:buChar char="●"/>
            </a:pPr>
            <a:r>
              <a:rPr b="1" lang="en" sz="1600">
                <a:solidFill>
                  <a:srgbClr val="00363D"/>
                </a:solidFill>
                <a:latin typeface="Lexend"/>
                <a:ea typeface="Lexend"/>
                <a:cs typeface="Lexend"/>
                <a:sym typeface="Lexend"/>
              </a:rPr>
              <a:t>To  Donors  and  Finance: 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Highlight  the  potential </a:t>
            </a:r>
            <a:r>
              <a:rPr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for  revenue  generation  and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 the  need  for  initial funding to develop high-quality </a:t>
            </a:r>
            <a:r>
              <a:rPr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content.</a:t>
            </a:r>
            <a:endParaRPr sz="1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exend"/>
              <a:buChar char="●"/>
            </a:pPr>
            <a:r>
              <a:rPr b="1" lang="en" sz="1600">
                <a:solidFill>
                  <a:srgbClr val="00363D"/>
                </a:solidFill>
                <a:latin typeface="Lexend"/>
                <a:ea typeface="Lexend"/>
                <a:cs typeface="Lexend"/>
                <a:sym typeface="Lexend"/>
              </a:rPr>
              <a:t>To Target Audience: 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Showcase the benefits of prac</a:t>
            </a:r>
            <a:r>
              <a:rPr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tical learning and personalized</a:t>
            </a: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mentorship in achieving career goals.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5937400" y="-25"/>
            <a:ext cx="3206400" cy="5143500"/>
          </a:xfrm>
          <a:prstGeom prst="rect">
            <a:avLst/>
          </a:prstGeom>
          <a:solidFill>
            <a:srgbClr val="0036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272250" y="165500"/>
            <a:ext cx="3299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363D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Goals and KPIs</a:t>
            </a:r>
            <a:endParaRPr sz="2700">
              <a:solidFill>
                <a:srgbClr val="00363D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graphicFrame>
        <p:nvGraphicFramePr>
          <p:cNvPr id="110" name="Google Shape;110;p21"/>
          <p:cNvGraphicFramePr/>
          <p:nvPr/>
        </p:nvGraphicFramePr>
        <p:xfrm>
          <a:off x="272250" y="88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{A453563E-979C-46BA-AA3B-9F4075642D66}</a:tableStyleId>
              </a:tblPr>
              <a:tblGrid>
                <a:gridCol w="5665150"/>
                <a:gridCol w="3074625"/>
              </a:tblGrid>
              <a:tr h="48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363D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Goals</a:t>
                      </a:r>
                      <a:endParaRPr>
                        <a:solidFill>
                          <a:srgbClr val="00363D"/>
                        </a:solidFill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91425" marB="91425" marR="91425" marL="91425">
                    <a:solidFill>
                      <a:srgbClr val="EBCB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363D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KPIs</a:t>
                      </a:r>
                      <a:endParaRPr>
                        <a:solidFill>
                          <a:srgbClr val="00363D"/>
                        </a:solidFill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91425" marB="91425" marR="91425" marL="91425">
                    <a:solidFill>
                      <a:srgbClr val="EBCB3C"/>
                    </a:solidFill>
                  </a:tcPr>
                </a:tc>
              </a:tr>
              <a:tr h="133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exend"/>
                          <a:ea typeface="Lexend"/>
                          <a:cs typeface="Lexend"/>
                          <a:sym typeface="Lexend"/>
                        </a:rPr>
                        <a:t>Goal 1: </a:t>
                      </a:r>
                      <a:br>
                        <a:rPr lang="en" sz="1200">
                          <a:latin typeface="Lexend"/>
                          <a:ea typeface="Lexend"/>
                          <a:cs typeface="Lexend"/>
                          <a:sym typeface="Lexend"/>
                        </a:rPr>
                      </a:br>
                      <a:r>
                        <a:rPr lang="en" sz="1200">
                          <a:latin typeface="Lexend"/>
                          <a:ea typeface="Lexend"/>
                          <a:cs typeface="Lexend"/>
                          <a:sym typeface="Lexend"/>
                        </a:rPr>
                        <a:t>Achieve a 20% increase in workshop participants within the first six months.</a:t>
                      </a:r>
                      <a:endParaRPr sz="12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Number of sign-ups and participants</a:t>
                      </a:r>
                      <a:endParaRPr sz="12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  <a:tr h="99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exend"/>
                          <a:ea typeface="Lexend"/>
                          <a:cs typeface="Lexend"/>
                          <a:sym typeface="Lexend"/>
                        </a:rPr>
                        <a:t>Goal </a:t>
                      </a:r>
                      <a:r>
                        <a:rPr lang="en" sz="1200">
                          <a:latin typeface="Lexend"/>
                          <a:ea typeface="Lexend"/>
                          <a:cs typeface="Lexend"/>
                          <a:sym typeface="Lexend"/>
                        </a:rPr>
                        <a:t>2:</a:t>
                      </a:r>
                      <a:br>
                        <a:rPr lang="en" sz="1200">
                          <a:latin typeface="Lexend"/>
                          <a:ea typeface="Lexend"/>
                          <a:cs typeface="Lexend"/>
                          <a:sym typeface="Lexend"/>
                        </a:rPr>
                      </a:br>
                      <a:r>
                        <a:rPr lang="en" sz="1200">
                          <a:latin typeface="Lexend"/>
                          <a:ea typeface="Lexend"/>
                          <a:cs typeface="Lexend"/>
                          <a:sym typeface="Lexend"/>
                        </a:rPr>
                        <a:t>Establish partnerships with at least three tech companies for exclusive content.</a:t>
                      </a:r>
                      <a:endParaRPr sz="12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Number of partnerships and collaborations</a:t>
                      </a:r>
                      <a:endParaRPr sz="12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  <a:tr h="116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exend"/>
                          <a:ea typeface="Lexend"/>
                          <a:cs typeface="Lexend"/>
                          <a:sym typeface="Lexend"/>
                        </a:rPr>
                        <a:t>Goal </a:t>
                      </a:r>
                      <a:r>
                        <a:rPr lang="en" sz="1200">
                          <a:latin typeface="Lexend"/>
                          <a:ea typeface="Lexend"/>
                          <a:cs typeface="Lexend"/>
                          <a:sym typeface="Lexend"/>
                        </a:rPr>
                        <a:t>3:</a:t>
                      </a:r>
                      <a:br>
                        <a:rPr lang="en" sz="1200">
                          <a:latin typeface="Lexend"/>
                          <a:ea typeface="Lexend"/>
                          <a:cs typeface="Lexend"/>
                          <a:sym typeface="Lexend"/>
                        </a:rPr>
                      </a:br>
                      <a:r>
                        <a:rPr lang="en" sz="1200">
                          <a:latin typeface="Lexend"/>
                          <a:ea typeface="Lexend"/>
                          <a:cs typeface="Lexend"/>
                          <a:sym typeface="Lexend"/>
                        </a:rPr>
                        <a:t>Attain a 90% satisfaction rate among participants</a:t>
                      </a:r>
                      <a:endParaRPr sz="12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Participant feedback and reviews</a:t>
                      </a:r>
                      <a:endParaRPr sz="12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