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25"/>
  </p:notesMasterIdLst>
  <p:handoutMasterIdLst>
    <p:handoutMasterId r:id="rId26"/>
  </p:handoutMasterIdLst>
  <p:sldIdLst>
    <p:sldId id="525" r:id="rId3"/>
    <p:sldId id="522" r:id="rId4"/>
    <p:sldId id="265" r:id="rId5"/>
    <p:sldId id="490" r:id="rId6"/>
    <p:sldId id="492" r:id="rId7"/>
    <p:sldId id="535" r:id="rId8"/>
    <p:sldId id="536" r:id="rId9"/>
    <p:sldId id="537" r:id="rId10"/>
    <p:sldId id="538" r:id="rId11"/>
    <p:sldId id="539" r:id="rId12"/>
    <p:sldId id="523" r:id="rId13"/>
    <p:sldId id="542" r:id="rId14"/>
    <p:sldId id="541" r:id="rId15"/>
    <p:sldId id="493" r:id="rId16"/>
    <p:sldId id="526" r:id="rId17"/>
    <p:sldId id="543" r:id="rId18"/>
    <p:sldId id="527" r:id="rId19"/>
    <p:sldId id="528" r:id="rId20"/>
    <p:sldId id="529" r:id="rId21"/>
    <p:sldId id="534" r:id="rId22"/>
    <p:sldId id="489" r:id="rId23"/>
    <p:sldId id="52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p:cViewPr varScale="1">
        <p:scale>
          <a:sx n="68" d="100"/>
          <a:sy n="68" d="100"/>
        </p:scale>
        <p:origin x="57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6/20/2023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55187" y="6027219"/>
            <a:ext cx="6432043"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1.1.1&amp;1.1.2</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TCL – Transaction Control Language </a:t>
            </a:r>
          </a:p>
        </p:txBody>
      </p:sp>
      <p:sp>
        <p:nvSpPr>
          <p:cNvPr id="26" name="TextBox 25"/>
          <p:cNvSpPr txBox="1">
            <a:spLocks noChangeArrowheads="1"/>
          </p:cNvSpPr>
          <p:nvPr/>
        </p:nvSpPr>
        <p:spPr bwMode="auto">
          <a:xfrm>
            <a:off x="497492" y="1461582"/>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dirty="0">
                <a:solidFill>
                  <a:prstClr val="black">
                    <a:lumMod val="85000"/>
                    <a:lumOff val="15000"/>
                  </a:prstClr>
                </a:solidFill>
                <a:latin typeface="Cambria" panose="02040503050406030204" pitchFamily="18" charset="0"/>
                <a:cs typeface="Times New Roman" panose="02020603050405020304" pitchFamily="18" charset="0"/>
              </a:rPr>
              <a:t>Advanced Database Management System (20CSt-434)</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Mr. Ankur Sharma(E13693)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66799-7C03-11E6-882F-9E198D4E5DF2}"/>
              </a:ext>
            </a:extLst>
          </p:cNvPr>
          <p:cNvSpPr>
            <a:spLocks noGrp="1"/>
          </p:cNvSpPr>
          <p:nvPr>
            <p:ph type="title"/>
          </p:nvPr>
        </p:nvSpPr>
        <p:spPr/>
        <p:txBody>
          <a:bodyPr/>
          <a:lstStyle/>
          <a:p>
            <a:r>
              <a:rPr lang="en-US" dirty="0">
                <a:solidFill>
                  <a:srgbClr val="374151"/>
                </a:solidFill>
                <a:latin typeface="Söhne"/>
              </a:rPr>
              <a:t>A</a:t>
            </a:r>
            <a:r>
              <a:rPr lang="en-US" b="0" i="0" dirty="0">
                <a:solidFill>
                  <a:srgbClr val="374151"/>
                </a:solidFill>
                <a:effectLst/>
                <a:latin typeface="Söhne"/>
              </a:rPr>
              <a:t>dditional features and capabilities of advanced SQL</a:t>
            </a:r>
            <a:endParaRPr lang="en-IN" dirty="0"/>
          </a:p>
        </p:txBody>
      </p:sp>
      <p:sp>
        <p:nvSpPr>
          <p:cNvPr id="3" name="Content Placeholder 2">
            <a:extLst>
              <a:ext uri="{FF2B5EF4-FFF2-40B4-BE49-F238E27FC236}">
                <a16:creationId xmlns:a16="http://schemas.microsoft.com/office/drawing/2014/main" id="{4AA5611D-B15F-B0FE-C396-60BB911611B2}"/>
              </a:ext>
            </a:extLst>
          </p:cNvPr>
          <p:cNvSpPr>
            <a:spLocks noGrp="1"/>
          </p:cNvSpPr>
          <p:nvPr>
            <p:ph idx="1"/>
          </p:nvPr>
        </p:nvSpPr>
        <p:spPr/>
        <p:txBody>
          <a:bodyPr>
            <a:normAutofit fontScale="85000" lnSpcReduction="10000"/>
          </a:bodyPr>
          <a:lstStyle/>
          <a:p>
            <a:pPr marL="0" indent="0" algn="just">
              <a:buNone/>
            </a:pPr>
            <a:r>
              <a:rPr lang="en-US" b="0" i="0" dirty="0">
                <a:solidFill>
                  <a:srgbClr val="374151"/>
                </a:solidFill>
                <a:effectLst/>
                <a:latin typeface="Söhne"/>
              </a:rPr>
              <a:t>4.XML and JSON Support: SQL databases often provide features for handling XML and JSON data. Advanced SQL enables you to query, extract, transform, and manipulate XML and JSON data using specialized functions and operators.</a:t>
            </a:r>
          </a:p>
          <a:p>
            <a:pPr marL="0" indent="0" algn="just">
              <a:buNone/>
            </a:pPr>
            <a:r>
              <a:rPr lang="en-US" b="0" i="0" dirty="0">
                <a:solidFill>
                  <a:srgbClr val="374151"/>
                </a:solidFill>
                <a:effectLst/>
                <a:latin typeface="Söhne"/>
              </a:rPr>
              <a:t>5.Data Partitioning: Partitioning is a technique that divides large database tables or indexes into smaller, more manageable partitions. It improves performance by allowing data to be distributed and accessed in parallel.</a:t>
            </a:r>
          </a:p>
          <a:p>
            <a:pPr marL="0" indent="0" algn="just">
              <a:buNone/>
            </a:pPr>
            <a:r>
              <a:rPr lang="en-US" b="0" i="0" dirty="0">
                <a:solidFill>
                  <a:srgbClr val="374151"/>
                </a:solidFill>
                <a:effectLst/>
                <a:latin typeface="Söhne"/>
              </a:rPr>
              <a:t>6. Materialized Views: Materialized views are precomputed and stored query results that can be refreshed periodically. They provide faster access to frequently used or complex queries, reducing query execution time.</a:t>
            </a:r>
          </a:p>
          <a:p>
            <a:pPr marL="0" indent="0" algn="just">
              <a:buNone/>
            </a:pPr>
            <a:r>
              <a:rPr lang="en-US" b="0" i="0" dirty="0">
                <a:solidFill>
                  <a:srgbClr val="374151"/>
                </a:solidFill>
                <a:effectLst/>
                <a:latin typeface="Söhne"/>
              </a:rPr>
              <a:t>7. Advanced Indexing: In addition to basic indexing, advanced SQL includes features like composite indexes, bitmap indexes, function-based indexes, and partial indexes. These indexing techniques optimize query performance for specific scenarios.</a:t>
            </a:r>
          </a:p>
          <a:p>
            <a:endParaRPr lang="en-IN" dirty="0"/>
          </a:p>
        </p:txBody>
      </p:sp>
      <p:sp>
        <p:nvSpPr>
          <p:cNvPr id="5" name="Slide Number Placeholder 4">
            <a:extLst>
              <a:ext uri="{FF2B5EF4-FFF2-40B4-BE49-F238E27FC236}">
                <a16:creationId xmlns:a16="http://schemas.microsoft.com/office/drawing/2014/main" id="{593D302C-2362-4115-B0A9-6FA100DF685D}"/>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657408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572407"/>
            <a:ext cx="10515600" cy="4351338"/>
          </a:xfrm>
        </p:spPr>
        <p:txBody>
          <a:bodyPr>
            <a:normAutofit lnSpcReduction="10000"/>
          </a:bodyPr>
          <a:lstStyle/>
          <a:p>
            <a:pPr algn="just">
              <a:buNone/>
            </a:pPr>
            <a:r>
              <a:rPr lang="en-IN" dirty="0">
                <a:latin typeface="Times New Roman" pitchFamily="18" charset="0"/>
                <a:cs typeface="Times New Roman" pitchFamily="18" charset="0"/>
              </a:rPr>
              <a:t> </a:t>
            </a:r>
            <a:r>
              <a:rPr lang="en-US" b="0" i="0" dirty="0">
                <a:solidFill>
                  <a:srgbClr val="000000"/>
                </a:solidFill>
                <a:effectLst/>
                <a:latin typeface="arial" panose="020B0604020202090204" pitchFamily="34" charset="0"/>
              </a:rPr>
              <a:t>The transaction allows us to group a set of related tasks as one logical unit and all of these sets of related tasks are either get committed or get rollback if there is an error.</a:t>
            </a:r>
          </a:p>
          <a:p>
            <a:pPr algn="just">
              <a:buNone/>
            </a:pPr>
            <a:r>
              <a:rPr lang="en-US" dirty="0">
                <a:solidFill>
                  <a:srgbClr val="000000"/>
                </a:solidFill>
                <a:latin typeface="arial" panose="020B0604020202090204" pitchFamily="34" charset="0"/>
              </a:rPr>
              <a:t>A</a:t>
            </a:r>
            <a:r>
              <a:rPr lang="en-US" b="0" i="0" dirty="0">
                <a:solidFill>
                  <a:srgbClr val="000000"/>
                </a:solidFill>
                <a:effectLst/>
                <a:latin typeface="arial" panose="020B0604020202090204" pitchFamily="34" charset="0"/>
              </a:rPr>
              <a:t> transaction in Oracle is a set of SQL statements (mostly DML Statements) that should be executed as one unit.</a:t>
            </a:r>
          </a:p>
          <a:p>
            <a:pPr algn="just">
              <a:buNone/>
            </a:pPr>
            <a:r>
              <a:rPr lang="en-US" dirty="0">
                <a:solidFill>
                  <a:srgbClr val="000000"/>
                </a:solidFill>
                <a:latin typeface="arial" panose="020B0604020202090204" pitchFamily="34" charset="0"/>
              </a:rPr>
              <a:t>A</a:t>
            </a:r>
            <a:r>
              <a:rPr lang="en-US" b="0" i="0" dirty="0">
                <a:solidFill>
                  <a:srgbClr val="000000"/>
                </a:solidFill>
                <a:effectLst/>
                <a:latin typeface="arial" panose="020B0604020202090204" pitchFamily="34" charset="0"/>
              </a:rPr>
              <a:t> transaction in Oracle ensures that either all of the command succeeds or none of the commands succeeds. If one of the commands in the transaction fails, then all of the commands fail and any data that is modified in the database is rolled back. If all the commands are executed successfully, then the modification made to the database are committed.</a:t>
            </a:r>
            <a:endParaRPr lang="en-IN"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11</a:t>
            </a:fld>
            <a:endParaRPr lang="en-US"/>
          </a:p>
        </p:txBody>
      </p:sp>
      <p:sp>
        <p:nvSpPr>
          <p:cNvPr id="7" name="Title 1">
            <a:extLst>
              <a:ext uri="{FF2B5EF4-FFF2-40B4-BE49-F238E27FC236}">
                <a16:creationId xmlns:a16="http://schemas.microsoft.com/office/drawing/2014/main" id="{3C697E95-C37B-7792-C2FE-AB29B5772438}"/>
              </a:ext>
            </a:extLst>
          </p:cNvPr>
          <p:cNvSpPr>
            <a:spLocks noGrp="1"/>
          </p:cNvSpPr>
          <p:nvPr>
            <p:ph type="title"/>
          </p:nvPr>
        </p:nvSpPr>
        <p:spPr>
          <a:xfrm>
            <a:off x="838200" y="365125"/>
            <a:ext cx="10515600" cy="1325563"/>
          </a:xfrm>
        </p:spPr>
        <p:txBody>
          <a:bodyPr/>
          <a:lstStyle/>
          <a:p>
            <a:r>
              <a:rPr lang="en-IN" dirty="0">
                <a:solidFill>
                  <a:srgbClr val="000000"/>
                </a:solidFill>
                <a:latin typeface="arial" panose="020B0604020202090204" pitchFamily="34" charset="0"/>
              </a:rPr>
              <a:t>W</a:t>
            </a:r>
            <a:r>
              <a:rPr lang="en-IN" b="0" i="0" dirty="0">
                <a:solidFill>
                  <a:srgbClr val="000000"/>
                </a:solidFill>
                <a:effectLst/>
                <a:latin typeface="arial" panose="020B0604020202090204" pitchFamily="34" charset="0"/>
              </a:rPr>
              <a:t>hat is a transaction</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72407"/>
            <a:ext cx="3981157" cy="3885858"/>
          </a:xfrm>
        </p:spPr>
        <p:txBody>
          <a:bodyPr>
            <a:normAutofit/>
          </a:bodyPr>
          <a:lstStyle/>
          <a:p>
            <a:pPr algn="just">
              <a:buNone/>
            </a:pPr>
            <a:r>
              <a:rPr lang="en-IN" dirty="0">
                <a:latin typeface="Times New Roman" pitchFamily="18" charset="0"/>
                <a:cs typeface="Times New Roman" pitchFamily="18" charset="0"/>
              </a:rPr>
              <a:t> </a:t>
            </a:r>
            <a:r>
              <a:rPr lang="en-US" sz="2000" dirty="0">
                <a:solidFill>
                  <a:srgbClr val="000000"/>
                </a:solidFill>
                <a:latin typeface="arial" panose="020B0604020202090204" pitchFamily="34" charset="0"/>
                <a:cs typeface="Times New Roman" pitchFamily="18" charset="0"/>
              </a:rPr>
              <a:t>Un</a:t>
            </a:r>
            <a:r>
              <a:rPr lang="en-US" sz="2000" b="0" i="0" dirty="0">
                <a:solidFill>
                  <a:srgbClr val="000000"/>
                </a:solidFill>
                <a:effectLst/>
                <a:latin typeface="arial" panose="020B0604020202090204" pitchFamily="34" charset="0"/>
              </a:rPr>
              <a:t>derstand this with an example. Suppose user 1 and user 2 have accounts in the same bank and user 1 wants to transfer </a:t>
            </a:r>
            <a:r>
              <a:rPr lang="en-US" sz="2000" b="0" i="0" dirty="0" err="1">
                <a:solidFill>
                  <a:srgbClr val="000000"/>
                </a:solidFill>
                <a:effectLst/>
                <a:latin typeface="arial" panose="020B0604020202090204" pitchFamily="34" charset="0"/>
              </a:rPr>
              <a:t>rs</a:t>
            </a:r>
            <a:r>
              <a:rPr lang="en-US" sz="2000" b="0" i="0" dirty="0">
                <a:solidFill>
                  <a:srgbClr val="000000"/>
                </a:solidFill>
                <a:effectLst/>
                <a:latin typeface="arial" panose="020B0604020202090204" pitchFamily="34" charset="0"/>
              </a:rPr>
              <a:t> 100 to user 2 account. There will be a series of statements involved in it, first user 1 account would be debited by rs100, then the user 2 account will be credited by rs100 and finally, the transaction details will be saved in the bank records</a:t>
            </a:r>
            <a:r>
              <a:rPr lang="en-US" b="0" i="0" dirty="0">
                <a:solidFill>
                  <a:srgbClr val="000000"/>
                </a:solidFill>
                <a:effectLst/>
                <a:latin typeface="arial" panose="020B0604020202090204" pitchFamily="34" charset="0"/>
              </a:rPr>
              <a:t>.</a:t>
            </a:r>
            <a:endParaRPr lang="en-IN"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12</a:t>
            </a:fld>
            <a:endParaRPr lang="en-US" dirty="0"/>
          </a:p>
        </p:txBody>
      </p:sp>
      <p:sp>
        <p:nvSpPr>
          <p:cNvPr id="8" name="Title 1">
            <a:extLst>
              <a:ext uri="{FF2B5EF4-FFF2-40B4-BE49-F238E27FC236}">
                <a16:creationId xmlns:a16="http://schemas.microsoft.com/office/drawing/2014/main" id="{DB2BA7E9-9608-9D3E-AB8E-41B160BA3F7F}"/>
              </a:ext>
            </a:extLst>
          </p:cNvPr>
          <p:cNvSpPr>
            <a:spLocks noGrp="1"/>
          </p:cNvSpPr>
          <p:nvPr>
            <p:ph type="title"/>
          </p:nvPr>
        </p:nvSpPr>
        <p:spPr>
          <a:xfrm>
            <a:off x="838200" y="365125"/>
            <a:ext cx="10515600" cy="1325563"/>
          </a:xfrm>
        </p:spPr>
        <p:txBody>
          <a:bodyPr/>
          <a:lstStyle/>
          <a:p>
            <a:pPr algn="just" fontAlgn="base"/>
            <a:r>
              <a:rPr lang="en-US" b="1" i="0" dirty="0">
                <a:solidFill>
                  <a:srgbClr val="000000"/>
                </a:solidFill>
                <a:effectLst/>
                <a:latin typeface="arial" panose="020B0604020202090204" pitchFamily="34" charset="0"/>
              </a:rPr>
              <a:t>Why do we need Transaction Management</a:t>
            </a:r>
            <a:endParaRPr lang="en-US" b="0" i="0" dirty="0">
              <a:solidFill>
                <a:srgbClr val="3A3A3A"/>
              </a:solidFill>
              <a:effectLst/>
              <a:latin typeface="-apple-system"/>
            </a:endParaRPr>
          </a:p>
        </p:txBody>
      </p:sp>
      <p:pic>
        <p:nvPicPr>
          <p:cNvPr id="9" name="Picture 8">
            <a:extLst>
              <a:ext uri="{FF2B5EF4-FFF2-40B4-BE49-F238E27FC236}">
                <a16:creationId xmlns:a16="http://schemas.microsoft.com/office/drawing/2014/main" id="{6B3B3353-F80E-1D37-BAC5-8524FB24A429}"/>
              </a:ext>
            </a:extLst>
          </p:cNvPr>
          <p:cNvPicPr>
            <a:picLocks noChangeAspect="1"/>
          </p:cNvPicPr>
          <p:nvPr/>
        </p:nvPicPr>
        <p:blipFill>
          <a:blip r:embed="rId2"/>
          <a:stretch>
            <a:fillRect/>
          </a:stretch>
        </p:blipFill>
        <p:spPr>
          <a:xfrm>
            <a:off x="4501662" y="1499393"/>
            <a:ext cx="6752492" cy="2524125"/>
          </a:xfrm>
          <a:prstGeom prst="rect">
            <a:avLst/>
          </a:prstGeom>
        </p:spPr>
      </p:pic>
      <p:sp>
        <p:nvSpPr>
          <p:cNvPr id="11" name="TextBox 10">
            <a:extLst>
              <a:ext uri="{FF2B5EF4-FFF2-40B4-BE49-F238E27FC236}">
                <a16:creationId xmlns:a16="http://schemas.microsoft.com/office/drawing/2014/main" id="{7BD208CA-1605-F404-3AAA-B0F343410CE3}"/>
              </a:ext>
            </a:extLst>
          </p:cNvPr>
          <p:cNvSpPr txBox="1"/>
          <p:nvPr/>
        </p:nvSpPr>
        <p:spPr>
          <a:xfrm>
            <a:off x="4501662" y="4048026"/>
            <a:ext cx="7079566" cy="2031325"/>
          </a:xfrm>
          <a:prstGeom prst="rect">
            <a:avLst/>
          </a:prstGeom>
          <a:noFill/>
        </p:spPr>
        <p:txBody>
          <a:bodyPr wrap="square">
            <a:spAutoFit/>
          </a:bodyPr>
          <a:lstStyle/>
          <a:p>
            <a:pPr algn="just"/>
            <a:r>
              <a:rPr lang="en-US" dirty="0"/>
              <a:t>The first update work successfully and user 1 account was debited by rs100 and the 2nd update failed and the user 2 account was not credited by rs100 and the 3rd query works successfully and the transaction details are saved successfully in the bank record. Though all the queries are interrelated they work separately and in case of failure of any of the queries, it makes it difficult to keep track of data or revert the changes. In such a case, we need to use transaction.</a:t>
            </a:r>
            <a:endParaRPr lang="en-IN" dirty="0"/>
          </a:p>
        </p:txBody>
      </p:sp>
    </p:spTree>
    <p:extLst>
      <p:ext uri="{BB962C8B-B14F-4D97-AF65-F5344CB8AC3E}">
        <p14:creationId xmlns:p14="http://schemas.microsoft.com/office/powerpoint/2010/main" val="591368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572407"/>
            <a:ext cx="10515600" cy="4351338"/>
          </a:xfrm>
        </p:spPr>
        <p:txBody>
          <a:bodyPr/>
          <a:lstStyle/>
          <a:p>
            <a:pPr algn="just">
              <a:buNone/>
            </a:pPr>
            <a:r>
              <a:rPr lang="en-IN" dirty="0">
                <a:latin typeface="Times New Roman" pitchFamily="18" charset="0"/>
                <a:cs typeface="Times New Roman" pitchFamily="18" charset="0"/>
              </a:rPr>
              <a:t> </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13</a:t>
            </a:fld>
            <a:endParaRPr lang="en-US"/>
          </a:p>
        </p:txBody>
      </p:sp>
      <p:sp>
        <p:nvSpPr>
          <p:cNvPr id="4" name="TextBox 3">
            <a:extLst>
              <a:ext uri="{FF2B5EF4-FFF2-40B4-BE49-F238E27FC236}">
                <a16:creationId xmlns:a16="http://schemas.microsoft.com/office/drawing/2014/main" id="{D5FBB4C5-2AA0-6742-EC39-CADF179A1659}"/>
              </a:ext>
            </a:extLst>
          </p:cNvPr>
          <p:cNvSpPr txBox="1"/>
          <p:nvPr/>
        </p:nvSpPr>
        <p:spPr>
          <a:xfrm>
            <a:off x="1572064" y="564923"/>
            <a:ext cx="6098344" cy="646331"/>
          </a:xfrm>
          <a:prstGeom prst="rect">
            <a:avLst/>
          </a:prstGeom>
          <a:noFill/>
        </p:spPr>
        <p:txBody>
          <a:bodyPr wrap="square">
            <a:spAutoFit/>
          </a:bodyPr>
          <a:lstStyle/>
          <a:p>
            <a:pPr algn="just" fontAlgn="base"/>
            <a:r>
              <a:rPr lang="en-IN" sz="3600" b="1" i="0" dirty="0">
                <a:solidFill>
                  <a:srgbClr val="000000"/>
                </a:solidFill>
                <a:effectLst/>
                <a:latin typeface="arial" panose="020B0604020202090204" pitchFamily="34" charset="0"/>
              </a:rPr>
              <a:t>Transaction Management </a:t>
            </a:r>
            <a:endParaRPr lang="en-IN" sz="3600" b="0" i="0" dirty="0">
              <a:solidFill>
                <a:srgbClr val="3A3A3A"/>
              </a:solidFill>
              <a:effectLst/>
              <a:latin typeface="-apple-system"/>
            </a:endParaRPr>
          </a:p>
        </p:txBody>
      </p:sp>
      <p:sp>
        <p:nvSpPr>
          <p:cNvPr id="7" name="TextBox 6">
            <a:extLst>
              <a:ext uri="{FF2B5EF4-FFF2-40B4-BE49-F238E27FC236}">
                <a16:creationId xmlns:a16="http://schemas.microsoft.com/office/drawing/2014/main" id="{A752EDB2-0564-9944-EBF1-D6C19AE1D0BD}"/>
              </a:ext>
            </a:extLst>
          </p:cNvPr>
          <p:cNvSpPr txBox="1"/>
          <p:nvPr/>
        </p:nvSpPr>
        <p:spPr>
          <a:xfrm>
            <a:off x="314178" y="1320693"/>
            <a:ext cx="11563643" cy="646331"/>
          </a:xfrm>
          <a:prstGeom prst="rect">
            <a:avLst/>
          </a:prstGeom>
          <a:noFill/>
        </p:spPr>
        <p:txBody>
          <a:bodyPr wrap="square">
            <a:spAutoFit/>
          </a:bodyPr>
          <a:lstStyle/>
          <a:p>
            <a:r>
              <a:rPr lang="en-US" b="0" i="0" dirty="0">
                <a:solidFill>
                  <a:srgbClr val="000000"/>
                </a:solidFill>
                <a:effectLst/>
                <a:latin typeface="arial" panose="020B0604020202090204" pitchFamily="34" charset="0"/>
              </a:rPr>
              <a:t>The process of combining sets of inter-related Operations into a single unit and executing those operations by applying the do everything or do-nothing principle is called transaction management</a:t>
            </a:r>
            <a:endParaRPr lang="en-IN" dirty="0"/>
          </a:p>
        </p:txBody>
      </p:sp>
      <p:sp>
        <p:nvSpPr>
          <p:cNvPr id="9" name="TextBox 8">
            <a:extLst>
              <a:ext uri="{FF2B5EF4-FFF2-40B4-BE49-F238E27FC236}">
                <a16:creationId xmlns:a16="http://schemas.microsoft.com/office/drawing/2014/main" id="{74545CAB-2FD1-D163-7199-2CBED2F7B6C4}"/>
              </a:ext>
            </a:extLst>
          </p:cNvPr>
          <p:cNvSpPr txBox="1"/>
          <p:nvPr/>
        </p:nvSpPr>
        <p:spPr>
          <a:xfrm>
            <a:off x="590843" y="2686819"/>
            <a:ext cx="4614203" cy="1754326"/>
          </a:xfrm>
          <a:prstGeom prst="rect">
            <a:avLst/>
          </a:prstGeom>
          <a:noFill/>
        </p:spPr>
        <p:txBody>
          <a:bodyPr wrap="square">
            <a:spAutoFit/>
          </a:bodyPr>
          <a:lstStyle/>
          <a:p>
            <a:pPr algn="just" fontAlgn="base"/>
            <a:r>
              <a:rPr lang="en-US" b="0" i="0" dirty="0">
                <a:solidFill>
                  <a:srgbClr val="000000"/>
                </a:solidFill>
                <a:effectLst/>
                <a:latin typeface="arial" panose="020B0604020202090204" pitchFamily="34" charset="0"/>
              </a:rPr>
              <a:t>Every transaction has two boundaries</a:t>
            </a:r>
            <a:endParaRPr lang="en-US" b="0" i="0" dirty="0">
              <a:solidFill>
                <a:srgbClr val="212529"/>
              </a:solidFill>
              <a:effectLst/>
              <a:latin typeface="-apple-system"/>
            </a:endParaRPr>
          </a:p>
          <a:p>
            <a:pPr algn="just" fontAlgn="base">
              <a:buFont typeface="+mj-lt"/>
              <a:buAutoNum type="arabicPeriod"/>
            </a:pPr>
            <a:r>
              <a:rPr lang="en-US" b="1" i="0" dirty="0">
                <a:solidFill>
                  <a:srgbClr val="000000"/>
                </a:solidFill>
                <a:effectLst/>
                <a:latin typeface="arial" panose="020B0604020202090204" pitchFamily="34" charset="0"/>
              </a:rPr>
              <a:t>Beginning</a:t>
            </a:r>
            <a:endParaRPr lang="en-US" b="0" i="0" dirty="0">
              <a:solidFill>
                <a:srgbClr val="212529"/>
              </a:solidFill>
              <a:effectLst/>
              <a:latin typeface="-apple-system"/>
            </a:endParaRPr>
          </a:p>
          <a:p>
            <a:pPr algn="just" fontAlgn="base">
              <a:buFont typeface="+mj-lt"/>
              <a:buAutoNum type="arabicPeriod"/>
            </a:pPr>
            <a:r>
              <a:rPr lang="en-US" b="1" i="0" dirty="0">
                <a:solidFill>
                  <a:srgbClr val="000000"/>
                </a:solidFill>
                <a:effectLst/>
                <a:latin typeface="arial" panose="020B0604020202090204" pitchFamily="34" charset="0"/>
              </a:rPr>
              <a:t>Ending</a:t>
            </a:r>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90204" pitchFamily="34" charset="0"/>
              </a:rPr>
              <a:t>And controlling the boundaries of a transaction is nothing but transaction management.</a:t>
            </a:r>
            <a:endParaRPr lang="en-US" b="0" i="0" dirty="0">
              <a:solidFill>
                <a:srgbClr val="212529"/>
              </a:solidFill>
              <a:effectLst/>
              <a:latin typeface="-apple-system"/>
            </a:endParaRPr>
          </a:p>
        </p:txBody>
      </p:sp>
      <p:pic>
        <p:nvPicPr>
          <p:cNvPr id="10" name="Picture 9">
            <a:extLst>
              <a:ext uri="{FF2B5EF4-FFF2-40B4-BE49-F238E27FC236}">
                <a16:creationId xmlns:a16="http://schemas.microsoft.com/office/drawing/2014/main" id="{910EB815-490F-4945-83DF-629A164B33AC}"/>
              </a:ext>
            </a:extLst>
          </p:cNvPr>
          <p:cNvPicPr>
            <a:picLocks noChangeAspect="1"/>
          </p:cNvPicPr>
          <p:nvPr/>
        </p:nvPicPr>
        <p:blipFill>
          <a:blip r:embed="rId2"/>
          <a:stretch>
            <a:fillRect/>
          </a:stretch>
        </p:blipFill>
        <p:spPr>
          <a:xfrm>
            <a:off x="5376203" y="2458179"/>
            <a:ext cx="5977597" cy="3898171"/>
          </a:xfrm>
          <a:prstGeom prst="rect">
            <a:avLst/>
          </a:prstGeom>
        </p:spPr>
      </p:pic>
    </p:spTree>
    <p:extLst>
      <p:ext uri="{BB962C8B-B14F-4D97-AF65-F5344CB8AC3E}">
        <p14:creationId xmlns:p14="http://schemas.microsoft.com/office/powerpoint/2010/main" val="561974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9" y="2836658"/>
            <a:ext cx="4493456" cy="3317211"/>
          </a:xfrm>
          <a:solidFill>
            <a:srgbClr val="00B0F0"/>
          </a:solidFill>
        </p:spPr>
        <p:txBody>
          <a:bodyPr>
            <a:normAutofit/>
          </a:bodyPr>
          <a:lstStyle/>
          <a:p>
            <a:pPr algn="just"/>
            <a:r>
              <a:rPr lang="en-US" b="0" i="0" dirty="0">
                <a:solidFill>
                  <a:srgbClr val="000000"/>
                </a:solidFill>
                <a:effectLst/>
                <a:latin typeface="arial" panose="020B0604020202090204" pitchFamily="34" charset="0"/>
              </a:rPr>
              <a:t>A transaction is a unit of work that is performed against a database. If we are inserting / updating / deleting data to/from a table then we are performing a transaction on a table. </a:t>
            </a:r>
            <a:endParaRPr lang="en-IN"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14</a:t>
            </a:fld>
            <a:endParaRPr lang="en-US"/>
          </a:p>
        </p:txBody>
      </p:sp>
      <p:sp>
        <p:nvSpPr>
          <p:cNvPr id="4" name="Title 1">
            <a:extLst>
              <a:ext uri="{FF2B5EF4-FFF2-40B4-BE49-F238E27FC236}">
                <a16:creationId xmlns:a16="http://schemas.microsoft.com/office/drawing/2014/main" id="{A6AAADA3-33C9-E4DF-6B69-2C5BEECB1295}"/>
              </a:ext>
            </a:extLst>
          </p:cNvPr>
          <p:cNvSpPr txBox="1">
            <a:spLocks/>
          </p:cNvSpPr>
          <p:nvPr/>
        </p:nvSpPr>
        <p:spPr>
          <a:xfrm>
            <a:off x="1400019" y="574241"/>
            <a:ext cx="7715846" cy="59337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TCL – Transaction Control Language</a:t>
            </a:r>
            <a:endParaRPr lang="en-IN" b="1" dirty="0"/>
          </a:p>
        </p:txBody>
      </p:sp>
      <p:sp>
        <p:nvSpPr>
          <p:cNvPr id="6" name="TextBox 5">
            <a:extLst>
              <a:ext uri="{FF2B5EF4-FFF2-40B4-BE49-F238E27FC236}">
                <a16:creationId xmlns:a16="http://schemas.microsoft.com/office/drawing/2014/main" id="{21A6377D-BABB-1518-0BD0-393F165809F2}"/>
              </a:ext>
            </a:extLst>
          </p:cNvPr>
          <p:cNvSpPr txBox="1"/>
          <p:nvPr/>
        </p:nvSpPr>
        <p:spPr>
          <a:xfrm>
            <a:off x="584869" y="1032777"/>
            <a:ext cx="11022261" cy="1384995"/>
          </a:xfrm>
          <a:prstGeom prst="rect">
            <a:avLst/>
          </a:prstGeom>
          <a:noFill/>
        </p:spPr>
        <p:txBody>
          <a:bodyPr wrap="square" rtlCol="0">
            <a:spAutoFit/>
          </a:bodyPr>
          <a:lstStyle/>
          <a:p>
            <a:pPr algn="just"/>
            <a:r>
              <a:rPr lang="en-US" sz="2800" dirty="0"/>
              <a:t>Definition :-</a:t>
            </a:r>
            <a:r>
              <a:rPr lang="en-US" sz="2800" b="1" dirty="0"/>
              <a:t>Transaction Control Language can be defined as the portion of a database language used  for maintaining consistency , Integrity of the database and managing transactions in the database.</a:t>
            </a:r>
            <a:endParaRPr lang="en-IN" sz="2800" b="1" dirty="0"/>
          </a:p>
        </p:txBody>
      </p:sp>
      <p:sp>
        <p:nvSpPr>
          <p:cNvPr id="8" name="TextBox 7">
            <a:extLst>
              <a:ext uri="{FF2B5EF4-FFF2-40B4-BE49-F238E27FC236}">
                <a16:creationId xmlns:a16="http://schemas.microsoft.com/office/drawing/2014/main" id="{D89DB37C-B0EF-5D35-9E00-F4B4F3771755}"/>
              </a:ext>
            </a:extLst>
          </p:cNvPr>
          <p:cNvSpPr txBox="1"/>
          <p:nvPr/>
        </p:nvSpPr>
        <p:spPr>
          <a:xfrm>
            <a:off x="584870" y="2417772"/>
            <a:ext cx="4746786" cy="4154984"/>
          </a:xfrm>
          <a:prstGeom prst="rect">
            <a:avLst/>
          </a:prstGeom>
          <a:solidFill>
            <a:srgbClr val="FFC000"/>
          </a:solidFill>
        </p:spPr>
        <p:txBody>
          <a:bodyPr wrap="square" rtlCol="0">
            <a:spAutoFit/>
          </a:bodyPr>
          <a:lstStyle/>
          <a:p>
            <a:pPr algn="just"/>
            <a:r>
              <a:rPr lang="en-US" sz="2400" dirty="0"/>
              <a:t>The Transaction Control Language manages the changes in the data which are made by the DML operations. The alteration made by the DML commands is not permanent and these changes can be canceled before the present session gets closed. To control the changes and processing of data, TCL is used simultaneously with the Data Manipulation Language</a:t>
            </a:r>
            <a:endParaRPr lang="en-I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D794F76-5A84-5D06-F4D5-3A04D8679717}"/>
              </a:ext>
            </a:extLst>
          </p:cNvPr>
          <p:cNvSpPr>
            <a:spLocks noGrp="1"/>
          </p:cNvSpPr>
          <p:nvPr>
            <p:ph type="sldNum" sz="quarter" idx="12"/>
          </p:nvPr>
        </p:nvSpPr>
        <p:spPr/>
        <p:txBody>
          <a:bodyPr/>
          <a:lstStyle/>
          <a:p>
            <a:fld id="{BDCDBBEF-AA6C-4BA6-85B2-A17D7F280E38}" type="slidenum">
              <a:rPr lang="en-US" smtClean="0"/>
              <a:pPr/>
              <a:t>15</a:t>
            </a:fld>
            <a:endParaRPr lang="en-US"/>
          </a:p>
        </p:txBody>
      </p:sp>
      <p:sp>
        <p:nvSpPr>
          <p:cNvPr id="6" name="Title 1">
            <a:extLst>
              <a:ext uri="{FF2B5EF4-FFF2-40B4-BE49-F238E27FC236}">
                <a16:creationId xmlns:a16="http://schemas.microsoft.com/office/drawing/2014/main" id="{788E65DA-F82D-797F-C70B-70FB3F99C237}"/>
              </a:ext>
            </a:extLst>
          </p:cNvPr>
          <p:cNvSpPr txBox="1">
            <a:spLocks/>
          </p:cNvSpPr>
          <p:nvPr/>
        </p:nvSpPr>
        <p:spPr>
          <a:xfrm>
            <a:off x="1069848" y="48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TCL – Transaction Control Language</a:t>
            </a:r>
            <a:endParaRPr lang="en-IN" dirty="0"/>
          </a:p>
        </p:txBody>
      </p:sp>
      <p:pic>
        <p:nvPicPr>
          <p:cNvPr id="2" name="Picture 1">
            <a:extLst>
              <a:ext uri="{FF2B5EF4-FFF2-40B4-BE49-F238E27FC236}">
                <a16:creationId xmlns:a16="http://schemas.microsoft.com/office/drawing/2014/main" id="{B9D9F28B-82B3-F155-0FCB-BEB59A6A17E2}"/>
              </a:ext>
            </a:extLst>
          </p:cNvPr>
          <p:cNvPicPr>
            <a:picLocks noChangeAspect="1"/>
          </p:cNvPicPr>
          <p:nvPr/>
        </p:nvPicPr>
        <p:blipFill>
          <a:blip r:embed="rId2"/>
          <a:stretch>
            <a:fillRect/>
          </a:stretch>
        </p:blipFill>
        <p:spPr>
          <a:xfrm>
            <a:off x="398950" y="1923444"/>
            <a:ext cx="10723202" cy="1505556"/>
          </a:xfrm>
          <a:prstGeom prst="rect">
            <a:avLst/>
          </a:prstGeom>
        </p:spPr>
      </p:pic>
      <p:sp>
        <p:nvSpPr>
          <p:cNvPr id="4" name="TextBox 3">
            <a:extLst>
              <a:ext uri="{FF2B5EF4-FFF2-40B4-BE49-F238E27FC236}">
                <a16:creationId xmlns:a16="http://schemas.microsoft.com/office/drawing/2014/main" id="{085AB3D6-5B65-D354-3FDB-8688BE83666F}"/>
              </a:ext>
            </a:extLst>
          </p:cNvPr>
          <p:cNvSpPr txBox="1"/>
          <p:nvPr/>
        </p:nvSpPr>
        <p:spPr>
          <a:xfrm>
            <a:off x="824601" y="3867164"/>
            <a:ext cx="10297551" cy="2308324"/>
          </a:xfrm>
          <a:prstGeom prst="rect">
            <a:avLst/>
          </a:prstGeom>
          <a:noFill/>
        </p:spPr>
        <p:txBody>
          <a:bodyPr wrap="square">
            <a:spAutoFit/>
          </a:bodyPr>
          <a:lstStyle/>
          <a:p>
            <a:pPr algn="just" fontAlgn="base">
              <a:buFont typeface="+mj-lt"/>
              <a:buAutoNum type="arabicPeriod"/>
            </a:pPr>
            <a:r>
              <a:rPr lang="en-US" b="1" i="0" dirty="0">
                <a:solidFill>
                  <a:srgbClr val="000000"/>
                </a:solidFill>
                <a:effectLst/>
                <a:latin typeface="arial" panose="020B0604020202090204" pitchFamily="34" charset="0"/>
              </a:rPr>
              <a:t>SET TRANSACTION:</a:t>
            </a:r>
            <a:r>
              <a:rPr lang="en-US" b="0" i="0" dirty="0">
                <a:solidFill>
                  <a:srgbClr val="000000"/>
                </a:solidFill>
                <a:effectLst/>
                <a:latin typeface="arial" panose="020B0604020202090204" pitchFamily="34" charset="0"/>
              </a:rPr>
              <a:t> It indicates that the transaction is started and is optional.</a:t>
            </a:r>
            <a:endParaRPr lang="en-US" b="0" i="0" dirty="0">
              <a:solidFill>
                <a:srgbClr val="212529"/>
              </a:solidFill>
              <a:effectLst/>
              <a:latin typeface="-apple-system"/>
            </a:endParaRPr>
          </a:p>
          <a:p>
            <a:pPr algn="just" fontAlgn="base">
              <a:buFont typeface="+mj-lt"/>
              <a:buAutoNum type="arabicPeriod"/>
            </a:pPr>
            <a:r>
              <a:rPr lang="en-US" b="1" i="0" dirty="0">
                <a:solidFill>
                  <a:srgbClr val="000000"/>
                </a:solidFill>
                <a:effectLst/>
                <a:latin typeface="arial" panose="020B0604020202090204" pitchFamily="34" charset="0"/>
              </a:rPr>
              <a:t>COMMIT</a:t>
            </a:r>
            <a:r>
              <a:rPr lang="en-US" b="0" i="0" dirty="0">
                <a:solidFill>
                  <a:srgbClr val="000000"/>
                </a:solidFill>
                <a:effectLst/>
                <a:latin typeface="arial" panose="020B0604020202090204" pitchFamily="34" charset="0"/>
              </a:rPr>
              <a:t>: It indicates that the transaction was completed successfully and all the DML performed since the start of the transaction are committed to the database as well as frees the resources held by the transaction.</a:t>
            </a:r>
            <a:endParaRPr lang="en-US" b="0" i="0" dirty="0">
              <a:solidFill>
                <a:srgbClr val="212529"/>
              </a:solidFill>
              <a:effectLst/>
              <a:latin typeface="-apple-system"/>
            </a:endParaRPr>
          </a:p>
          <a:p>
            <a:pPr algn="just" fontAlgn="base">
              <a:buFont typeface="+mj-lt"/>
              <a:buAutoNum type="arabicPeriod"/>
            </a:pPr>
            <a:r>
              <a:rPr lang="en-US" b="1" i="0" dirty="0">
                <a:solidFill>
                  <a:srgbClr val="000000"/>
                </a:solidFill>
                <a:effectLst/>
                <a:latin typeface="arial" panose="020B0604020202090204" pitchFamily="34" charset="0"/>
              </a:rPr>
              <a:t>ROLLBACK</a:t>
            </a:r>
            <a:r>
              <a:rPr lang="en-US" b="0" i="0" dirty="0">
                <a:solidFill>
                  <a:srgbClr val="000000"/>
                </a:solidFill>
                <a:effectLst/>
                <a:latin typeface="arial" panose="020B0604020202090204" pitchFamily="34" charset="0"/>
              </a:rPr>
              <a:t>: It will roll back the data to its previous state.</a:t>
            </a:r>
            <a:endParaRPr lang="en-US" b="0" i="0" dirty="0">
              <a:solidFill>
                <a:srgbClr val="212529"/>
              </a:solidFill>
              <a:effectLst/>
              <a:latin typeface="-apple-system"/>
            </a:endParaRPr>
          </a:p>
          <a:p>
            <a:pPr algn="just" fontAlgn="base">
              <a:buFont typeface="+mj-lt"/>
              <a:buAutoNum type="arabicPeriod"/>
            </a:pPr>
            <a:r>
              <a:rPr lang="en-US" b="1" i="0" dirty="0">
                <a:solidFill>
                  <a:srgbClr val="000000"/>
                </a:solidFill>
                <a:effectLst/>
                <a:latin typeface="arial" panose="020B0604020202090204" pitchFamily="34" charset="0"/>
              </a:rPr>
              <a:t>SAVEPOINT</a:t>
            </a:r>
            <a:r>
              <a:rPr lang="en-US" b="0" i="0" dirty="0">
                <a:solidFill>
                  <a:srgbClr val="000000"/>
                </a:solidFill>
                <a:effectLst/>
                <a:latin typeface="arial" panose="020B0604020202090204" pitchFamily="34" charset="0"/>
              </a:rPr>
              <a:t>: This is used for dividing or breaking a transaction into multiple units so that the user has a chance of rolling back a transaction up to a point or location. It creates points within the groups of transactions in which to ROLLBACK.</a:t>
            </a:r>
            <a:endParaRPr lang="en-US" b="0" i="0" dirty="0">
              <a:solidFill>
                <a:srgbClr val="212529"/>
              </a:solidFill>
              <a:effectLst/>
              <a:latin typeface="-apple-system"/>
            </a:endParaRPr>
          </a:p>
        </p:txBody>
      </p:sp>
    </p:spTree>
    <p:extLst>
      <p:ext uri="{BB962C8B-B14F-4D97-AF65-F5344CB8AC3E}">
        <p14:creationId xmlns:p14="http://schemas.microsoft.com/office/powerpoint/2010/main" val="2910067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D794F76-5A84-5D06-F4D5-3A04D8679717}"/>
              </a:ext>
            </a:extLst>
          </p:cNvPr>
          <p:cNvSpPr>
            <a:spLocks noGrp="1"/>
          </p:cNvSpPr>
          <p:nvPr>
            <p:ph type="sldNum" sz="quarter" idx="12"/>
          </p:nvPr>
        </p:nvSpPr>
        <p:spPr/>
        <p:txBody>
          <a:bodyPr/>
          <a:lstStyle/>
          <a:p>
            <a:fld id="{BDCDBBEF-AA6C-4BA6-85B2-A17D7F280E38}" type="slidenum">
              <a:rPr lang="en-US" smtClean="0"/>
              <a:pPr/>
              <a:t>16</a:t>
            </a:fld>
            <a:endParaRPr lang="en-US"/>
          </a:p>
        </p:txBody>
      </p:sp>
      <p:sp>
        <p:nvSpPr>
          <p:cNvPr id="6" name="Title 1">
            <a:extLst>
              <a:ext uri="{FF2B5EF4-FFF2-40B4-BE49-F238E27FC236}">
                <a16:creationId xmlns:a16="http://schemas.microsoft.com/office/drawing/2014/main" id="{788E65DA-F82D-797F-C70B-70FB3F99C237}"/>
              </a:ext>
            </a:extLst>
          </p:cNvPr>
          <p:cNvSpPr txBox="1">
            <a:spLocks/>
          </p:cNvSpPr>
          <p:nvPr/>
        </p:nvSpPr>
        <p:spPr>
          <a:xfrm>
            <a:off x="1069848" y="48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TCL – Transaction Control Language</a:t>
            </a:r>
            <a:endParaRPr lang="en-IN" dirty="0"/>
          </a:p>
        </p:txBody>
      </p:sp>
      <p:sp>
        <p:nvSpPr>
          <p:cNvPr id="7" name="TextBox 6">
            <a:extLst>
              <a:ext uri="{FF2B5EF4-FFF2-40B4-BE49-F238E27FC236}">
                <a16:creationId xmlns:a16="http://schemas.microsoft.com/office/drawing/2014/main" id="{E72809BD-DE80-0DA2-7AC3-35F22B63A9CF}"/>
              </a:ext>
            </a:extLst>
          </p:cNvPr>
          <p:cNvSpPr txBox="1"/>
          <p:nvPr/>
        </p:nvSpPr>
        <p:spPr>
          <a:xfrm>
            <a:off x="1069848" y="1832035"/>
            <a:ext cx="10170238" cy="3523400"/>
          </a:xfrm>
          <a:prstGeom prst="rect">
            <a:avLst/>
          </a:prstGeom>
          <a:noFill/>
        </p:spPr>
        <p:txBody>
          <a:bodyPr wrap="square">
            <a:spAutoFit/>
          </a:bodyPr>
          <a:lstStyle/>
          <a:p>
            <a:pPr algn="just">
              <a:lnSpc>
                <a:spcPct val="200000"/>
              </a:lnSpc>
            </a:pPr>
            <a:r>
              <a:rPr lang="en-US" sz="3200" b="1" dirty="0"/>
              <a:t>COMMIT: </a:t>
            </a:r>
            <a:r>
              <a:rPr lang="en-US" sz="3200" dirty="0"/>
              <a:t>Commit command is used to permanently save any transaction  into the database.</a:t>
            </a:r>
            <a:r>
              <a:rPr lang="en-US" sz="3200" b="0" i="0" dirty="0">
                <a:solidFill>
                  <a:srgbClr val="000000"/>
                </a:solidFill>
                <a:effectLst/>
                <a:latin typeface="times new roman" panose="02020603050405020304" pitchFamily="18" charset="0"/>
              </a:rPr>
              <a:t> </a:t>
            </a:r>
            <a:r>
              <a:rPr lang="en-US" sz="3200" dirty="0"/>
              <a:t>The main use of Commit command is to make the transaction   permanent.</a:t>
            </a:r>
          </a:p>
          <a:p>
            <a:pPr algn="just">
              <a:lnSpc>
                <a:spcPct val="200000"/>
              </a:lnSpc>
            </a:pPr>
            <a:endParaRPr lang="en-US" dirty="0"/>
          </a:p>
        </p:txBody>
      </p:sp>
    </p:spTree>
    <p:extLst>
      <p:ext uri="{BB962C8B-B14F-4D97-AF65-F5344CB8AC3E}">
        <p14:creationId xmlns:p14="http://schemas.microsoft.com/office/powerpoint/2010/main" val="3144966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932A-9474-A7BB-55B5-66AF8B2FCA08}"/>
              </a:ext>
            </a:extLst>
          </p:cNvPr>
          <p:cNvSpPr>
            <a:spLocks noGrp="1"/>
          </p:cNvSpPr>
          <p:nvPr>
            <p:ph type="title"/>
          </p:nvPr>
        </p:nvSpPr>
        <p:spPr/>
        <p:txBody>
          <a:bodyPr/>
          <a:lstStyle/>
          <a:p>
            <a:r>
              <a:rPr lang="en-US" b="1" dirty="0"/>
              <a:t>COMMIT</a:t>
            </a:r>
            <a:endParaRPr lang="en-IN" b="1" dirty="0"/>
          </a:p>
        </p:txBody>
      </p:sp>
      <p:sp>
        <p:nvSpPr>
          <p:cNvPr id="3" name="Content Placeholder 2">
            <a:extLst>
              <a:ext uri="{FF2B5EF4-FFF2-40B4-BE49-F238E27FC236}">
                <a16:creationId xmlns:a16="http://schemas.microsoft.com/office/drawing/2014/main" id="{8FBF48D9-0C47-D805-0D70-BCB918856DFF}"/>
              </a:ext>
            </a:extLst>
          </p:cNvPr>
          <p:cNvSpPr>
            <a:spLocks noGrp="1"/>
          </p:cNvSpPr>
          <p:nvPr>
            <p:ph idx="1"/>
          </p:nvPr>
        </p:nvSpPr>
        <p:spPr>
          <a:xfrm>
            <a:off x="838200" y="1690688"/>
            <a:ext cx="10515600" cy="4351338"/>
          </a:xfrm>
        </p:spPr>
        <p:txBody>
          <a:bodyPr>
            <a:normAutofit fontScale="70000" lnSpcReduction="20000"/>
          </a:bodyPr>
          <a:lstStyle/>
          <a:p>
            <a:pPr>
              <a:lnSpc>
                <a:spcPct val="200000"/>
              </a:lnSpc>
            </a:pPr>
            <a:r>
              <a:rPr lang="en-US" b="1" dirty="0"/>
              <a:t>Two types </a:t>
            </a:r>
          </a:p>
          <a:p>
            <a:pPr marL="0" indent="0">
              <a:lnSpc>
                <a:spcPct val="200000"/>
              </a:lnSpc>
              <a:buNone/>
            </a:pPr>
            <a:r>
              <a:rPr lang="en-US" sz="3100" dirty="0"/>
              <a:t>a) Explicitly command terminates the current transaction and makes all the change permanent ,DML Commands are not affected  </a:t>
            </a:r>
          </a:p>
          <a:p>
            <a:pPr marL="0" indent="0">
              <a:lnSpc>
                <a:spcPct val="200000"/>
              </a:lnSpc>
              <a:buNone/>
            </a:pPr>
            <a:r>
              <a:rPr lang="en-US" sz="3100" dirty="0"/>
              <a:t>b) Implicitly  command some operations which forces to COMMIT to occur automatically even user didn’t specifies  </a:t>
            </a:r>
          </a:p>
          <a:p>
            <a:pPr marL="0" indent="0">
              <a:lnSpc>
                <a:spcPct val="200000"/>
              </a:lnSpc>
              <a:buNone/>
            </a:pPr>
            <a:r>
              <a:rPr lang="en-US" sz="3100" dirty="0"/>
              <a:t>e.g. Quit ,Exit ,Create Alter </a:t>
            </a:r>
            <a:r>
              <a:rPr lang="en-US" sz="3100" dirty="0" err="1"/>
              <a:t>etc</a:t>
            </a:r>
            <a:r>
              <a:rPr lang="en-US" sz="3100" dirty="0"/>
              <a:t> …..</a:t>
            </a:r>
          </a:p>
          <a:p>
            <a:endParaRPr lang="en-IN" dirty="0"/>
          </a:p>
        </p:txBody>
      </p:sp>
      <p:sp>
        <p:nvSpPr>
          <p:cNvPr id="5" name="Slide Number Placeholder 4">
            <a:extLst>
              <a:ext uri="{FF2B5EF4-FFF2-40B4-BE49-F238E27FC236}">
                <a16:creationId xmlns:a16="http://schemas.microsoft.com/office/drawing/2014/main" id="{57EE1893-EF5E-64B2-1D94-100F03116BE2}"/>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1692008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A05074-BA95-ADEE-4ECE-2A476098941F}"/>
              </a:ext>
            </a:extLst>
          </p:cNvPr>
          <p:cNvSpPr>
            <a:spLocks noGrp="1"/>
          </p:cNvSpPr>
          <p:nvPr>
            <p:ph idx="1"/>
          </p:nvPr>
        </p:nvSpPr>
        <p:spPr>
          <a:xfrm>
            <a:off x="1063284" y="446991"/>
            <a:ext cx="10515600" cy="4351338"/>
          </a:xfrm>
        </p:spPr>
        <p:txBody>
          <a:bodyPr/>
          <a:lstStyle/>
          <a:p>
            <a:pPr algn="just"/>
            <a:r>
              <a:rPr lang="en-US" dirty="0"/>
              <a:t>Example  : </a:t>
            </a:r>
            <a:r>
              <a:rPr lang="en-IN" b="0" i="0" dirty="0">
                <a:solidFill>
                  <a:srgbClr val="000000"/>
                </a:solidFill>
                <a:effectLst/>
                <a:latin typeface="times new roman" panose="02020603050405020304" pitchFamily="18" charset="0"/>
              </a:rPr>
              <a:t>UPDATE STUDENT SET STUDENT_NAME = ‘Maria’ WHERE STUDENT_NAME = ‘Meena’</a:t>
            </a:r>
            <a:r>
              <a:rPr lang="en-IN" dirty="0"/>
              <a:t> ; commit;</a:t>
            </a:r>
          </a:p>
          <a:p>
            <a:pPr algn="just"/>
            <a:r>
              <a:rPr lang="en-US" dirty="0"/>
              <a:t>By using the above set of instructions, you can update the wrong student name by the correct one and save it permanently in the database.</a:t>
            </a:r>
          </a:p>
          <a:p>
            <a:endParaRPr lang="en-IN" dirty="0"/>
          </a:p>
        </p:txBody>
      </p:sp>
      <p:sp>
        <p:nvSpPr>
          <p:cNvPr id="5" name="Slide Number Placeholder 4">
            <a:extLst>
              <a:ext uri="{FF2B5EF4-FFF2-40B4-BE49-F238E27FC236}">
                <a16:creationId xmlns:a16="http://schemas.microsoft.com/office/drawing/2014/main" id="{86BCD82E-77DE-5ACB-6980-35F6D9DBE36F}"/>
              </a:ext>
            </a:extLst>
          </p:cNvPr>
          <p:cNvSpPr>
            <a:spLocks noGrp="1"/>
          </p:cNvSpPr>
          <p:nvPr>
            <p:ph type="sldNum" sz="quarter" idx="12"/>
          </p:nvPr>
        </p:nvSpPr>
        <p:spPr/>
        <p:txBody>
          <a:bodyPr/>
          <a:lstStyle/>
          <a:p>
            <a:fld id="{BDCDBBEF-AA6C-4BA6-85B2-A17D7F280E38}" type="slidenum">
              <a:rPr lang="en-US" smtClean="0"/>
              <a:pPr/>
              <a:t>18</a:t>
            </a:fld>
            <a:endParaRPr lang="en-US"/>
          </a:p>
        </p:txBody>
      </p:sp>
      <p:pic>
        <p:nvPicPr>
          <p:cNvPr id="6" name="Picture 5">
            <a:extLst>
              <a:ext uri="{FF2B5EF4-FFF2-40B4-BE49-F238E27FC236}">
                <a16:creationId xmlns:a16="http://schemas.microsoft.com/office/drawing/2014/main" id="{E5BB4CAE-4782-FA65-0C6B-7365D77853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723" y="2602523"/>
            <a:ext cx="10086535" cy="3591013"/>
          </a:xfrm>
          <a:prstGeom prst="rect">
            <a:avLst/>
          </a:prstGeom>
        </p:spPr>
      </p:pic>
    </p:spTree>
    <p:extLst>
      <p:ext uri="{BB962C8B-B14F-4D97-AF65-F5344CB8AC3E}">
        <p14:creationId xmlns:p14="http://schemas.microsoft.com/office/powerpoint/2010/main" val="3979989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CCFA25A-DEFB-63F9-4108-92B6E5BB68E4}"/>
              </a:ext>
            </a:extLst>
          </p:cNvPr>
          <p:cNvSpPr>
            <a:spLocks noGrp="1"/>
          </p:cNvSpPr>
          <p:nvPr>
            <p:ph type="sldNum" sz="quarter" idx="12"/>
          </p:nvPr>
        </p:nvSpPr>
        <p:spPr/>
        <p:txBody>
          <a:bodyPr/>
          <a:lstStyle/>
          <a:p>
            <a:fld id="{BDCDBBEF-AA6C-4BA6-85B2-A17D7F280E38}" type="slidenum">
              <a:rPr lang="en-US" smtClean="0"/>
              <a:pPr/>
              <a:t>19</a:t>
            </a:fld>
            <a:endParaRPr lang="en-US"/>
          </a:p>
        </p:txBody>
      </p:sp>
      <p:sp>
        <p:nvSpPr>
          <p:cNvPr id="6" name="Title 1">
            <a:extLst>
              <a:ext uri="{FF2B5EF4-FFF2-40B4-BE49-F238E27FC236}">
                <a16:creationId xmlns:a16="http://schemas.microsoft.com/office/drawing/2014/main" id="{EE97323C-6DD5-B023-9015-F87361333D98}"/>
              </a:ext>
            </a:extLst>
          </p:cNvPr>
          <p:cNvSpPr>
            <a:spLocks noGrp="1"/>
          </p:cNvSpPr>
          <p:nvPr>
            <p:ph type="title"/>
          </p:nvPr>
        </p:nvSpPr>
        <p:spPr>
          <a:xfrm>
            <a:off x="1069848" y="484632"/>
            <a:ext cx="10058400" cy="1609344"/>
          </a:xfrm>
        </p:spPr>
        <p:txBody>
          <a:bodyPr/>
          <a:lstStyle/>
          <a:p>
            <a:r>
              <a:rPr lang="en-US" dirty="0"/>
              <a:t>TCL – Transaction Control Language</a:t>
            </a:r>
            <a:endParaRPr lang="en-IN" dirty="0"/>
          </a:p>
        </p:txBody>
      </p:sp>
      <p:sp>
        <p:nvSpPr>
          <p:cNvPr id="7" name="TextBox 6">
            <a:extLst>
              <a:ext uri="{FF2B5EF4-FFF2-40B4-BE49-F238E27FC236}">
                <a16:creationId xmlns:a16="http://schemas.microsoft.com/office/drawing/2014/main" id="{230210BC-9AB8-DC12-028F-0AFFB142F525}"/>
              </a:ext>
            </a:extLst>
          </p:cNvPr>
          <p:cNvSpPr txBox="1"/>
          <p:nvPr/>
        </p:nvSpPr>
        <p:spPr>
          <a:xfrm>
            <a:off x="826388" y="1997839"/>
            <a:ext cx="10863863" cy="3877985"/>
          </a:xfrm>
          <a:prstGeom prst="rect">
            <a:avLst/>
          </a:prstGeom>
          <a:noFill/>
        </p:spPr>
        <p:txBody>
          <a:bodyPr wrap="square">
            <a:spAutoFit/>
          </a:bodyPr>
          <a:lstStyle/>
          <a:p>
            <a:pPr>
              <a:lnSpc>
                <a:spcPct val="250000"/>
              </a:lnSpc>
            </a:pPr>
            <a:r>
              <a:rPr lang="en-US" sz="2800" b="1" dirty="0"/>
              <a:t>ROLLBACK</a:t>
            </a:r>
            <a:r>
              <a:rPr lang="en-US" sz="2800" dirty="0"/>
              <a:t>: This command restores the database to last committed state. It is also used with save point command to jump to a save point in a transaction.</a:t>
            </a:r>
          </a:p>
          <a:p>
            <a:endParaRPr lang="en-US" dirty="0"/>
          </a:p>
          <a:p>
            <a:endParaRPr lang="en-US" dirty="0"/>
          </a:p>
        </p:txBody>
      </p:sp>
    </p:spTree>
    <p:extLst>
      <p:ext uri="{BB962C8B-B14F-4D97-AF65-F5344CB8AC3E}">
        <p14:creationId xmlns:p14="http://schemas.microsoft.com/office/powerpoint/2010/main" val="238637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DBMS: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3051926"/>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endParaRPr lang="en-US" sz="2400" b="1" i="1" dirty="0">
              <a:latin typeface="Times New Roman" panose="02020603050405020304" pitchFamily="18" charset="0"/>
              <a:cs typeface="Times New Roman" panose="02020603050405020304" pitchFamily="18" charset="0"/>
            </a:endParaRPr>
          </a:p>
          <a:p>
            <a:pPr marL="85725">
              <a:spcBef>
                <a:spcPts val="515"/>
              </a:spcBef>
              <a:spcAft>
                <a:spcPts val="0"/>
              </a:spcAft>
            </a:pPr>
            <a:r>
              <a:rPr lang="en-IN" sz="2400" kern="1800" dirty="0">
                <a:solidFill>
                  <a:srgbClr val="000000"/>
                </a:solidFill>
                <a:effectLst/>
                <a:latin typeface="Times New Roman" panose="02020603050405020304" pitchFamily="18" charset="0"/>
                <a:ea typeface="Times New Roman" panose="02020603050405020304" pitchFamily="18" charset="0"/>
                <a:cs typeface="Arial" panose="020B0604020202090204" pitchFamily="34" charset="0"/>
              </a:rPr>
              <a:t>The Course aims to:</a:t>
            </a:r>
            <a:endParaRPr lang="en-IN" sz="1600" dirty="0">
              <a:effectLst/>
              <a:latin typeface="Calibri" panose="020F0502020204030204" pitchFamily="34" charset="0"/>
              <a:ea typeface="Calibri" panose="020F0502020204030204" pitchFamily="34" charset="0"/>
              <a:cs typeface="Arial" panose="020B0604020202090204" pitchFamily="34" charset="0"/>
            </a:endParaRPr>
          </a:p>
          <a:p>
            <a:pPr marL="342900" lvl="0" indent="-342900" algn="just" fontAlgn="base">
              <a:lnSpc>
                <a:spcPct val="150000"/>
              </a:lnSpc>
              <a:buFont typeface="+mj-lt"/>
              <a:buAutoNum type="arabicPeriod"/>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Arial" panose="020B0604020202090204" pitchFamily="34" charset="0"/>
              </a:rPr>
              <a:t>Develop understanding the advancement in SQL</a:t>
            </a:r>
            <a:endParaRPr lang="en-IN" sz="1600" dirty="0">
              <a:solidFill>
                <a:srgbClr val="000000"/>
              </a:solidFill>
              <a:effectLst/>
              <a:latin typeface="Calibri" panose="020F0502020204030204" pitchFamily="34" charset="0"/>
              <a:ea typeface="Calibri" panose="020F0502020204030204" pitchFamily="34" charset="0"/>
              <a:cs typeface="Arial" panose="020B0604020202090204" pitchFamily="34" charset="0"/>
            </a:endParaRPr>
          </a:p>
          <a:p>
            <a:pPr marL="342900" lvl="0" indent="-342900" algn="just" fontAlgn="base">
              <a:lnSpc>
                <a:spcPct val="150000"/>
              </a:lnSpc>
              <a:buFont typeface="+mj-lt"/>
              <a:buAutoNum type="arabicPeriod"/>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Arial" panose="020B0604020202090204" pitchFamily="34" charset="0"/>
              </a:rPr>
              <a:t>Demonstrate methods to </a:t>
            </a:r>
            <a:r>
              <a:rPr lang="en-IN" sz="2400" dirty="0">
                <a:effectLst/>
                <a:latin typeface="Times New Roman" panose="02020603050405020304" pitchFamily="18" charset="0"/>
                <a:ea typeface="Times New Roman" panose="02020603050405020304" pitchFamily="18" charset="0"/>
                <a:cs typeface="Arial" panose="020B0604020202090204" pitchFamily="34" charset="0"/>
              </a:rPr>
              <a:t>apply SQL using programming construct PL/SQL</a:t>
            </a:r>
            <a:endParaRPr lang="en-IN" sz="1600" dirty="0">
              <a:effectLst/>
              <a:latin typeface="Calibri" panose="020F0502020204030204" pitchFamily="34" charset="0"/>
              <a:ea typeface="Calibri" panose="020F0502020204030204" pitchFamily="34" charset="0"/>
              <a:cs typeface="Arial" panose="020B0604020202090204" pitchFamily="34" charset="0"/>
            </a:endParaRPr>
          </a:p>
          <a:p>
            <a:pPr marL="342900" lvl="0" indent="-342900" algn="just" fontAlgn="base">
              <a:lnSpc>
                <a:spcPct val="150000"/>
              </a:lnSpc>
              <a:buFont typeface="+mj-lt"/>
              <a:buAutoNum type="arabicPeriod"/>
              <a:tabLst>
                <a:tab pos="457200" algn="l"/>
              </a:tabLst>
            </a:pPr>
            <a:r>
              <a:rPr lang="en-IN" sz="2400" kern="1800" dirty="0">
                <a:solidFill>
                  <a:srgbClr val="000000"/>
                </a:solidFill>
                <a:effectLst/>
                <a:latin typeface="Times New Roman" panose="02020603050405020304" pitchFamily="18" charset="0"/>
                <a:ea typeface="Times New Roman" panose="02020603050405020304" pitchFamily="18" charset="0"/>
                <a:cs typeface="Arial" panose="020B0604020202090204" pitchFamily="34" charset="0"/>
              </a:rPr>
              <a:t>Teach use and application of normalization techniques and implementing the concept of triggers. </a:t>
            </a:r>
            <a:endParaRPr lang="en-IN" sz="1600" dirty="0">
              <a:solidFill>
                <a:srgbClr val="000000"/>
              </a:solidFill>
              <a:effectLst/>
              <a:latin typeface="Calibri" panose="020F0502020204030204" pitchFamily="34" charset="0"/>
              <a:ea typeface="Calibri" panose="020F0502020204030204" pitchFamily="34" charset="0"/>
              <a:cs typeface="Arial" panose="020B060402020209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CCFA25A-DEFB-63F9-4108-92B6E5BB68E4}"/>
              </a:ext>
            </a:extLst>
          </p:cNvPr>
          <p:cNvSpPr>
            <a:spLocks noGrp="1"/>
          </p:cNvSpPr>
          <p:nvPr>
            <p:ph type="sldNum" sz="quarter" idx="12"/>
          </p:nvPr>
        </p:nvSpPr>
        <p:spPr/>
        <p:txBody>
          <a:bodyPr/>
          <a:lstStyle/>
          <a:p>
            <a:fld id="{BDCDBBEF-AA6C-4BA6-85B2-A17D7F280E38}" type="slidenum">
              <a:rPr lang="en-US" smtClean="0"/>
              <a:pPr/>
              <a:t>20</a:t>
            </a:fld>
            <a:endParaRPr lang="en-US"/>
          </a:p>
        </p:txBody>
      </p:sp>
      <p:sp>
        <p:nvSpPr>
          <p:cNvPr id="3" name="TextBox 2">
            <a:extLst>
              <a:ext uri="{FF2B5EF4-FFF2-40B4-BE49-F238E27FC236}">
                <a16:creationId xmlns:a16="http://schemas.microsoft.com/office/drawing/2014/main" id="{9D4A77F3-AF78-3331-BD04-2F8A2BAE5D74}"/>
              </a:ext>
            </a:extLst>
          </p:cNvPr>
          <p:cNvSpPr txBox="1"/>
          <p:nvPr/>
        </p:nvSpPr>
        <p:spPr>
          <a:xfrm>
            <a:off x="1014046" y="2022621"/>
            <a:ext cx="4477043" cy="1200329"/>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UPDATE STUDENT SET STUDENT_NAME = ‘Manish’ WHERE STUDENT_NAME = ‘Meena’; ROLLBACK;</a:t>
            </a:r>
            <a:endParaRPr lang="en-US" dirty="0"/>
          </a:p>
        </p:txBody>
      </p:sp>
      <p:pic>
        <p:nvPicPr>
          <p:cNvPr id="4" name="Picture 3">
            <a:extLst>
              <a:ext uri="{FF2B5EF4-FFF2-40B4-BE49-F238E27FC236}">
                <a16:creationId xmlns:a16="http://schemas.microsoft.com/office/drawing/2014/main" id="{8C19C2E0-BEE3-D4B5-5025-819FC7D61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1089" y="1334184"/>
            <a:ext cx="6010275" cy="3543300"/>
          </a:xfrm>
          <a:prstGeom prst="rect">
            <a:avLst/>
          </a:prstGeom>
        </p:spPr>
      </p:pic>
      <p:sp>
        <p:nvSpPr>
          <p:cNvPr id="6" name="TextBox 5">
            <a:extLst>
              <a:ext uri="{FF2B5EF4-FFF2-40B4-BE49-F238E27FC236}">
                <a16:creationId xmlns:a16="http://schemas.microsoft.com/office/drawing/2014/main" id="{8BA5B435-22B1-295C-0E27-00FDC5377223}"/>
              </a:ext>
            </a:extLst>
          </p:cNvPr>
          <p:cNvSpPr txBox="1"/>
          <p:nvPr/>
        </p:nvSpPr>
        <p:spPr>
          <a:xfrm>
            <a:off x="1280161" y="717452"/>
            <a:ext cx="2940148" cy="830997"/>
          </a:xfrm>
          <a:prstGeom prst="rect">
            <a:avLst/>
          </a:prstGeom>
          <a:noFill/>
        </p:spPr>
        <p:txBody>
          <a:bodyPr wrap="square" rtlCol="0">
            <a:spAutoFit/>
          </a:bodyPr>
          <a:lstStyle/>
          <a:p>
            <a:r>
              <a:rPr lang="en-US" sz="4800" dirty="0"/>
              <a:t>EXAMPLE</a:t>
            </a:r>
            <a:endParaRPr lang="en-IN" sz="4800" dirty="0"/>
          </a:p>
        </p:txBody>
      </p:sp>
    </p:spTree>
    <p:extLst>
      <p:ext uri="{BB962C8B-B14F-4D97-AF65-F5344CB8AC3E}">
        <p14:creationId xmlns:p14="http://schemas.microsoft.com/office/powerpoint/2010/main" val="3608845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1250" y="306946"/>
            <a:ext cx="10566400" cy="609600"/>
          </a:xfrm>
        </p:spPr>
        <p:txBody>
          <a:bodyPr>
            <a:noAutofit/>
          </a:bodyPr>
          <a:lstStyle/>
          <a:p>
            <a:r>
              <a:rPr lang="en-US" sz="3200" b="1" dirty="0">
                <a:effectLst>
                  <a:outerShdw blurRad="38100" dist="38100" dir="2700000" algn="tl">
                    <a:srgbClr val="000000">
                      <a:alpha val="43137"/>
                    </a:srgbClr>
                  </a:outerShdw>
                </a:effectLst>
                <a:latin typeface="Times New Roman" pitchFamily="18" charset="0"/>
                <a:cs typeface="Times New Roman" pitchFamily="18" charset="0"/>
              </a:rPr>
              <a:t>References</a:t>
            </a:r>
          </a:p>
        </p:txBody>
      </p:sp>
      <p:sp>
        <p:nvSpPr>
          <p:cNvPr id="5" name="Content Placeholder 2"/>
          <p:cNvSpPr>
            <a:spLocks noGrp="1"/>
          </p:cNvSpPr>
          <p:nvPr>
            <p:ph idx="1"/>
          </p:nvPr>
        </p:nvSpPr>
        <p:spPr>
          <a:xfrm>
            <a:off x="695460" y="1120462"/>
            <a:ext cx="11088710" cy="5486400"/>
          </a:xfrm>
        </p:spPr>
        <p:txBody>
          <a:bodyPr>
            <a:normAutofit/>
          </a:bodyPr>
          <a:lstStyle/>
          <a:p>
            <a:pPr lvl="0" algn="just"/>
            <a:r>
              <a:rPr lang="en-US" sz="2400" dirty="0" err="1"/>
              <a:t>RamezElmasri</a:t>
            </a:r>
            <a:r>
              <a:rPr lang="en-US" sz="2400" dirty="0"/>
              <a:t> and </a:t>
            </a:r>
            <a:r>
              <a:rPr lang="en-US" sz="2400" dirty="0" err="1"/>
              <a:t>Shamkant</a:t>
            </a:r>
            <a:r>
              <a:rPr lang="en-US" sz="2400" dirty="0"/>
              <a:t> B. </a:t>
            </a:r>
            <a:r>
              <a:rPr lang="en-US" sz="2400" dirty="0" err="1"/>
              <a:t>Navathe</a:t>
            </a:r>
            <a:r>
              <a:rPr lang="en-US" sz="2400" dirty="0"/>
              <a:t>, “Fundamentals of Database System”, The Benjamin / Cummings Publishing Co.</a:t>
            </a:r>
          </a:p>
          <a:p>
            <a:pPr lvl="0" algn="just"/>
            <a:r>
              <a:rPr lang="en-US" sz="2400" dirty="0" err="1"/>
              <a:t>Korth</a:t>
            </a:r>
            <a:r>
              <a:rPr lang="en-US" sz="2400" dirty="0"/>
              <a:t> and </a:t>
            </a:r>
            <a:r>
              <a:rPr lang="en-US" sz="2400" dirty="0" err="1"/>
              <a:t>Silberschatz</a:t>
            </a:r>
            <a:r>
              <a:rPr lang="en-US" sz="2400" dirty="0"/>
              <a:t> Abraham, “Database System Concepts”, McGraw Hall.</a:t>
            </a:r>
          </a:p>
          <a:p>
            <a:pPr lvl="0" algn="just"/>
            <a:r>
              <a:rPr lang="en-US" sz="2400" dirty="0" err="1"/>
              <a:t>C.J.Date</a:t>
            </a:r>
            <a:r>
              <a:rPr lang="en-US" sz="2400" dirty="0"/>
              <a:t>, “An Introduction to Database Systems”, Addison Wesley.</a:t>
            </a:r>
          </a:p>
          <a:p>
            <a:pPr lvl="0" algn="just"/>
            <a:r>
              <a:rPr lang="en-US" sz="2400" dirty="0"/>
              <a:t>Thomas M. Connolly, Carolyn &amp; E. </a:t>
            </a:r>
            <a:r>
              <a:rPr lang="en-US" sz="2400" dirty="0" err="1"/>
              <a:t>Begg</a:t>
            </a:r>
            <a:r>
              <a:rPr lang="en-US" sz="2400" dirty="0"/>
              <a:t>, “Database Systems: A Practical Approach to Design, Implementation and Management”, 5/E, University of Paisley, Addison-Wesley.</a:t>
            </a:r>
          </a:p>
          <a:p>
            <a:pPr algn="just"/>
            <a:endParaRPr lang="en-US" sz="2400" dirty="0"/>
          </a:p>
        </p:txBody>
      </p:sp>
      <p:sp>
        <p:nvSpPr>
          <p:cNvPr id="8" name="Slide Number Placeholder 7"/>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3542464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3143296"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ankur.e13693@cumail.in</a:t>
            </a:r>
            <a:endParaRPr lang="en-US" dirty="0"/>
          </a:p>
        </p:txBody>
      </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897A403-A8AA-975E-348B-DB3FB60D3CF5}"/>
              </a:ext>
            </a:extLst>
          </p:cNvPr>
          <p:cNvSpPr txBox="1"/>
          <p:nvPr/>
        </p:nvSpPr>
        <p:spPr>
          <a:xfrm>
            <a:off x="720497" y="2714166"/>
            <a:ext cx="10941279" cy="1444113"/>
          </a:xfrm>
          <a:prstGeom prst="rect">
            <a:avLst/>
          </a:prstGeom>
          <a:noFill/>
        </p:spPr>
        <p:txBody>
          <a:bodyPr wrap="square">
            <a:spAutoFit/>
          </a:bodyPr>
          <a:lstStyle/>
          <a:p>
            <a:pPr lvl="0" algn="just">
              <a:lnSpc>
                <a:spcPct val="150000"/>
              </a:lnSpc>
              <a:spcAft>
                <a:spcPts val="1000"/>
              </a:spcAft>
            </a:pPr>
            <a:r>
              <a:rPr lang="en-US" sz="2800" dirty="0">
                <a:solidFill>
                  <a:srgbClr val="000000"/>
                </a:solidFill>
                <a:latin typeface="Times New Roman" panose="02020603050405020304" pitchFamily="18" charset="0"/>
                <a:ea typeface="Calibri" panose="020F0502020204030204" pitchFamily="34" charset="0"/>
              </a:rPr>
              <a:t>CO1.  </a:t>
            </a:r>
            <a:r>
              <a:rPr lang="en-US" sz="2800" dirty="0">
                <a:solidFill>
                  <a:srgbClr val="000000"/>
                </a:solidFill>
                <a:effectLst/>
                <a:latin typeface="Times New Roman" panose="02020603050405020304" pitchFamily="18" charset="0"/>
                <a:ea typeface="Calibri" panose="020F0502020204030204" pitchFamily="34" charset="0"/>
              </a:rPr>
              <a:t>Describe and execute advanced level SQL queries</a:t>
            </a:r>
            <a:endParaRPr lang="en-IN" sz="2800" dirty="0">
              <a:solidFill>
                <a:srgbClr val="000000"/>
              </a:solidFill>
              <a:latin typeface="Calibri" panose="020F0502020204030204" pitchFamily="34" charset="0"/>
              <a:ea typeface="Calibri" panose="020F0502020204030204" pitchFamily="34" charset="0"/>
            </a:endParaRPr>
          </a:p>
          <a:p>
            <a:pPr lvl="0" algn="just">
              <a:lnSpc>
                <a:spcPct val="150000"/>
              </a:lnSpc>
              <a:spcAft>
                <a:spcPts val="1000"/>
              </a:spcAft>
            </a:pPr>
            <a:r>
              <a:rPr lang="en-IN" sz="2800" dirty="0">
                <a:solidFill>
                  <a:srgbClr val="000000"/>
                </a:solidFill>
                <a:effectLst/>
                <a:latin typeface="Calibri" panose="020F0502020204030204" pitchFamily="34" charset="0"/>
                <a:ea typeface="Calibri" panose="020F0502020204030204" pitchFamily="34" charset="0"/>
              </a:rPr>
              <a:t>CO2.   </a:t>
            </a:r>
            <a:r>
              <a:rPr lang="en-US" sz="2800" dirty="0">
                <a:solidFill>
                  <a:srgbClr val="000000"/>
                </a:solidFill>
                <a:effectLst/>
                <a:latin typeface="Times New Roman" panose="02020603050405020304" pitchFamily="18" charset="0"/>
                <a:ea typeface="Calibri" panose="020F0502020204030204" pitchFamily="34" charset="0"/>
              </a:rPr>
              <a:t>Create views of data and Implement transaction control using locks. </a:t>
            </a:r>
            <a:endParaRPr lang="en-IN" sz="2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018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1" y="94670"/>
            <a:ext cx="10515600" cy="858368"/>
          </a:xfrm>
        </p:spPr>
        <p:txBody>
          <a:bodyPr>
            <a:normAutofit/>
          </a:bodyPr>
          <a:lstStyle/>
          <a:p>
            <a:pPr algn="ctr"/>
            <a:r>
              <a:rPr lang="en-IN" sz="3200" b="1" dirty="0">
                <a:latin typeface="Times New Roman" pitchFamily="18" charset="0"/>
                <a:cs typeface="Times New Roman" pitchFamily="18" charset="0"/>
              </a:rPr>
              <a:t>Unit-1 Syllabus</a:t>
            </a:r>
          </a:p>
        </p:txBody>
      </p:sp>
      <p:sp>
        <p:nvSpPr>
          <p:cNvPr id="6" name="Slide Number Placeholder 5"/>
          <p:cNvSpPr>
            <a:spLocks noGrp="1"/>
          </p:cNvSpPr>
          <p:nvPr>
            <p:ph type="sldNum" sz="quarter" idx="12"/>
          </p:nvPr>
        </p:nvSpPr>
        <p:spPr/>
        <p:txBody>
          <a:bodyPr/>
          <a:lstStyle/>
          <a:p>
            <a:fld id="{BDCDBBEF-AA6C-4BA6-85B2-A17D7F280E38}" type="slidenum">
              <a:rPr lang="en-US" smtClean="0"/>
              <a:pPr/>
              <a:t>4</a:t>
            </a:fld>
            <a:endParaRPr lang="en-US"/>
          </a:p>
        </p:txBody>
      </p:sp>
      <p:sp>
        <p:nvSpPr>
          <p:cNvPr id="4" name="TextBox 3">
            <a:extLst>
              <a:ext uri="{FF2B5EF4-FFF2-40B4-BE49-F238E27FC236}">
                <a16:creationId xmlns:a16="http://schemas.microsoft.com/office/drawing/2014/main" id="{6EDB0863-BF28-0A67-DE3D-1CBEC60A0A99}"/>
              </a:ext>
            </a:extLst>
          </p:cNvPr>
          <p:cNvSpPr txBox="1"/>
          <p:nvPr/>
        </p:nvSpPr>
        <p:spPr>
          <a:xfrm>
            <a:off x="1032803" y="1375961"/>
            <a:ext cx="10297551" cy="4557466"/>
          </a:xfrm>
          <a:prstGeom prst="rect">
            <a:avLst/>
          </a:prstGeom>
          <a:noFill/>
        </p:spPr>
        <p:txBody>
          <a:bodyPr wrap="square">
            <a:spAutoFit/>
          </a:bodyPr>
          <a:lstStyle/>
          <a:p>
            <a:pPr marL="57150" algn="just">
              <a:lnSpc>
                <a:spcPct val="250000"/>
              </a:lnSpc>
            </a:pPr>
            <a:r>
              <a:rPr lang="en-IN" sz="2400" b="1" dirty="0">
                <a:effectLst/>
                <a:latin typeface="Times New Roman" panose="02020603050405020304" pitchFamily="18" charset="0"/>
                <a:ea typeface="Calibri" panose="020F0502020204030204" pitchFamily="34" charset="0"/>
                <a:cs typeface="Arial" panose="020B0604020202090204" pitchFamily="34" charset="0"/>
              </a:rPr>
              <a:t>Advanced SQL-</a:t>
            </a:r>
            <a:r>
              <a:rPr lang="en-IN" sz="2400" dirty="0">
                <a:effectLst/>
                <a:latin typeface="Times New Roman" panose="02020603050405020304" pitchFamily="18" charset="0"/>
                <a:ea typeface="Calibri" panose="020F0502020204030204" pitchFamily="34" charset="0"/>
                <a:cs typeface="Arial" panose="020B0604020202090204" pitchFamily="34" charset="0"/>
              </a:rPr>
              <a:t>Transaction Control: Commit, Rollback, Save point. DCL Commands: Grant and Revoke. Locks, Deadlocks ,Types of Locks: Row level locks, Table level locks, Shared lock, Exclusive  lock, Synonym: Create Synonym. Sequences: Create and alter Sequences. Index: Unique and Composite .Views: Create /replace, update and alter views.</a:t>
            </a:r>
            <a:endParaRPr lang="en-IN" sz="2400" dirty="0">
              <a:effectLst/>
              <a:latin typeface="Calibri" panose="020F0502020204030204" pitchFamily="34" charset="0"/>
              <a:ea typeface="Calibri" panose="020F0502020204030204" pitchFamily="34" charset="0"/>
              <a:cs typeface="Arial" panose="020B060402020209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7" y="141670"/>
            <a:ext cx="11164910" cy="940158"/>
          </a:xfrm>
        </p:spPr>
        <p:txBody>
          <a:bodyPr/>
          <a:lstStyle/>
          <a:p>
            <a:r>
              <a:rPr lang="en-IN" b="1" dirty="0">
                <a:latin typeface="Times New Roman" pitchFamily="18" charset="0"/>
                <a:cs typeface="Times New Roman" pitchFamily="18" charset="0"/>
              </a:rPr>
              <a:t>Outline </a:t>
            </a:r>
          </a:p>
        </p:txBody>
      </p:sp>
      <p:sp>
        <p:nvSpPr>
          <p:cNvPr id="3" name="Content Placeholder 2"/>
          <p:cNvSpPr>
            <a:spLocks noGrp="1"/>
          </p:cNvSpPr>
          <p:nvPr>
            <p:ph idx="1"/>
          </p:nvPr>
        </p:nvSpPr>
        <p:spPr/>
        <p:txBody>
          <a:bodyPr/>
          <a:lstStyle/>
          <a:p>
            <a:r>
              <a:rPr lang="en-US" b="1" dirty="0"/>
              <a:t>TCL – Transaction Control Language    </a:t>
            </a:r>
          </a:p>
          <a:p>
            <a:r>
              <a:rPr lang="en-US" b="1" dirty="0"/>
              <a:t> Commit </a:t>
            </a:r>
          </a:p>
          <a:p>
            <a:r>
              <a:rPr lang="en-US" b="1" dirty="0"/>
              <a:t>Rollback </a:t>
            </a:r>
          </a:p>
          <a:p>
            <a:r>
              <a:rPr lang="en-US" b="1" dirty="0"/>
              <a:t>Save point </a:t>
            </a:r>
          </a:p>
          <a:p>
            <a:endParaRPr lang="en-IN"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7" y="141670"/>
            <a:ext cx="11164910" cy="940158"/>
          </a:xfrm>
        </p:spPr>
        <p:txBody>
          <a:bodyPr/>
          <a:lstStyle/>
          <a:p>
            <a:r>
              <a:rPr lang="en-IN" b="1" dirty="0">
                <a:latin typeface="Times New Roman" pitchFamily="18" charset="0"/>
                <a:cs typeface="Times New Roman" pitchFamily="18" charset="0"/>
              </a:rPr>
              <a:t>Advanced SQL :Introduction  </a:t>
            </a:r>
          </a:p>
        </p:txBody>
      </p:sp>
      <p:sp>
        <p:nvSpPr>
          <p:cNvPr id="3" name="Content Placeholder 2"/>
          <p:cNvSpPr>
            <a:spLocks noGrp="1"/>
          </p:cNvSpPr>
          <p:nvPr>
            <p:ph idx="1"/>
          </p:nvPr>
        </p:nvSpPr>
        <p:spPr/>
        <p:txBody>
          <a:bodyPr/>
          <a:lstStyle/>
          <a:p>
            <a:pPr algn="just"/>
            <a:r>
              <a:rPr lang="en-US" b="0" i="0" dirty="0">
                <a:solidFill>
                  <a:srgbClr val="374151"/>
                </a:solidFill>
                <a:effectLst/>
                <a:latin typeface="Söhne"/>
              </a:rPr>
              <a:t>Advanced SQL refers to the usage of complex and powerful features of the Structured Query Language (SQL) to handle intricate database operations and solve sophisticated data-related problems. It encompasses various techniques and functionalities that go beyond the basic SQL queries used for simple data retrieval and manipulation</a:t>
            </a:r>
            <a:endParaRPr lang="en-IN"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6</a:t>
            </a:fld>
            <a:endParaRPr lang="en-US"/>
          </a:p>
        </p:txBody>
      </p:sp>
      <p:pic>
        <p:nvPicPr>
          <p:cNvPr id="4" name="Picture 3">
            <a:extLst>
              <a:ext uri="{FF2B5EF4-FFF2-40B4-BE49-F238E27FC236}">
                <a16:creationId xmlns:a16="http://schemas.microsoft.com/office/drawing/2014/main" id="{1E8BE408-53E3-8EDE-47C7-2329548C4B26}"/>
              </a:ext>
            </a:extLst>
          </p:cNvPr>
          <p:cNvPicPr>
            <a:picLocks noChangeAspect="1"/>
          </p:cNvPicPr>
          <p:nvPr/>
        </p:nvPicPr>
        <p:blipFill>
          <a:blip r:embed="rId2"/>
          <a:stretch>
            <a:fillRect/>
          </a:stretch>
        </p:blipFill>
        <p:spPr>
          <a:xfrm>
            <a:off x="760926" y="3896751"/>
            <a:ext cx="10282211" cy="2961249"/>
          </a:xfrm>
          <a:prstGeom prst="rect">
            <a:avLst/>
          </a:prstGeom>
        </p:spPr>
      </p:pic>
    </p:spTree>
    <p:extLst>
      <p:ext uri="{BB962C8B-B14F-4D97-AF65-F5344CB8AC3E}">
        <p14:creationId xmlns:p14="http://schemas.microsoft.com/office/powerpoint/2010/main" val="18301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B86A-B05D-E957-CBE4-3C6C9A054A54}"/>
              </a:ext>
            </a:extLst>
          </p:cNvPr>
          <p:cNvSpPr>
            <a:spLocks noGrp="1"/>
          </p:cNvSpPr>
          <p:nvPr>
            <p:ph type="title"/>
          </p:nvPr>
        </p:nvSpPr>
        <p:spPr/>
        <p:txBody>
          <a:bodyPr/>
          <a:lstStyle/>
          <a:p>
            <a:r>
              <a:rPr lang="en-IN" b="0" i="0" dirty="0">
                <a:solidFill>
                  <a:srgbClr val="374151"/>
                </a:solidFill>
                <a:effectLst/>
                <a:latin typeface="Söhne"/>
              </a:rPr>
              <a:t>Advanced SQL features </a:t>
            </a:r>
            <a:endParaRPr lang="en-IN" dirty="0"/>
          </a:p>
        </p:txBody>
      </p:sp>
      <p:sp>
        <p:nvSpPr>
          <p:cNvPr id="3" name="Content Placeholder 2">
            <a:extLst>
              <a:ext uri="{FF2B5EF4-FFF2-40B4-BE49-F238E27FC236}">
                <a16:creationId xmlns:a16="http://schemas.microsoft.com/office/drawing/2014/main" id="{C946D9FF-314D-2716-38C1-F69936C97976}"/>
              </a:ext>
            </a:extLst>
          </p:cNvPr>
          <p:cNvSpPr>
            <a:spLocks noGrp="1"/>
          </p:cNvSpPr>
          <p:nvPr>
            <p:ph idx="1"/>
          </p:nvPr>
        </p:nvSpPr>
        <p:spPr/>
        <p:txBody>
          <a:bodyPr>
            <a:normAutofit fontScale="92500" lnSpcReduction="20000"/>
          </a:bodyPr>
          <a:lstStyle/>
          <a:p>
            <a:pPr algn="just">
              <a:buFont typeface="+mj-lt"/>
              <a:buAutoNum type="arabicPeriod"/>
            </a:pPr>
            <a:r>
              <a:rPr lang="en-US" b="0" i="0" dirty="0">
                <a:solidFill>
                  <a:srgbClr val="374151"/>
                </a:solidFill>
                <a:effectLst/>
                <a:latin typeface="Söhne"/>
              </a:rPr>
              <a:t>Subqueries: Subqueries allow you to nest one SQL query inside another, enabling you to retrieve data based on the results of another query. They can be used in various parts of a SQL statement, such as the SELECT, FROM, WHERE, and HAVING clauses.</a:t>
            </a:r>
          </a:p>
          <a:p>
            <a:pPr algn="just">
              <a:buFont typeface="+mj-lt"/>
              <a:buAutoNum type="arabicPeriod"/>
            </a:pPr>
            <a:r>
              <a:rPr lang="en-US" b="0" i="0" dirty="0">
                <a:solidFill>
                  <a:srgbClr val="374151"/>
                </a:solidFill>
                <a:effectLst/>
                <a:latin typeface="Söhne"/>
              </a:rPr>
              <a:t>Joins: SQL joins are used to combine rows from two or more tables based on a related column between them. Advanced join techniques include INNER JOIN, LEFT JOIN, RIGHT JOIN, and FULL JOIN. These allow you to retrieve data from multiple tables based on specific conditions and create more complex result sets.</a:t>
            </a:r>
          </a:p>
          <a:p>
            <a:pPr algn="just">
              <a:buFont typeface="+mj-lt"/>
              <a:buAutoNum type="arabicPeriod"/>
            </a:pPr>
            <a:r>
              <a:rPr lang="en-US" b="0" i="0" dirty="0">
                <a:solidFill>
                  <a:srgbClr val="374151"/>
                </a:solidFill>
                <a:effectLst/>
                <a:latin typeface="Söhne"/>
              </a:rPr>
              <a:t>Views: A view is a virtual table derived from the result of a query. It allows you to encapsulate complex queries into a reusable object, providing a simplified interface for data retrieval. Views can be used to present a subset of data or to join tables and provide a consolidated view of the underlying data.</a:t>
            </a:r>
          </a:p>
          <a:p>
            <a:endParaRPr lang="en-IN" dirty="0"/>
          </a:p>
        </p:txBody>
      </p:sp>
      <p:sp>
        <p:nvSpPr>
          <p:cNvPr id="5" name="Slide Number Placeholder 4">
            <a:extLst>
              <a:ext uri="{FF2B5EF4-FFF2-40B4-BE49-F238E27FC236}">
                <a16:creationId xmlns:a16="http://schemas.microsoft.com/office/drawing/2014/main" id="{4D3B87E2-583A-AE20-D0CE-59F5EFD24365}"/>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55628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66799-7C03-11E6-882F-9E198D4E5DF2}"/>
              </a:ext>
            </a:extLst>
          </p:cNvPr>
          <p:cNvSpPr>
            <a:spLocks noGrp="1"/>
          </p:cNvSpPr>
          <p:nvPr>
            <p:ph type="title"/>
          </p:nvPr>
        </p:nvSpPr>
        <p:spPr/>
        <p:txBody>
          <a:bodyPr/>
          <a:lstStyle/>
          <a:p>
            <a:r>
              <a:rPr lang="en-IN" b="0" i="0" dirty="0">
                <a:solidFill>
                  <a:srgbClr val="374151"/>
                </a:solidFill>
                <a:effectLst/>
                <a:latin typeface="Söhne"/>
              </a:rPr>
              <a:t>Advanced SQL features </a:t>
            </a:r>
            <a:endParaRPr lang="en-IN" dirty="0"/>
          </a:p>
        </p:txBody>
      </p:sp>
      <p:sp>
        <p:nvSpPr>
          <p:cNvPr id="3" name="Content Placeholder 2">
            <a:extLst>
              <a:ext uri="{FF2B5EF4-FFF2-40B4-BE49-F238E27FC236}">
                <a16:creationId xmlns:a16="http://schemas.microsoft.com/office/drawing/2014/main" id="{4AA5611D-B15F-B0FE-C396-60BB911611B2}"/>
              </a:ext>
            </a:extLst>
          </p:cNvPr>
          <p:cNvSpPr>
            <a:spLocks noGrp="1"/>
          </p:cNvSpPr>
          <p:nvPr>
            <p:ph idx="1"/>
          </p:nvPr>
        </p:nvSpPr>
        <p:spPr/>
        <p:txBody>
          <a:bodyPr>
            <a:normAutofit fontScale="92500" lnSpcReduction="10000"/>
          </a:bodyPr>
          <a:lstStyle/>
          <a:p>
            <a:pPr marL="0" indent="0" algn="just">
              <a:buNone/>
            </a:pPr>
            <a:r>
              <a:rPr lang="en-US" dirty="0">
                <a:solidFill>
                  <a:srgbClr val="374151"/>
                </a:solidFill>
                <a:latin typeface="Söhne"/>
              </a:rPr>
              <a:t>4.</a:t>
            </a:r>
            <a:r>
              <a:rPr lang="en-US" b="0" i="0" dirty="0">
                <a:solidFill>
                  <a:srgbClr val="374151"/>
                </a:solidFill>
                <a:effectLst/>
                <a:latin typeface="Söhne"/>
              </a:rPr>
              <a:t>Indexing: Indexes are data structures that improve the performance of database operations by allowing faster data retrieval. Advanced SQL involves creating and managing indexes on appropriate columns to speed up query execution and optimize database performance.</a:t>
            </a:r>
          </a:p>
          <a:p>
            <a:pPr marL="0" indent="0" algn="just">
              <a:buNone/>
            </a:pPr>
            <a:r>
              <a:rPr lang="en-US" b="0" i="0" dirty="0">
                <a:solidFill>
                  <a:srgbClr val="374151"/>
                </a:solidFill>
                <a:effectLst/>
                <a:latin typeface="Söhne"/>
              </a:rPr>
              <a:t>5. Stored Procedures: A stored procedure is a named set of SQL statements that can be stored and executed on the database server. They enable you to encapsulate business logic and complex operations, providing a reusable and centralized way to perform tasks on the database.</a:t>
            </a:r>
          </a:p>
          <a:p>
            <a:pPr marL="0" indent="0" algn="just">
              <a:buNone/>
            </a:pPr>
            <a:r>
              <a:rPr lang="en-US" b="0" i="0" dirty="0">
                <a:solidFill>
                  <a:srgbClr val="374151"/>
                </a:solidFill>
                <a:effectLst/>
                <a:latin typeface="Söhne"/>
              </a:rPr>
              <a:t>6.Triggers: Triggers are database objects that are automatically executed in response to specified events, such as inserting, updating, or deleting data in a table. They allow you to enforce business rules, maintain data integrity, and automate certain actions.</a:t>
            </a:r>
          </a:p>
          <a:p>
            <a:endParaRPr lang="en-IN" dirty="0"/>
          </a:p>
        </p:txBody>
      </p:sp>
      <p:sp>
        <p:nvSpPr>
          <p:cNvPr id="5" name="Slide Number Placeholder 4">
            <a:extLst>
              <a:ext uri="{FF2B5EF4-FFF2-40B4-BE49-F238E27FC236}">
                <a16:creationId xmlns:a16="http://schemas.microsoft.com/office/drawing/2014/main" id="{593D302C-2362-4115-B0A9-6FA100DF685D}"/>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4283390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66799-7C03-11E6-882F-9E198D4E5DF2}"/>
              </a:ext>
            </a:extLst>
          </p:cNvPr>
          <p:cNvSpPr>
            <a:spLocks noGrp="1"/>
          </p:cNvSpPr>
          <p:nvPr>
            <p:ph type="title"/>
          </p:nvPr>
        </p:nvSpPr>
        <p:spPr/>
        <p:txBody>
          <a:bodyPr/>
          <a:lstStyle/>
          <a:p>
            <a:r>
              <a:rPr lang="en-US" dirty="0">
                <a:solidFill>
                  <a:srgbClr val="374151"/>
                </a:solidFill>
                <a:latin typeface="Söhne"/>
              </a:rPr>
              <a:t>A</a:t>
            </a:r>
            <a:r>
              <a:rPr lang="en-US" b="0" i="0" dirty="0">
                <a:solidFill>
                  <a:srgbClr val="374151"/>
                </a:solidFill>
                <a:effectLst/>
                <a:latin typeface="Söhne"/>
              </a:rPr>
              <a:t>dditional features and capabilities of advanced SQL</a:t>
            </a:r>
            <a:endParaRPr lang="en-IN" dirty="0"/>
          </a:p>
        </p:txBody>
      </p:sp>
      <p:sp>
        <p:nvSpPr>
          <p:cNvPr id="3" name="Content Placeholder 2">
            <a:extLst>
              <a:ext uri="{FF2B5EF4-FFF2-40B4-BE49-F238E27FC236}">
                <a16:creationId xmlns:a16="http://schemas.microsoft.com/office/drawing/2014/main" id="{4AA5611D-B15F-B0FE-C396-60BB911611B2}"/>
              </a:ext>
            </a:extLst>
          </p:cNvPr>
          <p:cNvSpPr>
            <a:spLocks noGrp="1"/>
          </p:cNvSpPr>
          <p:nvPr>
            <p:ph idx="1"/>
          </p:nvPr>
        </p:nvSpPr>
        <p:spPr/>
        <p:txBody>
          <a:bodyPr>
            <a:normAutofit lnSpcReduction="10000"/>
          </a:bodyPr>
          <a:lstStyle/>
          <a:p>
            <a:pPr algn="just">
              <a:buFont typeface="+mj-lt"/>
              <a:buAutoNum type="arabicPeriod"/>
            </a:pPr>
            <a:r>
              <a:rPr lang="en-US" b="0" i="0" dirty="0">
                <a:solidFill>
                  <a:srgbClr val="374151"/>
                </a:solidFill>
                <a:effectLst/>
                <a:latin typeface="Söhne"/>
              </a:rPr>
              <a:t>Dynamic SQL: Advanced SQL allows the execution of dynamically constructed SQL statements at runtime. It enables the flexibility to build queries based on changing conditions or user input.</a:t>
            </a:r>
          </a:p>
          <a:p>
            <a:pPr algn="just">
              <a:buFont typeface="+mj-lt"/>
              <a:buAutoNum type="arabicPeriod"/>
            </a:pPr>
            <a:r>
              <a:rPr lang="en-US" b="0" i="0" dirty="0">
                <a:solidFill>
                  <a:srgbClr val="374151"/>
                </a:solidFill>
                <a:effectLst/>
                <a:latin typeface="Söhne"/>
              </a:rPr>
              <a:t>Full-text Search: Full-text search capabilities allow you to perform advanced text-based searching within database columns. It supports features like keyword matching, phrase searching, stemming, and ranking of search results.</a:t>
            </a:r>
          </a:p>
          <a:p>
            <a:pPr algn="just">
              <a:buFont typeface="+mj-lt"/>
              <a:buAutoNum type="arabicPeriod"/>
            </a:pPr>
            <a:r>
              <a:rPr lang="en-US" b="0" i="0" dirty="0">
                <a:solidFill>
                  <a:srgbClr val="374151"/>
                </a:solidFill>
                <a:effectLst/>
                <a:latin typeface="Söhne"/>
              </a:rPr>
              <a:t>Transactions: SQL provides transaction management features, including the ability to define and control transactions explicitly. Transactions ensure data consistency and integrity by allowing you to group multiple SQL statements into a single atomic unit of work.</a:t>
            </a:r>
          </a:p>
          <a:p>
            <a:endParaRPr lang="en-IN" dirty="0"/>
          </a:p>
        </p:txBody>
      </p:sp>
      <p:sp>
        <p:nvSpPr>
          <p:cNvPr id="5" name="Slide Number Placeholder 4">
            <a:extLst>
              <a:ext uri="{FF2B5EF4-FFF2-40B4-BE49-F238E27FC236}">
                <a16:creationId xmlns:a16="http://schemas.microsoft.com/office/drawing/2014/main" id="{593D302C-2362-4115-B0A9-6FA100DF685D}"/>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237575648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1386</TotalTime>
  <Words>1757</Words>
  <Application>Microsoft Office PowerPoint</Application>
  <PresentationFormat>Widescreen</PresentationFormat>
  <Paragraphs>111</Paragraphs>
  <Slides>22</Slides>
  <Notes>0</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35" baseType="lpstr">
      <vt:lpstr>-apple-system</vt:lpstr>
      <vt:lpstr>Arial</vt:lpstr>
      <vt:lpstr>Arial</vt:lpstr>
      <vt:lpstr>Calibri</vt:lpstr>
      <vt:lpstr>Calibri Light</vt:lpstr>
      <vt:lpstr>Cambria</vt:lpstr>
      <vt:lpstr>Casper</vt:lpstr>
      <vt:lpstr>Söhne</vt:lpstr>
      <vt:lpstr>Times New Roman</vt:lpstr>
      <vt:lpstr>Times New Roman</vt:lpstr>
      <vt:lpstr>1_Office Theme</vt:lpstr>
      <vt:lpstr>Contents Slide Master</vt:lpstr>
      <vt:lpstr>CorelDRAW</vt:lpstr>
      <vt:lpstr>PowerPoint Presentation</vt:lpstr>
      <vt:lpstr>DBMS: Course Objectives</vt:lpstr>
      <vt:lpstr>COURSE OUTCOMES</vt:lpstr>
      <vt:lpstr>Unit-1 Syllabus</vt:lpstr>
      <vt:lpstr>Outline </vt:lpstr>
      <vt:lpstr>Advanced SQL :Introduction  </vt:lpstr>
      <vt:lpstr>Advanced SQL features </vt:lpstr>
      <vt:lpstr>Advanced SQL features </vt:lpstr>
      <vt:lpstr>Additional features and capabilities of advanced SQL</vt:lpstr>
      <vt:lpstr>Additional features and capabilities of advanced SQL</vt:lpstr>
      <vt:lpstr>What is a transaction</vt:lpstr>
      <vt:lpstr>Why do we need Transaction Management</vt:lpstr>
      <vt:lpstr>PowerPoint Presentation</vt:lpstr>
      <vt:lpstr>PowerPoint Presentation</vt:lpstr>
      <vt:lpstr>PowerPoint Presentation</vt:lpstr>
      <vt:lpstr>PowerPoint Presentation</vt:lpstr>
      <vt:lpstr>COMMIT</vt:lpstr>
      <vt:lpstr>PowerPoint Presentation</vt:lpstr>
      <vt:lpstr>TCL – Transaction Control Language</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ankur sharma</cp:lastModifiedBy>
  <cp:revision>121</cp:revision>
  <dcterms:created xsi:type="dcterms:W3CDTF">2019-01-09T10:33:58Z</dcterms:created>
  <dcterms:modified xsi:type="dcterms:W3CDTF">2023-06-20T15:30:29Z</dcterms:modified>
</cp:coreProperties>
</file>